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handoutMasterIdLst>
    <p:handoutMasterId r:id="rId67"/>
  </p:handoutMasterIdLst>
  <p:sldIdLst>
    <p:sldId id="256" r:id="rId5"/>
    <p:sldId id="2147376259" r:id="rId6"/>
    <p:sldId id="1525" r:id="rId7"/>
    <p:sldId id="2147376309" r:id="rId8"/>
    <p:sldId id="775" r:id="rId9"/>
    <p:sldId id="300" r:id="rId10"/>
    <p:sldId id="1649" r:id="rId11"/>
    <p:sldId id="2147376324" r:id="rId12"/>
    <p:sldId id="2147376358" r:id="rId13"/>
    <p:sldId id="2147376189" r:id="rId14"/>
    <p:sldId id="265" r:id="rId15"/>
    <p:sldId id="261" r:id="rId16"/>
    <p:sldId id="563" r:id="rId17"/>
    <p:sldId id="564" r:id="rId18"/>
    <p:sldId id="783" r:id="rId19"/>
    <p:sldId id="737" r:id="rId20"/>
    <p:sldId id="703" r:id="rId21"/>
    <p:sldId id="800" r:id="rId22"/>
    <p:sldId id="766" r:id="rId23"/>
    <p:sldId id="787" r:id="rId24"/>
    <p:sldId id="1891" r:id="rId25"/>
    <p:sldId id="770" r:id="rId26"/>
    <p:sldId id="771" r:id="rId27"/>
    <p:sldId id="772" r:id="rId28"/>
    <p:sldId id="773" r:id="rId29"/>
    <p:sldId id="774" r:id="rId30"/>
    <p:sldId id="2147376359" r:id="rId31"/>
    <p:sldId id="611" r:id="rId32"/>
    <p:sldId id="602" r:id="rId33"/>
    <p:sldId id="608" r:id="rId34"/>
    <p:sldId id="706" r:id="rId35"/>
    <p:sldId id="781" r:id="rId36"/>
    <p:sldId id="687" r:id="rId37"/>
    <p:sldId id="714" r:id="rId38"/>
    <p:sldId id="2147376360" r:id="rId39"/>
    <p:sldId id="2147376361" r:id="rId40"/>
    <p:sldId id="2147376362" r:id="rId41"/>
    <p:sldId id="2147376363" r:id="rId42"/>
    <p:sldId id="2147376364" r:id="rId43"/>
    <p:sldId id="2147376365" r:id="rId44"/>
    <p:sldId id="2147376366" r:id="rId45"/>
    <p:sldId id="2147376367" r:id="rId46"/>
    <p:sldId id="2147376368" r:id="rId47"/>
    <p:sldId id="2147376369" r:id="rId48"/>
    <p:sldId id="2147376370" r:id="rId49"/>
    <p:sldId id="2147376371" r:id="rId50"/>
    <p:sldId id="2147376372" r:id="rId51"/>
    <p:sldId id="2147376373" r:id="rId52"/>
    <p:sldId id="2147376374" r:id="rId53"/>
    <p:sldId id="2147376375" r:id="rId54"/>
    <p:sldId id="2147376376" r:id="rId55"/>
    <p:sldId id="2145706415" r:id="rId56"/>
    <p:sldId id="2145706418" r:id="rId57"/>
    <p:sldId id="258" r:id="rId58"/>
    <p:sldId id="6514" r:id="rId59"/>
    <p:sldId id="6503" r:id="rId60"/>
    <p:sldId id="1619" r:id="rId61"/>
    <p:sldId id="6506" r:id="rId62"/>
    <p:sldId id="2145706416" r:id="rId63"/>
    <p:sldId id="6511" r:id="rId64"/>
    <p:sldId id="2145706419"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83" autoAdjust="0"/>
    <p:restoredTop sz="77877" autoAdjust="0"/>
  </p:normalViewPr>
  <p:slideViewPr>
    <p:cSldViewPr snapToGrid="0" snapToObjects="1" showGuides="1">
      <p:cViewPr varScale="1">
        <p:scale>
          <a:sx n="93" d="100"/>
          <a:sy n="93" d="100"/>
        </p:scale>
        <p:origin x="400" y="200"/>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86" d="100"/>
          <a:sy n="86" d="100"/>
        </p:scale>
        <p:origin x="-28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F1B6A-2C91-46B2-ABE4-0199B4623552}"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1C65FCCD-EECB-46BA-A8C0-9817538884CD}">
      <dgm:prSet/>
      <dgm:spPr/>
      <dgm:t>
        <a:bodyPr/>
        <a:lstStyle/>
        <a:p>
          <a:r>
            <a:rPr lang="en-US"/>
            <a:t>Consultant, advisor, investigator</a:t>
          </a:r>
        </a:p>
      </dgm:t>
    </dgm:pt>
    <dgm:pt modelId="{491A00D9-6538-49EA-8FCF-A1E7E57FDA39}" type="parTrans" cxnId="{2FD58127-15FB-4724-9279-11138A984930}">
      <dgm:prSet/>
      <dgm:spPr/>
      <dgm:t>
        <a:bodyPr/>
        <a:lstStyle/>
        <a:p>
          <a:endParaRPr lang="en-US"/>
        </a:p>
      </dgm:t>
    </dgm:pt>
    <dgm:pt modelId="{AA7FD569-3421-4E94-B0CE-B24312E6A0C1}" type="sibTrans" cxnId="{2FD58127-15FB-4724-9279-11138A984930}">
      <dgm:prSet/>
      <dgm:spPr/>
      <dgm:t>
        <a:bodyPr/>
        <a:lstStyle/>
        <a:p>
          <a:endParaRPr lang="en-US"/>
        </a:p>
      </dgm:t>
    </dgm:pt>
    <dgm:pt modelId="{F705A207-D289-473C-81B5-E466A5B488C9}">
      <dgm:prSet/>
      <dgm:spPr/>
      <dgm:t>
        <a:bodyPr/>
        <a:lstStyle/>
        <a:p>
          <a:r>
            <a:rPr lang="en-US"/>
            <a:t>Pfizer</a:t>
          </a:r>
        </a:p>
      </dgm:t>
    </dgm:pt>
    <dgm:pt modelId="{DF643647-91F0-4C08-AEA9-7579F45018A5}" type="parTrans" cxnId="{A9E8D4A0-685D-4806-A000-6579F50331E6}">
      <dgm:prSet/>
      <dgm:spPr/>
      <dgm:t>
        <a:bodyPr/>
        <a:lstStyle/>
        <a:p>
          <a:endParaRPr lang="en-US"/>
        </a:p>
      </dgm:t>
    </dgm:pt>
    <dgm:pt modelId="{686B6A30-0942-4B6E-9B22-5F1C5BC613B3}" type="sibTrans" cxnId="{A9E8D4A0-685D-4806-A000-6579F50331E6}">
      <dgm:prSet/>
      <dgm:spPr/>
      <dgm:t>
        <a:bodyPr/>
        <a:lstStyle/>
        <a:p>
          <a:endParaRPr lang="en-US"/>
        </a:p>
      </dgm:t>
    </dgm:pt>
    <dgm:pt modelId="{37998B3A-C7EB-4453-BCE1-1F7B4963ECF4}">
      <dgm:prSet/>
      <dgm:spPr/>
      <dgm:t>
        <a:bodyPr/>
        <a:lstStyle/>
        <a:p>
          <a:r>
            <a:rPr lang="en-US"/>
            <a:t>Agios</a:t>
          </a:r>
        </a:p>
      </dgm:t>
    </dgm:pt>
    <dgm:pt modelId="{0B9B3ECB-BE9B-4962-BDD2-C88F930C8916}" type="parTrans" cxnId="{ED6642CC-71F2-4CAF-907D-EA1867C2E97F}">
      <dgm:prSet/>
      <dgm:spPr/>
      <dgm:t>
        <a:bodyPr/>
        <a:lstStyle/>
        <a:p>
          <a:endParaRPr lang="en-US"/>
        </a:p>
      </dgm:t>
    </dgm:pt>
    <dgm:pt modelId="{0754E97B-F224-4C9F-B62B-3A0ED623D3D3}" type="sibTrans" cxnId="{ED6642CC-71F2-4CAF-907D-EA1867C2E97F}">
      <dgm:prSet/>
      <dgm:spPr/>
      <dgm:t>
        <a:bodyPr/>
        <a:lstStyle/>
        <a:p>
          <a:endParaRPr lang="en-US"/>
        </a:p>
      </dgm:t>
    </dgm:pt>
    <dgm:pt modelId="{34EAC91F-370C-4BF5-BE70-AB5D5BF1B23A}">
      <dgm:prSet/>
      <dgm:spPr/>
      <dgm:t>
        <a:bodyPr/>
        <a:lstStyle/>
        <a:p>
          <a:r>
            <a:rPr lang="en-US"/>
            <a:t>Novartis</a:t>
          </a:r>
        </a:p>
      </dgm:t>
    </dgm:pt>
    <dgm:pt modelId="{1E77E01F-DB2C-4FD4-B249-C4A1452D9FAF}" type="parTrans" cxnId="{C3A3B79E-3D46-40CF-8CAE-2172A0B0F80F}">
      <dgm:prSet/>
      <dgm:spPr/>
      <dgm:t>
        <a:bodyPr/>
        <a:lstStyle/>
        <a:p>
          <a:endParaRPr lang="en-US"/>
        </a:p>
      </dgm:t>
    </dgm:pt>
    <dgm:pt modelId="{8CF424D2-EF76-48B1-8911-C13620EE10FC}" type="sibTrans" cxnId="{C3A3B79E-3D46-40CF-8CAE-2172A0B0F80F}">
      <dgm:prSet/>
      <dgm:spPr/>
      <dgm:t>
        <a:bodyPr/>
        <a:lstStyle/>
        <a:p>
          <a:endParaRPr lang="en-US"/>
        </a:p>
      </dgm:t>
    </dgm:pt>
    <dgm:pt modelId="{120FC96C-7330-46EC-9BFD-AAF87B457195}">
      <dgm:prSet/>
      <dgm:spPr/>
      <dgm:t>
        <a:bodyPr/>
        <a:lstStyle/>
        <a:p>
          <a:r>
            <a:rPr lang="en-US"/>
            <a:t>Fulcrum</a:t>
          </a:r>
        </a:p>
      </dgm:t>
    </dgm:pt>
    <dgm:pt modelId="{1EF91897-8D39-4F33-A42E-D753D6E557DB}" type="parTrans" cxnId="{E23015A0-BF38-4508-848F-C7B0A27E9831}">
      <dgm:prSet/>
      <dgm:spPr/>
      <dgm:t>
        <a:bodyPr/>
        <a:lstStyle/>
        <a:p>
          <a:endParaRPr lang="en-US"/>
        </a:p>
      </dgm:t>
    </dgm:pt>
    <dgm:pt modelId="{3A3BD23C-7C45-4461-BC6E-5C54EBCE89C7}" type="sibTrans" cxnId="{E23015A0-BF38-4508-848F-C7B0A27E9831}">
      <dgm:prSet/>
      <dgm:spPr/>
      <dgm:t>
        <a:bodyPr/>
        <a:lstStyle/>
        <a:p>
          <a:endParaRPr lang="en-US"/>
        </a:p>
      </dgm:t>
    </dgm:pt>
    <dgm:pt modelId="{5947C201-D2D0-4BA3-81D7-7B11A91FF3D3}">
      <dgm:prSet/>
      <dgm:spPr/>
      <dgm:t>
        <a:bodyPr/>
        <a:lstStyle/>
        <a:p>
          <a:r>
            <a:rPr lang="en-US"/>
            <a:t>Alexion</a:t>
          </a:r>
        </a:p>
      </dgm:t>
    </dgm:pt>
    <dgm:pt modelId="{D848D68E-D280-41F6-AFA4-A1E8E9418510}" type="parTrans" cxnId="{4977BA44-E0AA-4036-AA84-F5BB119A437D}">
      <dgm:prSet/>
      <dgm:spPr/>
      <dgm:t>
        <a:bodyPr/>
        <a:lstStyle/>
        <a:p>
          <a:endParaRPr lang="en-US"/>
        </a:p>
      </dgm:t>
    </dgm:pt>
    <dgm:pt modelId="{9A2E9671-68EF-48B8-9E39-1305F7536FC2}" type="sibTrans" cxnId="{4977BA44-E0AA-4036-AA84-F5BB119A437D}">
      <dgm:prSet/>
      <dgm:spPr/>
      <dgm:t>
        <a:bodyPr/>
        <a:lstStyle/>
        <a:p>
          <a:endParaRPr lang="en-US"/>
        </a:p>
      </dgm:t>
    </dgm:pt>
    <dgm:pt modelId="{41E2C947-6642-44FC-B10D-DEB4EC9D8194}">
      <dgm:prSet/>
      <dgm:spPr/>
      <dgm:t>
        <a:bodyPr/>
        <a:lstStyle/>
        <a:p>
          <a:r>
            <a:rPr lang="en-US"/>
            <a:t>DSMB</a:t>
          </a:r>
        </a:p>
      </dgm:t>
    </dgm:pt>
    <dgm:pt modelId="{A146281C-FB4A-4587-8280-CC0D130A8E24}" type="parTrans" cxnId="{3953EAB5-AAE0-4741-8496-EA8209FF2F24}">
      <dgm:prSet/>
      <dgm:spPr/>
      <dgm:t>
        <a:bodyPr/>
        <a:lstStyle/>
        <a:p>
          <a:endParaRPr lang="en-US"/>
        </a:p>
      </dgm:t>
    </dgm:pt>
    <dgm:pt modelId="{BC5B3EC0-C188-45C3-9EED-41D942F71187}" type="sibTrans" cxnId="{3953EAB5-AAE0-4741-8496-EA8209FF2F24}">
      <dgm:prSet/>
      <dgm:spPr/>
      <dgm:t>
        <a:bodyPr/>
        <a:lstStyle/>
        <a:p>
          <a:endParaRPr lang="en-US"/>
        </a:p>
      </dgm:t>
    </dgm:pt>
    <dgm:pt modelId="{DDF2C9D7-6FEA-47EF-B63F-89D2A3FE4EB1}">
      <dgm:prSet/>
      <dgm:spPr/>
      <dgm:t>
        <a:bodyPr/>
        <a:lstStyle/>
        <a:p>
          <a:r>
            <a:rPr lang="en-US"/>
            <a:t>Novo-Nordisk</a:t>
          </a:r>
        </a:p>
      </dgm:t>
    </dgm:pt>
    <dgm:pt modelId="{4D3EC6C4-1E8B-4325-A360-21A8049BC7DD}" type="parTrans" cxnId="{51021CCC-5A45-4A2E-869A-97A4803B8059}">
      <dgm:prSet/>
      <dgm:spPr/>
      <dgm:t>
        <a:bodyPr/>
        <a:lstStyle/>
        <a:p>
          <a:endParaRPr lang="en-US"/>
        </a:p>
      </dgm:t>
    </dgm:pt>
    <dgm:pt modelId="{546A2AEC-3D4D-43F9-99DD-3D5D18747DD9}" type="sibTrans" cxnId="{51021CCC-5A45-4A2E-869A-97A4803B8059}">
      <dgm:prSet/>
      <dgm:spPr/>
      <dgm:t>
        <a:bodyPr/>
        <a:lstStyle/>
        <a:p>
          <a:endParaRPr lang="en-US"/>
        </a:p>
      </dgm:t>
    </dgm:pt>
    <dgm:pt modelId="{66AC047E-54EE-884C-8D17-2362AB2D50E5}" type="pres">
      <dgm:prSet presAssocID="{149F1B6A-2C91-46B2-ABE4-0199B4623552}" presName="linear" presStyleCnt="0">
        <dgm:presLayoutVars>
          <dgm:animLvl val="lvl"/>
          <dgm:resizeHandles val="exact"/>
        </dgm:presLayoutVars>
      </dgm:prSet>
      <dgm:spPr/>
    </dgm:pt>
    <dgm:pt modelId="{FA6B74AC-CB88-D142-AA05-4F6406B5BEDD}" type="pres">
      <dgm:prSet presAssocID="{1C65FCCD-EECB-46BA-A8C0-9817538884CD}" presName="parentText" presStyleLbl="node1" presStyleIdx="0" presStyleCnt="2">
        <dgm:presLayoutVars>
          <dgm:chMax val="0"/>
          <dgm:bulletEnabled val="1"/>
        </dgm:presLayoutVars>
      </dgm:prSet>
      <dgm:spPr/>
    </dgm:pt>
    <dgm:pt modelId="{0FE2351A-6085-3140-908B-1C5B3A2C0FCC}" type="pres">
      <dgm:prSet presAssocID="{1C65FCCD-EECB-46BA-A8C0-9817538884CD}" presName="childText" presStyleLbl="revTx" presStyleIdx="0" presStyleCnt="2">
        <dgm:presLayoutVars>
          <dgm:bulletEnabled val="1"/>
        </dgm:presLayoutVars>
      </dgm:prSet>
      <dgm:spPr/>
    </dgm:pt>
    <dgm:pt modelId="{099ECA9A-9C0F-5D40-A35A-2932B3E21430}" type="pres">
      <dgm:prSet presAssocID="{41E2C947-6642-44FC-B10D-DEB4EC9D8194}" presName="parentText" presStyleLbl="node1" presStyleIdx="1" presStyleCnt="2">
        <dgm:presLayoutVars>
          <dgm:chMax val="0"/>
          <dgm:bulletEnabled val="1"/>
        </dgm:presLayoutVars>
      </dgm:prSet>
      <dgm:spPr/>
    </dgm:pt>
    <dgm:pt modelId="{81B4A0F2-059A-D541-9AB6-C59D603C0628}" type="pres">
      <dgm:prSet presAssocID="{41E2C947-6642-44FC-B10D-DEB4EC9D8194}" presName="childText" presStyleLbl="revTx" presStyleIdx="1" presStyleCnt="2">
        <dgm:presLayoutVars>
          <dgm:bulletEnabled val="1"/>
        </dgm:presLayoutVars>
      </dgm:prSet>
      <dgm:spPr/>
    </dgm:pt>
  </dgm:ptLst>
  <dgm:cxnLst>
    <dgm:cxn modelId="{E192060E-775F-8543-8A27-7E01ADF11B4E}" type="presOf" srcId="{5947C201-D2D0-4BA3-81D7-7B11A91FF3D3}" destId="{0FE2351A-6085-3140-908B-1C5B3A2C0FCC}" srcOrd="0" destOrd="4" presId="urn:microsoft.com/office/officeart/2005/8/layout/vList2"/>
    <dgm:cxn modelId="{2FD58127-15FB-4724-9279-11138A984930}" srcId="{149F1B6A-2C91-46B2-ABE4-0199B4623552}" destId="{1C65FCCD-EECB-46BA-A8C0-9817538884CD}" srcOrd="0" destOrd="0" parTransId="{491A00D9-6538-49EA-8FCF-A1E7E57FDA39}" sibTransId="{AA7FD569-3421-4E94-B0CE-B24312E6A0C1}"/>
    <dgm:cxn modelId="{BC244B40-4A8B-8E4D-854D-0244B948A3F8}" type="presOf" srcId="{1C65FCCD-EECB-46BA-A8C0-9817538884CD}" destId="{FA6B74AC-CB88-D142-AA05-4F6406B5BEDD}" srcOrd="0" destOrd="0" presId="urn:microsoft.com/office/officeart/2005/8/layout/vList2"/>
    <dgm:cxn modelId="{4977BA44-E0AA-4036-AA84-F5BB119A437D}" srcId="{1C65FCCD-EECB-46BA-A8C0-9817538884CD}" destId="{5947C201-D2D0-4BA3-81D7-7B11A91FF3D3}" srcOrd="4" destOrd="0" parTransId="{D848D68E-D280-41F6-AFA4-A1E8E9418510}" sibTransId="{9A2E9671-68EF-48B8-9E39-1305F7536FC2}"/>
    <dgm:cxn modelId="{D6073948-E051-7B4C-96C1-0CD8C1018106}" type="presOf" srcId="{120FC96C-7330-46EC-9BFD-AAF87B457195}" destId="{0FE2351A-6085-3140-908B-1C5B3A2C0FCC}" srcOrd="0" destOrd="3" presId="urn:microsoft.com/office/officeart/2005/8/layout/vList2"/>
    <dgm:cxn modelId="{83188269-5D4C-9B46-9188-0C9726A176C3}" type="presOf" srcId="{34EAC91F-370C-4BF5-BE70-AB5D5BF1B23A}" destId="{0FE2351A-6085-3140-908B-1C5B3A2C0FCC}" srcOrd="0" destOrd="2" presId="urn:microsoft.com/office/officeart/2005/8/layout/vList2"/>
    <dgm:cxn modelId="{851FBA9C-9CCD-DA46-9FB3-E6CAE72C0F1B}" type="presOf" srcId="{41E2C947-6642-44FC-B10D-DEB4EC9D8194}" destId="{099ECA9A-9C0F-5D40-A35A-2932B3E21430}" srcOrd="0" destOrd="0" presId="urn:microsoft.com/office/officeart/2005/8/layout/vList2"/>
    <dgm:cxn modelId="{C3A3B79E-3D46-40CF-8CAE-2172A0B0F80F}" srcId="{1C65FCCD-EECB-46BA-A8C0-9817538884CD}" destId="{34EAC91F-370C-4BF5-BE70-AB5D5BF1B23A}" srcOrd="2" destOrd="0" parTransId="{1E77E01F-DB2C-4FD4-B249-C4A1452D9FAF}" sibTransId="{8CF424D2-EF76-48B1-8911-C13620EE10FC}"/>
    <dgm:cxn modelId="{E23015A0-BF38-4508-848F-C7B0A27E9831}" srcId="{1C65FCCD-EECB-46BA-A8C0-9817538884CD}" destId="{120FC96C-7330-46EC-9BFD-AAF87B457195}" srcOrd="3" destOrd="0" parTransId="{1EF91897-8D39-4F33-A42E-D753D6E557DB}" sibTransId="{3A3BD23C-7C45-4461-BC6E-5C54EBCE89C7}"/>
    <dgm:cxn modelId="{A9E8D4A0-685D-4806-A000-6579F50331E6}" srcId="{1C65FCCD-EECB-46BA-A8C0-9817538884CD}" destId="{F705A207-D289-473C-81B5-E466A5B488C9}" srcOrd="0" destOrd="0" parTransId="{DF643647-91F0-4C08-AEA9-7579F45018A5}" sibTransId="{686B6A30-0942-4B6E-9B22-5F1C5BC613B3}"/>
    <dgm:cxn modelId="{E53249AF-8486-FC47-B555-E25BFA103BCD}" type="presOf" srcId="{37998B3A-C7EB-4453-BCE1-1F7B4963ECF4}" destId="{0FE2351A-6085-3140-908B-1C5B3A2C0FCC}" srcOrd="0" destOrd="1" presId="urn:microsoft.com/office/officeart/2005/8/layout/vList2"/>
    <dgm:cxn modelId="{3953EAB5-AAE0-4741-8496-EA8209FF2F24}" srcId="{149F1B6A-2C91-46B2-ABE4-0199B4623552}" destId="{41E2C947-6642-44FC-B10D-DEB4EC9D8194}" srcOrd="1" destOrd="0" parTransId="{A146281C-FB4A-4587-8280-CC0D130A8E24}" sibTransId="{BC5B3EC0-C188-45C3-9EED-41D942F71187}"/>
    <dgm:cxn modelId="{398F0ABC-8678-444E-A6D2-8BBCA5007F36}" type="presOf" srcId="{DDF2C9D7-6FEA-47EF-B63F-89D2A3FE4EB1}" destId="{81B4A0F2-059A-D541-9AB6-C59D603C0628}" srcOrd="0" destOrd="0" presId="urn:microsoft.com/office/officeart/2005/8/layout/vList2"/>
    <dgm:cxn modelId="{51021CCC-5A45-4A2E-869A-97A4803B8059}" srcId="{41E2C947-6642-44FC-B10D-DEB4EC9D8194}" destId="{DDF2C9D7-6FEA-47EF-B63F-89D2A3FE4EB1}" srcOrd="0" destOrd="0" parTransId="{4D3EC6C4-1E8B-4325-A360-21A8049BC7DD}" sibTransId="{546A2AEC-3D4D-43F9-99DD-3D5D18747DD9}"/>
    <dgm:cxn modelId="{ED6642CC-71F2-4CAF-907D-EA1867C2E97F}" srcId="{1C65FCCD-EECB-46BA-A8C0-9817538884CD}" destId="{37998B3A-C7EB-4453-BCE1-1F7B4963ECF4}" srcOrd="1" destOrd="0" parTransId="{0B9B3ECB-BE9B-4962-BDD2-C88F930C8916}" sibTransId="{0754E97B-F224-4C9F-B62B-3A0ED623D3D3}"/>
    <dgm:cxn modelId="{696E8DD6-15CE-8D42-A147-8313E408907E}" type="presOf" srcId="{149F1B6A-2C91-46B2-ABE4-0199B4623552}" destId="{66AC047E-54EE-884C-8D17-2362AB2D50E5}" srcOrd="0" destOrd="0" presId="urn:microsoft.com/office/officeart/2005/8/layout/vList2"/>
    <dgm:cxn modelId="{1ED99DF3-AA22-8144-856A-638A9BAEE19D}" type="presOf" srcId="{F705A207-D289-473C-81B5-E466A5B488C9}" destId="{0FE2351A-6085-3140-908B-1C5B3A2C0FCC}" srcOrd="0" destOrd="0" presId="urn:microsoft.com/office/officeart/2005/8/layout/vList2"/>
    <dgm:cxn modelId="{4E4092CD-1E0A-5248-82D6-0856BC065186}" type="presParOf" srcId="{66AC047E-54EE-884C-8D17-2362AB2D50E5}" destId="{FA6B74AC-CB88-D142-AA05-4F6406B5BEDD}" srcOrd="0" destOrd="0" presId="urn:microsoft.com/office/officeart/2005/8/layout/vList2"/>
    <dgm:cxn modelId="{ACDB6A5B-3957-E141-84BE-E07C53D8BB97}" type="presParOf" srcId="{66AC047E-54EE-884C-8D17-2362AB2D50E5}" destId="{0FE2351A-6085-3140-908B-1C5B3A2C0FCC}" srcOrd="1" destOrd="0" presId="urn:microsoft.com/office/officeart/2005/8/layout/vList2"/>
    <dgm:cxn modelId="{31E59841-5B41-3F4F-A018-F9DEC46AC2E3}" type="presParOf" srcId="{66AC047E-54EE-884C-8D17-2362AB2D50E5}" destId="{099ECA9A-9C0F-5D40-A35A-2932B3E21430}" srcOrd="2" destOrd="0" presId="urn:microsoft.com/office/officeart/2005/8/layout/vList2"/>
    <dgm:cxn modelId="{42ABE67E-5F14-1745-8668-6897F3C917B4}" type="presParOf" srcId="{66AC047E-54EE-884C-8D17-2362AB2D50E5}" destId="{81B4A0F2-059A-D541-9AB6-C59D603C0628}"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69C471-990A-4C49-8FFF-94BF53F0B87D}" type="doc">
      <dgm:prSet loTypeId="urn:microsoft.com/office/officeart/2005/8/layout/hProcess10" loCatId="process" qsTypeId="urn:microsoft.com/office/officeart/2005/8/quickstyle/3d1" qsCatId="3D" csTypeId="urn:microsoft.com/office/officeart/2005/8/colors/accent0_3" csCatId="mainScheme" phldr="1"/>
      <dgm:spPr/>
    </dgm:pt>
    <dgm:pt modelId="{4020040C-30B9-1149-B858-F42E3A018D4B}">
      <dgm:prSet phldrT="[Text]" custT="1"/>
      <dgm:spPr/>
      <dgm:t>
        <a:bodyPr/>
        <a:lstStyle/>
        <a:p>
          <a:r>
            <a:rPr lang="en-US" sz="1800" dirty="0"/>
            <a:t>Usual Pain phenotype</a:t>
          </a:r>
        </a:p>
      </dgm:t>
    </dgm:pt>
    <dgm:pt modelId="{86680CBD-BAE4-6A4E-B29B-4DFF75756318}" type="parTrans" cxnId="{39EC2262-9696-844B-8BEF-C3E76249CDED}">
      <dgm:prSet/>
      <dgm:spPr/>
      <dgm:t>
        <a:bodyPr/>
        <a:lstStyle/>
        <a:p>
          <a:endParaRPr lang="en-US"/>
        </a:p>
      </dgm:t>
    </dgm:pt>
    <dgm:pt modelId="{EED55989-3711-724A-B518-A50120B06D2F}" type="sibTrans" cxnId="{39EC2262-9696-844B-8BEF-C3E76249CDED}">
      <dgm:prSet/>
      <dgm:spPr/>
      <dgm:t>
        <a:bodyPr/>
        <a:lstStyle/>
        <a:p>
          <a:endParaRPr lang="en-US"/>
        </a:p>
      </dgm:t>
    </dgm:pt>
    <dgm:pt modelId="{9912C44D-326B-8E4B-A908-ACF55E9199B1}">
      <dgm:prSet phldrT="[Text]" custT="1"/>
      <dgm:spPr/>
      <dgm:t>
        <a:bodyPr/>
        <a:lstStyle/>
        <a:p>
          <a:r>
            <a:rPr lang="en-US" sz="1600" dirty="0"/>
            <a:t>15-20 Years of recurrent Vaso-occlusive damage to CNS neurons, glia</a:t>
          </a:r>
        </a:p>
      </dgm:t>
    </dgm:pt>
    <dgm:pt modelId="{D48361B5-1EDE-054D-8319-3AA28D55BEA9}" type="parTrans" cxnId="{930038F5-6004-FA42-9D90-C734D7E041D2}">
      <dgm:prSet/>
      <dgm:spPr/>
      <dgm:t>
        <a:bodyPr/>
        <a:lstStyle/>
        <a:p>
          <a:endParaRPr lang="en-US"/>
        </a:p>
      </dgm:t>
    </dgm:pt>
    <dgm:pt modelId="{419743D0-B4A7-2245-A4EE-9A98F0A3B787}" type="sibTrans" cxnId="{930038F5-6004-FA42-9D90-C734D7E041D2}">
      <dgm:prSet/>
      <dgm:spPr/>
      <dgm:t>
        <a:bodyPr/>
        <a:lstStyle/>
        <a:p>
          <a:endParaRPr lang="en-US"/>
        </a:p>
      </dgm:t>
    </dgm:pt>
    <dgm:pt modelId="{FCF0EDC0-51AC-404A-8F14-91D441E8C1F2}">
      <dgm:prSet phldrT="[Text]" custT="1"/>
      <dgm:spPr/>
      <dgm:t>
        <a:bodyPr/>
        <a:lstStyle/>
        <a:p>
          <a:r>
            <a:rPr lang="en-US" sz="1600" dirty="0" err="1"/>
            <a:t>Hypernociceptive</a:t>
          </a:r>
          <a:r>
            <a:rPr lang="en-US" sz="1600" dirty="0"/>
            <a:t> phenotype</a:t>
          </a:r>
        </a:p>
      </dgm:t>
    </dgm:pt>
    <dgm:pt modelId="{1806B519-4AE6-FA40-BBE2-97019FA20273}" type="parTrans" cxnId="{06D7FF06-BD79-C44A-AC17-84E74A37FB99}">
      <dgm:prSet/>
      <dgm:spPr/>
      <dgm:t>
        <a:bodyPr/>
        <a:lstStyle/>
        <a:p>
          <a:endParaRPr lang="en-US"/>
        </a:p>
      </dgm:t>
    </dgm:pt>
    <dgm:pt modelId="{131BB2F3-935A-FC4D-8D65-0412269A482F}" type="sibTrans" cxnId="{06D7FF06-BD79-C44A-AC17-84E74A37FB99}">
      <dgm:prSet/>
      <dgm:spPr/>
      <dgm:t>
        <a:bodyPr/>
        <a:lstStyle/>
        <a:p>
          <a:endParaRPr lang="en-US"/>
        </a:p>
      </dgm:t>
    </dgm:pt>
    <dgm:pt modelId="{D8378DB7-EF9A-524E-B1AF-6D3D0A8B32EF}">
      <dgm:prSet custT="1"/>
      <dgm:spPr/>
      <dgm:t>
        <a:bodyPr/>
        <a:lstStyle/>
        <a:p>
          <a:r>
            <a:rPr lang="en-US" sz="1400"/>
            <a:t>Usual pain sensitivity</a:t>
          </a:r>
          <a:endParaRPr lang="en-US" sz="1400" dirty="0"/>
        </a:p>
      </dgm:t>
    </dgm:pt>
    <dgm:pt modelId="{479666F2-312D-0A4F-884D-4D1B393FE8E1}" type="parTrans" cxnId="{A3CA65BE-7D61-3A4E-B359-7E0363ACB7B1}">
      <dgm:prSet/>
      <dgm:spPr/>
      <dgm:t>
        <a:bodyPr/>
        <a:lstStyle/>
        <a:p>
          <a:endParaRPr lang="en-US"/>
        </a:p>
      </dgm:t>
    </dgm:pt>
    <dgm:pt modelId="{1616B04E-19C1-DB44-A73F-B0227540E295}" type="sibTrans" cxnId="{A3CA65BE-7D61-3A4E-B359-7E0363ACB7B1}">
      <dgm:prSet/>
      <dgm:spPr/>
      <dgm:t>
        <a:bodyPr/>
        <a:lstStyle/>
        <a:p>
          <a:endParaRPr lang="en-US"/>
        </a:p>
      </dgm:t>
    </dgm:pt>
    <dgm:pt modelId="{238FE116-72AA-044C-9944-D05A5445EA41}">
      <dgm:prSet custT="1"/>
      <dgm:spPr/>
      <dgm:t>
        <a:bodyPr/>
        <a:lstStyle/>
        <a:p>
          <a:r>
            <a:rPr lang="en-US" sz="1400" dirty="0"/>
            <a:t>Afferent pain-modulation balance  </a:t>
          </a:r>
        </a:p>
      </dgm:t>
    </dgm:pt>
    <dgm:pt modelId="{19AA86B3-40C8-AF4D-942E-BEBE909C62FA}" type="parTrans" cxnId="{A45D227C-0C0B-494D-886F-AD2BEEC2A588}">
      <dgm:prSet/>
      <dgm:spPr/>
      <dgm:t>
        <a:bodyPr/>
        <a:lstStyle/>
        <a:p>
          <a:endParaRPr lang="en-US"/>
        </a:p>
      </dgm:t>
    </dgm:pt>
    <dgm:pt modelId="{AFD62125-1996-704C-A090-D791AABA0C8A}" type="sibTrans" cxnId="{A45D227C-0C0B-494D-886F-AD2BEEC2A588}">
      <dgm:prSet/>
      <dgm:spPr/>
      <dgm:t>
        <a:bodyPr/>
        <a:lstStyle/>
        <a:p>
          <a:endParaRPr lang="en-US"/>
        </a:p>
      </dgm:t>
    </dgm:pt>
    <dgm:pt modelId="{11662B71-2BE3-FD48-A636-A5E25F258CAD}">
      <dgm:prSet phldrT="[Text]" custT="1"/>
      <dgm:spPr/>
      <dgm:t>
        <a:bodyPr/>
        <a:lstStyle/>
        <a:p>
          <a:endParaRPr lang="en-US" sz="1200" dirty="0"/>
        </a:p>
      </dgm:t>
    </dgm:pt>
    <dgm:pt modelId="{0FD952C5-86DE-F348-8684-BA487029B344}" type="parTrans" cxnId="{7F986C42-7D97-534A-B781-2D651DF4BBE7}">
      <dgm:prSet/>
      <dgm:spPr/>
      <dgm:t>
        <a:bodyPr/>
        <a:lstStyle/>
        <a:p>
          <a:endParaRPr lang="en-US"/>
        </a:p>
      </dgm:t>
    </dgm:pt>
    <dgm:pt modelId="{50B2236C-1278-664C-82A9-BCF46DB6A0E8}" type="sibTrans" cxnId="{7F986C42-7D97-534A-B781-2D651DF4BBE7}">
      <dgm:prSet/>
      <dgm:spPr/>
      <dgm:t>
        <a:bodyPr/>
        <a:lstStyle/>
        <a:p>
          <a:endParaRPr lang="en-US"/>
        </a:p>
      </dgm:t>
    </dgm:pt>
    <dgm:pt modelId="{04AA1B5B-9E8E-5243-8DC7-072789C8EF4A}">
      <dgm:prSet phldrT="[Text]" custT="1"/>
      <dgm:spPr/>
      <dgm:t>
        <a:bodyPr/>
        <a:lstStyle/>
        <a:p>
          <a:r>
            <a:rPr lang="en-US" sz="1400" dirty="0"/>
            <a:t>Central sensitization (?)</a:t>
          </a:r>
        </a:p>
      </dgm:t>
    </dgm:pt>
    <dgm:pt modelId="{DF6D5D3E-E2D7-FD44-BDC1-2D13D66DF7D1}" type="parTrans" cxnId="{52460213-EAF7-E646-A70E-1899CF52B8DF}">
      <dgm:prSet/>
      <dgm:spPr/>
      <dgm:t>
        <a:bodyPr/>
        <a:lstStyle/>
        <a:p>
          <a:endParaRPr lang="en-US"/>
        </a:p>
      </dgm:t>
    </dgm:pt>
    <dgm:pt modelId="{9674FA29-A46D-654C-96A6-61E7318BCB4B}" type="sibTrans" cxnId="{52460213-EAF7-E646-A70E-1899CF52B8DF}">
      <dgm:prSet/>
      <dgm:spPr/>
      <dgm:t>
        <a:bodyPr/>
        <a:lstStyle/>
        <a:p>
          <a:endParaRPr lang="en-US"/>
        </a:p>
      </dgm:t>
    </dgm:pt>
    <dgm:pt modelId="{2A768C1C-85D9-1F40-86EF-48B7AF0E08D9}">
      <dgm:prSet phldrT="[Text]" custT="1"/>
      <dgm:spPr/>
      <dgm:t>
        <a:bodyPr/>
        <a:lstStyle/>
        <a:p>
          <a:r>
            <a:rPr lang="en-US" sz="1400" dirty="0"/>
            <a:t>Elevated cerebral blood flow</a:t>
          </a:r>
        </a:p>
      </dgm:t>
    </dgm:pt>
    <dgm:pt modelId="{E216D015-9131-F449-AD23-83A384310A29}" type="parTrans" cxnId="{A0CAA6F1-2B13-F640-A6C4-D427094F614F}">
      <dgm:prSet/>
      <dgm:spPr/>
      <dgm:t>
        <a:bodyPr/>
        <a:lstStyle/>
        <a:p>
          <a:endParaRPr lang="en-US"/>
        </a:p>
      </dgm:t>
    </dgm:pt>
    <dgm:pt modelId="{0792965D-A2A6-9F41-B5FF-CDD61384847A}" type="sibTrans" cxnId="{A0CAA6F1-2B13-F640-A6C4-D427094F614F}">
      <dgm:prSet/>
      <dgm:spPr/>
      <dgm:t>
        <a:bodyPr/>
        <a:lstStyle/>
        <a:p>
          <a:endParaRPr lang="en-US"/>
        </a:p>
      </dgm:t>
    </dgm:pt>
    <dgm:pt modelId="{34306CE3-D2AA-5945-89F3-679531FFCC21}">
      <dgm:prSet phldrT="[Text]" custT="1"/>
      <dgm:spPr/>
      <dgm:t>
        <a:bodyPr/>
        <a:lstStyle/>
        <a:p>
          <a:r>
            <a:rPr lang="en-US" sz="1600" dirty="0"/>
            <a:t>Cerebral Infarction</a:t>
          </a:r>
        </a:p>
      </dgm:t>
    </dgm:pt>
    <dgm:pt modelId="{5CC84795-F0A9-BE46-9832-E47589360078}" type="parTrans" cxnId="{4DF7F6E9-0C1C-BA46-B7B3-FDD6BD33BDBD}">
      <dgm:prSet/>
      <dgm:spPr/>
      <dgm:t>
        <a:bodyPr/>
        <a:lstStyle/>
        <a:p>
          <a:endParaRPr lang="en-US"/>
        </a:p>
      </dgm:t>
    </dgm:pt>
    <dgm:pt modelId="{41B579EA-59F5-3B42-88D7-C0B9DBDFD430}" type="sibTrans" cxnId="{4DF7F6E9-0C1C-BA46-B7B3-FDD6BD33BDBD}">
      <dgm:prSet/>
      <dgm:spPr/>
      <dgm:t>
        <a:bodyPr/>
        <a:lstStyle/>
        <a:p>
          <a:endParaRPr lang="en-US"/>
        </a:p>
      </dgm:t>
    </dgm:pt>
    <dgm:pt modelId="{1607D0C2-9298-7C44-8A35-3F15E9B82CAB}">
      <dgm:prSet phldrT="[Text]" custT="1"/>
      <dgm:spPr/>
      <dgm:t>
        <a:bodyPr/>
        <a:lstStyle/>
        <a:p>
          <a:r>
            <a:rPr lang="en-US" sz="1400" b="1" u="none" strike="noStrike" cap="small" baseline="0" dirty="0">
              <a:solidFill>
                <a:schemeClr val="bg1"/>
              </a:solidFill>
              <a:effectLst/>
            </a:rPr>
            <a:t>Frontal Lobe (Cognitive processing centers)</a:t>
          </a:r>
          <a:endParaRPr lang="en-US" sz="1400" dirty="0">
            <a:solidFill>
              <a:schemeClr val="bg1"/>
            </a:solidFill>
          </a:endParaRPr>
        </a:p>
      </dgm:t>
    </dgm:pt>
    <dgm:pt modelId="{30862C84-579C-984C-A0B4-9D011F1CF46E}" type="parTrans" cxnId="{41B20064-E935-9341-B842-45E6D1149BF7}">
      <dgm:prSet/>
      <dgm:spPr/>
      <dgm:t>
        <a:bodyPr/>
        <a:lstStyle/>
        <a:p>
          <a:endParaRPr lang="en-US"/>
        </a:p>
      </dgm:t>
    </dgm:pt>
    <dgm:pt modelId="{9CBCF1B7-C262-2147-AD94-CC06813E0598}" type="sibTrans" cxnId="{41B20064-E935-9341-B842-45E6D1149BF7}">
      <dgm:prSet/>
      <dgm:spPr/>
      <dgm:t>
        <a:bodyPr/>
        <a:lstStyle/>
        <a:p>
          <a:endParaRPr lang="en-US"/>
        </a:p>
      </dgm:t>
    </dgm:pt>
    <dgm:pt modelId="{88096ECA-41FA-8449-B060-65B6366BC4D0}">
      <dgm:prSet phldrT="[Text]" custT="1"/>
      <dgm:spPr/>
      <dgm:t>
        <a:bodyPr/>
        <a:lstStyle/>
        <a:p>
          <a:r>
            <a:rPr lang="en-US" sz="1400" b="1" u="none" strike="noStrike" cap="small" baseline="0" dirty="0">
              <a:solidFill>
                <a:schemeClr val="bg1"/>
              </a:solidFill>
              <a:effectLst/>
            </a:rPr>
            <a:t>Parietal Lobe (Sensory/Touch/Pain</a:t>
          </a:r>
          <a:endParaRPr lang="en-US" sz="1400" dirty="0">
            <a:solidFill>
              <a:schemeClr val="bg1"/>
            </a:solidFill>
          </a:endParaRPr>
        </a:p>
      </dgm:t>
    </dgm:pt>
    <dgm:pt modelId="{A8E7677D-9BED-8E48-9663-21EC2BC27257}" type="parTrans" cxnId="{C207A49F-8ED4-B74C-813F-0A9797BF7F33}">
      <dgm:prSet/>
      <dgm:spPr/>
      <dgm:t>
        <a:bodyPr/>
        <a:lstStyle/>
        <a:p>
          <a:endParaRPr lang="en-US"/>
        </a:p>
      </dgm:t>
    </dgm:pt>
    <dgm:pt modelId="{BCF920BD-A5BD-254F-8F16-D7D69B064A08}" type="sibTrans" cxnId="{C207A49F-8ED4-B74C-813F-0A9797BF7F33}">
      <dgm:prSet/>
      <dgm:spPr/>
      <dgm:t>
        <a:bodyPr/>
        <a:lstStyle/>
        <a:p>
          <a:endParaRPr lang="en-US"/>
        </a:p>
      </dgm:t>
    </dgm:pt>
    <dgm:pt modelId="{95A376BB-C1E0-6446-B813-4EAD41B6EAD1}">
      <dgm:prSet phldrT="[Text]" custT="1"/>
      <dgm:spPr/>
      <dgm:t>
        <a:bodyPr/>
        <a:lstStyle/>
        <a:p>
          <a:r>
            <a:rPr lang="en-US" sz="1400" b="1" u="none" strike="noStrike" cap="small" baseline="0" dirty="0">
              <a:solidFill>
                <a:schemeClr val="bg1"/>
              </a:solidFill>
              <a:effectLst/>
            </a:rPr>
            <a:t>Temporal Lobe (Memory/Auditory)</a:t>
          </a:r>
          <a:endParaRPr lang="en-US" sz="1400" dirty="0">
            <a:solidFill>
              <a:schemeClr val="bg1"/>
            </a:solidFill>
          </a:endParaRPr>
        </a:p>
      </dgm:t>
    </dgm:pt>
    <dgm:pt modelId="{5C268EFF-F379-BB44-AAC5-FF1F377EB313}" type="parTrans" cxnId="{B31FA607-94AF-D144-B723-F875E375FA83}">
      <dgm:prSet/>
      <dgm:spPr/>
      <dgm:t>
        <a:bodyPr/>
        <a:lstStyle/>
        <a:p>
          <a:endParaRPr lang="en-US"/>
        </a:p>
      </dgm:t>
    </dgm:pt>
    <dgm:pt modelId="{76D192D3-DAB0-A743-9371-3B8DBE226D46}" type="sibTrans" cxnId="{B31FA607-94AF-D144-B723-F875E375FA83}">
      <dgm:prSet/>
      <dgm:spPr/>
      <dgm:t>
        <a:bodyPr/>
        <a:lstStyle/>
        <a:p>
          <a:endParaRPr lang="en-US"/>
        </a:p>
      </dgm:t>
    </dgm:pt>
    <dgm:pt modelId="{DC520D46-54DF-464D-B925-79EB811EF7F1}">
      <dgm:prSet phldrT="[Text]" custT="1"/>
      <dgm:spPr/>
      <dgm:t>
        <a:bodyPr/>
        <a:lstStyle/>
        <a:p>
          <a:r>
            <a:rPr lang="en-US" sz="1400" dirty="0"/>
            <a:t>Cerebral hypoxia</a:t>
          </a:r>
        </a:p>
      </dgm:t>
    </dgm:pt>
    <dgm:pt modelId="{2CCB3A64-BD08-6E40-B11A-87E6E14B4569}" type="parTrans" cxnId="{859358DA-2736-9347-AC8F-97F17B8659FB}">
      <dgm:prSet/>
      <dgm:spPr/>
      <dgm:t>
        <a:bodyPr/>
        <a:lstStyle/>
        <a:p>
          <a:endParaRPr lang="en-US"/>
        </a:p>
      </dgm:t>
    </dgm:pt>
    <dgm:pt modelId="{CE78D544-7A57-9C4C-864E-724A70C33E90}" type="sibTrans" cxnId="{859358DA-2736-9347-AC8F-97F17B8659FB}">
      <dgm:prSet/>
      <dgm:spPr/>
      <dgm:t>
        <a:bodyPr/>
        <a:lstStyle/>
        <a:p>
          <a:endParaRPr lang="en-US"/>
        </a:p>
      </dgm:t>
    </dgm:pt>
    <dgm:pt modelId="{3B2E7C7E-CA2A-954C-B969-7542E06CAC72}">
      <dgm:prSet phldrT="[Text]" custT="1"/>
      <dgm:spPr/>
      <dgm:t>
        <a:bodyPr/>
        <a:lstStyle/>
        <a:p>
          <a:r>
            <a:rPr lang="en-US" sz="1400" dirty="0"/>
            <a:t>Decreased pain cognition</a:t>
          </a:r>
        </a:p>
      </dgm:t>
    </dgm:pt>
    <dgm:pt modelId="{DF3A1A77-492E-B647-9752-D81D8CA13D7B}" type="parTrans" cxnId="{D13F9908-9584-D946-BBD7-B3F2C224D649}">
      <dgm:prSet/>
      <dgm:spPr/>
      <dgm:t>
        <a:bodyPr/>
        <a:lstStyle/>
        <a:p>
          <a:endParaRPr lang="en-US"/>
        </a:p>
      </dgm:t>
    </dgm:pt>
    <dgm:pt modelId="{AA6986AD-1ACF-A84A-BE9A-6A332188FEE2}" type="sibTrans" cxnId="{D13F9908-9584-D946-BBD7-B3F2C224D649}">
      <dgm:prSet/>
      <dgm:spPr/>
      <dgm:t>
        <a:bodyPr/>
        <a:lstStyle/>
        <a:p>
          <a:endParaRPr lang="en-US"/>
        </a:p>
      </dgm:t>
    </dgm:pt>
    <dgm:pt modelId="{4DA10684-7E70-174C-900B-6E4208A83C9A}">
      <dgm:prSet phldrT="[Text]" custT="1"/>
      <dgm:spPr/>
      <dgm:t>
        <a:bodyPr/>
        <a:lstStyle/>
        <a:p>
          <a:r>
            <a:rPr lang="en-US" sz="1400"/>
            <a:t>Cognitive deficits</a:t>
          </a:r>
          <a:endParaRPr lang="en-US" sz="1400" dirty="0"/>
        </a:p>
      </dgm:t>
    </dgm:pt>
    <dgm:pt modelId="{50C206B8-DD9A-464C-AB5C-3113790AA9F1}" type="parTrans" cxnId="{09FC35E3-6036-B94A-BA0A-04C1D2B30A48}">
      <dgm:prSet/>
      <dgm:spPr/>
      <dgm:t>
        <a:bodyPr/>
        <a:lstStyle/>
        <a:p>
          <a:endParaRPr lang="en-US"/>
        </a:p>
      </dgm:t>
    </dgm:pt>
    <dgm:pt modelId="{B7C159B4-D329-F246-9690-67636918BF64}" type="sibTrans" cxnId="{09FC35E3-6036-B94A-BA0A-04C1D2B30A48}">
      <dgm:prSet/>
      <dgm:spPr/>
      <dgm:t>
        <a:bodyPr/>
        <a:lstStyle/>
        <a:p>
          <a:endParaRPr lang="en-US"/>
        </a:p>
      </dgm:t>
    </dgm:pt>
    <dgm:pt modelId="{4B5C5FA2-84C5-844B-96DD-6E1F058C77D5}">
      <dgm:prSet phldrT="[Text]" custT="1"/>
      <dgm:spPr/>
      <dgm:t>
        <a:bodyPr/>
        <a:lstStyle/>
        <a:p>
          <a:r>
            <a:rPr lang="en-US" sz="1400" dirty="0"/>
            <a:t> Afferent pain modulation imbalance?</a:t>
          </a:r>
          <a:endParaRPr lang="en-US" sz="1400" dirty="0">
            <a:solidFill>
              <a:schemeClr val="bg1"/>
            </a:solidFill>
          </a:endParaRPr>
        </a:p>
      </dgm:t>
    </dgm:pt>
    <dgm:pt modelId="{CDCBDDB2-463B-874A-AEBB-986697C2FB0B}" type="parTrans" cxnId="{AD9772FD-5D93-AA40-8EB2-E05771797B98}">
      <dgm:prSet/>
      <dgm:spPr/>
      <dgm:t>
        <a:bodyPr/>
        <a:lstStyle/>
        <a:p>
          <a:endParaRPr lang="en-US"/>
        </a:p>
      </dgm:t>
    </dgm:pt>
    <dgm:pt modelId="{0C7573C7-0D28-EC41-B281-C74F15CB5D67}" type="sibTrans" cxnId="{AD9772FD-5D93-AA40-8EB2-E05771797B98}">
      <dgm:prSet/>
      <dgm:spPr/>
      <dgm:t>
        <a:bodyPr/>
        <a:lstStyle/>
        <a:p>
          <a:endParaRPr lang="en-US"/>
        </a:p>
      </dgm:t>
    </dgm:pt>
    <dgm:pt modelId="{942B2289-4F7A-4C42-B5CE-F5701D73E36B}">
      <dgm:prSet phldrT="[Text]" custT="1"/>
      <dgm:spPr/>
      <dgm:t>
        <a:bodyPr/>
        <a:lstStyle/>
        <a:p>
          <a:r>
            <a:rPr lang="en-US" sz="1400" dirty="0">
              <a:solidFill>
                <a:schemeClr val="bg1"/>
              </a:solidFill>
            </a:rPr>
            <a:t>attenuation of modulatory, regulatory network </a:t>
          </a:r>
        </a:p>
      </dgm:t>
    </dgm:pt>
    <dgm:pt modelId="{1E737762-64FE-544C-888F-BE9D18324BFF}" type="parTrans" cxnId="{DE291712-2C7E-424E-A514-88BB0F130BEA}">
      <dgm:prSet/>
      <dgm:spPr/>
      <dgm:t>
        <a:bodyPr/>
        <a:lstStyle/>
        <a:p>
          <a:endParaRPr lang="en-US"/>
        </a:p>
      </dgm:t>
    </dgm:pt>
    <dgm:pt modelId="{D20FD7D1-E8A7-BF41-ADD6-B1509C4012E2}" type="sibTrans" cxnId="{DE291712-2C7E-424E-A514-88BB0F130BEA}">
      <dgm:prSet/>
      <dgm:spPr/>
      <dgm:t>
        <a:bodyPr/>
        <a:lstStyle/>
        <a:p>
          <a:endParaRPr lang="en-US"/>
        </a:p>
      </dgm:t>
    </dgm:pt>
    <dgm:pt modelId="{AF858173-139A-0543-90C8-4FD84789C5CA}">
      <dgm:prSet phldrT="[Text]" custT="1"/>
      <dgm:spPr/>
      <dgm:t>
        <a:bodyPr/>
        <a:lstStyle/>
        <a:p>
          <a:r>
            <a:rPr lang="en-US" sz="1400" dirty="0">
              <a:solidFill>
                <a:schemeClr val="bg1"/>
              </a:solidFill>
            </a:rPr>
            <a:t>attenuation of afferent network  (RED DMN, </a:t>
          </a:r>
          <a:r>
            <a:rPr lang="en-US" sz="1400" dirty="0" err="1">
              <a:solidFill>
                <a:schemeClr val="bg1"/>
              </a:solidFill>
            </a:rPr>
            <a:t>etc</a:t>
          </a:r>
          <a:r>
            <a:rPr lang="en-US" sz="1400" dirty="0">
              <a:solidFill>
                <a:schemeClr val="bg1"/>
              </a:solidFill>
            </a:rPr>
            <a:t>)</a:t>
          </a:r>
        </a:p>
      </dgm:t>
    </dgm:pt>
    <dgm:pt modelId="{12409302-F55F-6E4A-91AF-9E2070BE7CE2}" type="parTrans" cxnId="{3E3D7B52-DAD4-B748-8DA8-FE854BB8A9E6}">
      <dgm:prSet/>
      <dgm:spPr/>
      <dgm:t>
        <a:bodyPr/>
        <a:lstStyle/>
        <a:p>
          <a:endParaRPr lang="en-US"/>
        </a:p>
      </dgm:t>
    </dgm:pt>
    <dgm:pt modelId="{DD3E137F-0639-9044-B56D-0C0DAA78CFE2}" type="sibTrans" cxnId="{3E3D7B52-DAD4-B748-8DA8-FE854BB8A9E6}">
      <dgm:prSet/>
      <dgm:spPr/>
      <dgm:t>
        <a:bodyPr/>
        <a:lstStyle/>
        <a:p>
          <a:endParaRPr lang="en-US"/>
        </a:p>
      </dgm:t>
    </dgm:pt>
    <dgm:pt modelId="{93B47B3B-CFC2-E348-B398-8B7A51D14F76}" type="pres">
      <dgm:prSet presAssocID="{CF69C471-990A-4C49-8FFF-94BF53F0B87D}" presName="Name0" presStyleCnt="0">
        <dgm:presLayoutVars>
          <dgm:dir/>
          <dgm:resizeHandles val="exact"/>
        </dgm:presLayoutVars>
      </dgm:prSet>
      <dgm:spPr/>
    </dgm:pt>
    <dgm:pt modelId="{7AA898EE-C9E8-8243-A080-96F7C86220A5}" type="pres">
      <dgm:prSet presAssocID="{4020040C-30B9-1149-B858-F42E3A018D4B}" presName="composite" presStyleCnt="0"/>
      <dgm:spPr/>
    </dgm:pt>
    <dgm:pt modelId="{945AAE80-A394-2249-A32F-37E36DBE85ED}" type="pres">
      <dgm:prSet presAssocID="{4020040C-30B9-1149-B858-F42E3A018D4B}" presName="imagSh" presStyleLbl="bgImgPlace1" presStyleIdx="0" presStyleCnt="4" custScaleX="47498" custScaleY="47932" custLinFactNeighborY="-20592"/>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0000" r="10000"/>
          </a:stretch>
        </a:blipFill>
      </dgm:spPr>
    </dgm:pt>
    <dgm:pt modelId="{19636050-B255-AB4B-81EE-E3D528E66DD9}" type="pres">
      <dgm:prSet presAssocID="{4020040C-30B9-1149-B858-F42E3A018D4B}" presName="txNode" presStyleLbl="node1" presStyleIdx="0" presStyleCnt="4" custScaleX="121000" custScaleY="121000">
        <dgm:presLayoutVars>
          <dgm:bulletEnabled val="1"/>
        </dgm:presLayoutVars>
      </dgm:prSet>
      <dgm:spPr/>
    </dgm:pt>
    <dgm:pt modelId="{9726E681-FE2A-E74E-9429-CC38DDC617DD}" type="pres">
      <dgm:prSet presAssocID="{EED55989-3711-724A-B518-A50120B06D2F}" presName="sibTrans" presStyleLbl="sibTrans2D1" presStyleIdx="0" presStyleCnt="3"/>
      <dgm:spPr/>
    </dgm:pt>
    <dgm:pt modelId="{3E1FAB95-74E9-7C41-9EF6-8BF661A77294}" type="pres">
      <dgm:prSet presAssocID="{EED55989-3711-724A-B518-A50120B06D2F}" presName="connTx" presStyleLbl="sibTrans2D1" presStyleIdx="0" presStyleCnt="3"/>
      <dgm:spPr/>
    </dgm:pt>
    <dgm:pt modelId="{0E46602A-6F13-C541-A2AA-EDDACA1376E1}" type="pres">
      <dgm:prSet presAssocID="{9912C44D-326B-8E4B-A908-ACF55E9199B1}" presName="composite" presStyleCnt="0"/>
      <dgm:spPr/>
    </dgm:pt>
    <dgm:pt modelId="{2CCADC16-04E8-4542-BD16-58CBB08007F6}" type="pres">
      <dgm:prSet presAssocID="{9912C44D-326B-8E4B-A908-ACF55E9199B1}" presName="imagSh" presStyleLbl="bgImgPlace1" presStyleIdx="1" presStyleCnt="4" custScaleX="47932" custScaleY="48375" custLinFactNeighborY="-20592"/>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0000" r="10000"/>
          </a:stretch>
        </a:blipFill>
      </dgm:spPr>
    </dgm:pt>
    <dgm:pt modelId="{A0445663-3033-1B4D-B1CE-820A7ABC6423}" type="pres">
      <dgm:prSet presAssocID="{9912C44D-326B-8E4B-A908-ACF55E9199B1}" presName="txNode" presStyleLbl="node1" presStyleIdx="1" presStyleCnt="4" custScaleX="121000" custScaleY="121000">
        <dgm:presLayoutVars>
          <dgm:bulletEnabled val="1"/>
        </dgm:presLayoutVars>
      </dgm:prSet>
      <dgm:spPr/>
    </dgm:pt>
    <dgm:pt modelId="{66A569DB-D86D-4344-A10C-A416A9560A87}" type="pres">
      <dgm:prSet presAssocID="{419743D0-B4A7-2245-A4EE-9A98F0A3B787}" presName="sibTrans" presStyleLbl="sibTrans2D1" presStyleIdx="1" presStyleCnt="3"/>
      <dgm:spPr/>
    </dgm:pt>
    <dgm:pt modelId="{CF69E79F-D806-1544-BF53-0B8D8E441E9C}" type="pres">
      <dgm:prSet presAssocID="{419743D0-B4A7-2245-A4EE-9A98F0A3B787}" presName="connTx" presStyleLbl="sibTrans2D1" presStyleIdx="1" presStyleCnt="3"/>
      <dgm:spPr/>
    </dgm:pt>
    <dgm:pt modelId="{7B63B2DD-0C96-814F-979F-FBDB65E21CF5}" type="pres">
      <dgm:prSet presAssocID="{34306CE3-D2AA-5945-89F3-679531FFCC21}" presName="composite" presStyleCnt="0"/>
      <dgm:spPr/>
    </dgm:pt>
    <dgm:pt modelId="{FF58034B-E74A-3F46-94B0-347ABD64D18A}" type="pres">
      <dgm:prSet presAssocID="{34306CE3-D2AA-5945-89F3-679531FFCC21}" presName="imagSh" presStyleLbl="bgImgPlace1" presStyleIdx="2" presStyleCnt="4" custScaleX="48375" custScaleY="48826" custLinFactNeighborY="-20592"/>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0000" r="10000"/>
          </a:stretch>
        </a:blipFill>
      </dgm:spPr>
    </dgm:pt>
    <dgm:pt modelId="{7BF7B46A-8CB5-6B44-9E06-7954ABCA0C7B}" type="pres">
      <dgm:prSet presAssocID="{34306CE3-D2AA-5945-89F3-679531FFCC21}" presName="txNode" presStyleLbl="node1" presStyleIdx="2" presStyleCnt="4" custScaleX="121000" custScaleY="121000">
        <dgm:presLayoutVars>
          <dgm:bulletEnabled val="1"/>
        </dgm:presLayoutVars>
      </dgm:prSet>
      <dgm:spPr/>
    </dgm:pt>
    <dgm:pt modelId="{73BB58C2-1F26-5445-ADD6-4B0100F2A21C}" type="pres">
      <dgm:prSet presAssocID="{41B579EA-59F5-3B42-88D7-C0B9DBDFD430}" presName="sibTrans" presStyleLbl="sibTrans2D1" presStyleIdx="2" presStyleCnt="3"/>
      <dgm:spPr/>
    </dgm:pt>
    <dgm:pt modelId="{A5E8363B-02F9-5D4A-98C8-59D57D1CBD40}" type="pres">
      <dgm:prSet presAssocID="{41B579EA-59F5-3B42-88D7-C0B9DBDFD430}" presName="connTx" presStyleLbl="sibTrans2D1" presStyleIdx="2" presStyleCnt="3"/>
      <dgm:spPr/>
    </dgm:pt>
    <dgm:pt modelId="{B9BE4623-C089-744B-8105-9410C53D6CD7}" type="pres">
      <dgm:prSet presAssocID="{FCF0EDC0-51AC-404A-8F14-91D441E8C1F2}" presName="composite" presStyleCnt="0"/>
      <dgm:spPr/>
    </dgm:pt>
    <dgm:pt modelId="{8415376C-53C5-4A4B-9F3B-2105B6E54A8F}" type="pres">
      <dgm:prSet presAssocID="{FCF0EDC0-51AC-404A-8F14-91D441E8C1F2}" presName="imagSh" presStyleLbl="bgImgPlace1" presStyleIdx="3" presStyleCnt="4" custScaleX="48826" custScaleY="48826" custLinFactNeighborY="-20592"/>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1186D8FD-8F01-1D44-9AF4-19A1D8BA04AA}" type="pres">
      <dgm:prSet presAssocID="{FCF0EDC0-51AC-404A-8F14-91D441E8C1F2}" presName="txNode" presStyleLbl="node1" presStyleIdx="3" presStyleCnt="4" custScaleX="170180" custScaleY="121000">
        <dgm:presLayoutVars>
          <dgm:bulletEnabled val="1"/>
        </dgm:presLayoutVars>
      </dgm:prSet>
      <dgm:spPr/>
    </dgm:pt>
  </dgm:ptLst>
  <dgm:cxnLst>
    <dgm:cxn modelId="{D0AC2C06-F2D6-7A45-860A-B9C5A3A6A526}" type="presOf" srcId="{88096ECA-41FA-8449-B060-65B6366BC4D0}" destId="{7BF7B46A-8CB5-6B44-9E06-7954ABCA0C7B}" srcOrd="0" destOrd="3" presId="urn:microsoft.com/office/officeart/2005/8/layout/hProcess10"/>
    <dgm:cxn modelId="{06D7FF06-BD79-C44A-AC17-84E74A37FB99}" srcId="{CF69C471-990A-4C49-8FFF-94BF53F0B87D}" destId="{FCF0EDC0-51AC-404A-8F14-91D441E8C1F2}" srcOrd="3" destOrd="0" parTransId="{1806B519-4AE6-FA40-BBE2-97019FA20273}" sibTransId="{131BB2F3-935A-FC4D-8D65-0412269A482F}"/>
    <dgm:cxn modelId="{B31FA607-94AF-D144-B723-F875E375FA83}" srcId="{34306CE3-D2AA-5945-89F3-679531FFCC21}" destId="{95A376BB-C1E0-6446-B813-4EAD41B6EAD1}" srcOrd="1" destOrd="0" parTransId="{5C268EFF-F379-BB44-AAC5-FF1F377EB313}" sibTransId="{76D192D3-DAB0-A743-9371-3B8DBE226D46}"/>
    <dgm:cxn modelId="{D13F9908-9584-D946-BBD7-B3F2C224D649}" srcId="{34306CE3-D2AA-5945-89F3-679531FFCC21}" destId="{3B2E7C7E-CA2A-954C-B969-7542E06CAC72}" srcOrd="3" destOrd="0" parTransId="{DF3A1A77-492E-B647-9752-D81D8CA13D7B}" sibTransId="{AA6986AD-1ACF-A84A-BE9A-6A332188FEE2}"/>
    <dgm:cxn modelId="{DE291712-2C7E-424E-A514-88BB0F130BEA}" srcId="{4B5C5FA2-84C5-844B-96DD-6E1F058C77D5}" destId="{942B2289-4F7A-4C42-B5CE-F5701D73E36B}" srcOrd="1" destOrd="0" parTransId="{1E737762-64FE-544C-888F-BE9D18324BFF}" sibTransId="{D20FD7D1-E8A7-BF41-ADD6-B1509C4012E2}"/>
    <dgm:cxn modelId="{52460213-EAF7-E646-A70E-1899CF52B8DF}" srcId="{FCF0EDC0-51AC-404A-8F14-91D441E8C1F2}" destId="{04AA1B5B-9E8E-5243-8DC7-072789C8EF4A}" srcOrd="0" destOrd="0" parTransId="{DF6D5D3E-E2D7-FD44-BDC1-2D13D66DF7D1}" sibTransId="{9674FA29-A46D-654C-96A6-61E7318BCB4B}"/>
    <dgm:cxn modelId="{483F5824-CCF8-5A44-BE4D-37D033141982}" type="presOf" srcId="{41B579EA-59F5-3B42-88D7-C0B9DBDFD430}" destId="{A5E8363B-02F9-5D4A-98C8-59D57D1CBD40}" srcOrd="1" destOrd="0" presId="urn:microsoft.com/office/officeart/2005/8/layout/hProcess10"/>
    <dgm:cxn modelId="{37D4BF2B-9DFF-ED40-91AF-150DB063C1D0}" type="presOf" srcId="{EED55989-3711-724A-B518-A50120B06D2F}" destId="{9726E681-FE2A-E74E-9429-CC38DDC617DD}" srcOrd="0" destOrd="0" presId="urn:microsoft.com/office/officeart/2005/8/layout/hProcess10"/>
    <dgm:cxn modelId="{D02ADA2B-DAD0-6E40-8D06-1341CE9185E4}" type="presOf" srcId="{4020040C-30B9-1149-B858-F42E3A018D4B}" destId="{19636050-B255-AB4B-81EE-E3D528E66DD9}" srcOrd="0" destOrd="0" presId="urn:microsoft.com/office/officeart/2005/8/layout/hProcess10"/>
    <dgm:cxn modelId="{7F986C42-7D97-534A-B781-2D651DF4BBE7}" srcId="{FCF0EDC0-51AC-404A-8F14-91D441E8C1F2}" destId="{11662B71-2BE3-FD48-A636-A5E25F258CAD}" srcOrd="2" destOrd="0" parTransId="{0FD952C5-86DE-F348-8684-BA487029B344}" sibTransId="{50B2236C-1278-664C-82A9-BCF46DB6A0E8}"/>
    <dgm:cxn modelId="{6234BD45-1C0F-4A43-BC04-591CA35CAF3F}" type="presOf" srcId="{3B2E7C7E-CA2A-954C-B969-7542E06CAC72}" destId="{7BF7B46A-8CB5-6B44-9E06-7954ABCA0C7B}" srcOrd="0" destOrd="4" presId="urn:microsoft.com/office/officeart/2005/8/layout/hProcess10"/>
    <dgm:cxn modelId="{8B405548-BE2F-3343-829C-28EA559BCDD2}" type="presOf" srcId="{D8378DB7-EF9A-524E-B1AF-6D3D0A8B32EF}" destId="{19636050-B255-AB4B-81EE-E3D528E66DD9}" srcOrd="0" destOrd="1" presId="urn:microsoft.com/office/officeart/2005/8/layout/hProcess10"/>
    <dgm:cxn modelId="{070FF248-EC9E-DF40-B000-B52AF1AFBD08}" type="presOf" srcId="{238FE116-72AA-044C-9944-D05A5445EA41}" destId="{19636050-B255-AB4B-81EE-E3D528E66DD9}" srcOrd="0" destOrd="2" presId="urn:microsoft.com/office/officeart/2005/8/layout/hProcess10"/>
    <dgm:cxn modelId="{3E3D7B52-DAD4-B748-8DA8-FE854BB8A9E6}" srcId="{4B5C5FA2-84C5-844B-96DD-6E1F058C77D5}" destId="{AF858173-139A-0543-90C8-4FD84789C5CA}" srcOrd="0" destOrd="0" parTransId="{12409302-F55F-6E4A-91AF-9E2070BE7CE2}" sibTransId="{DD3E137F-0639-9044-B56D-0C0DAA78CFE2}"/>
    <dgm:cxn modelId="{6DAD0154-41D8-3044-857A-797682A8C819}" type="presOf" srcId="{FCF0EDC0-51AC-404A-8F14-91D441E8C1F2}" destId="{1186D8FD-8F01-1D44-9AF4-19A1D8BA04AA}" srcOrd="0" destOrd="0" presId="urn:microsoft.com/office/officeart/2005/8/layout/hProcess10"/>
    <dgm:cxn modelId="{ACDD105D-34ED-C34B-8C03-73E6ACB31239}" type="presOf" srcId="{9912C44D-326B-8E4B-A908-ACF55E9199B1}" destId="{A0445663-3033-1B4D-B1CE-820A7ABC6423}" srcOrd="0" destOrd="0" presId="urn:microsoft.com/office/officeart/2005/8/layout/hProcess10"/>
    <dgm:cxn modelId="{FFEDAF60-DBBD-2144-B065-AC2A9515D54B}" type="presOf" srcId="{1607D0C2-9298-7C44-8A35-3F15E9B82CAB}" destId="{7BF7B46A-8CB5-6B44-9E06-7954ABCA0C7B}" srcOrd="0" destOrd="1" presId="urn:microsoft.com/office/officeart/2005/8/layout/hProcess10"/>
    <dgm:cxn modelId="{39EC2262-9696-844B-8BEF-C3E76249CDED}" srcId="{CF69C471-990A-4C49-8FFF-94BF53F0B87D}" destId="{4020040C-30B9-1149-B858-F42E3A018D4B}" srcOrd="0" destOrd="0" parTransId="{86680CBD-BAE4-6A4E-B29B-4DFF75756318}" sibTransId="{EED55989-3711-724A-B518-A50120B06D2F}"/>
    <dgm:cxn modelId="{41B20064-E935-9341-B842-45E6D1149BF7}" srcId="{34306CE3-D2AA-5945-89F3-679531FFCC21}" destId="{1607D0C2-9298-7C44-8A35-3F15E9B82CAB}" srcOrd="0" destOrd="0" parTransId="{30862C84-579C-984C-A0B4-9D011F1CF46E}" sibTransId="{9CBCF1B7-C262-2147-AD94-CC06813E0598}"/>
    <dgm:cxn modelId="{6F57AA69-E2F0-C747-B3FD-353D13CE6855}" type="presOf" srcId="{EED55989-3711-724A-B518-A50120B06D2F}" destId="{3E1FAB95-74E9-7C41-9EF6-8BF661A77294}" srcOrd="1" destOrd="0" presId="urn:microsoft.com/office/officeart/2005/8/layout/hProcess10"/>
    <dgm:cxn modelId="{EBB5987B-2076-AA4F-B0A5-1486902442E4}" type="presOf" srcId="{419743D0-B4A7-2245-A4EE-9A98F0A3B787}" destId="{CF69E79F-D806-1544-BF53-0B8D8E441E9C}" srcOrd="1" destOrd="0" presId="urn:microsoft.com/office/officeart/2005/8/layout/hProcess10"/>
    <dgm:cxn modelId="{A45D227C-0C0B-494D-886F-AD2BEEC2A588}" srcId="{4020040C-30B9-1149-B858-F42E3A018D4B}" destId="{238FE116-72AA-044C-9944-D05A5445EA41}" srcOrd="1" destOrd="0" parTransId="{19AA86B3-40C8-AF4D-942E-BEBE909C62FA}" sibTransId="{AFD62125-1996-704C-A090-D791AABA0C8A}"/>
    <dgm:cxn modelId="{C870ED87-0B68-6E48-A1CF-D1D21680DA28}" type="presOf" srcId="{4B5C5FA2-84C5-844B-96DD-6E1F058C77D5}" destId="{1186D8FD-8F01-1D44-9AF4-19A1D8BA04AA}" srcOrd="0" destOrd="2" presId="urn:microsoft.com/office/officeart/2005/8/layout/hProcess10"/>
    <dgm:cxn modelId="{C0A2268D-CEBF-5048-A3B0-043529659BAC}" type="presOf" srcId="{11662B71-2BE3-FD48-A636-A5E25F258CAD}" destId="{1186D8FD-8F01-1D44-9AF4-19A1D8BA04AA}" srcOrd="0" destOrd="5" presId="urn:microsoft.com/office/officeart/2005/8/layout/hProcess10"/>
    <dgm:cxn modelId="{90690F90-380F-744F-B595-0D538AD8C943}" type="presOf" srcId="{41B579EA-59F5-3B42-88D7-C0B9DBDFD430}" destId="{73BB58C2-1F26-5445-ADD6-4B0100F2A21C}" srcOrd="0" destOrd="0" presId="urn:microsoft.com/office/officeart/2005/8/layout/hProcess10"/>
    <dgm:cxn modelId="{82AC7D9B-8874-E64A-BDF2-7F09A865328E}" type="presOf" srcId="{95A376BB-C1E0-6446-B813-4EAD41B6EAD1}" destId="{7BF7B46A-8CB5-6B44-9E06-7954ABCA0C7B}" srcOrd="0" destOrd="2" presId="urn:microsoft.com/office/officeart/2005/8/layout/hProcess10"/>
    <dgm:cxn modelId="{C207A49F-8ED4-B74C-813F-0A9797BF7F33}" srcId="{34306CE3-D2AA-5945-89F3-679531FFCC21}" destId="{88096ECA-41FA-8449-B060-65B6366BC4D0}" srcOrd="2" destOrd="0" parTransId="{A8E7677D-9BED-8E48-9663-21EC2BC27257}" sibTransId="{BCF920BD-A5BD-254F-8F16-D7D69B064A08}"/>
    <dgm:cxn modelId="{158CB5B5-FF39-C94A-BFC4-97D6C3748009}" type="presOf" srcId="{AF858173-139A-0543-90C8-4FD84789C5CA}" destId="{1186D8FD-8F01-1D44-9AF4-19A1D8BA04AA}" srcOrd="0" destOrd="3" presId="urn:microsoft.com/office/officeart/2005/8/layout/hProcess10"/>
    <dgm:cxn modelId="{A20F79BA-AFD4-3C46-B854-54C618669413}" type="presOf" srcId="{34306CE3-D2AA-5945-89F3-679531FFCC21}" destId="{7BF7B46A-8CB5-6B44-9E06-7954ABCA0C7B}" srcOrd="0" destOrd="0" presId="urn:microsoft.com/office/officeart/2005/8/layout/hProcess10"/>
    <dgm:cxn modelId="{6DE821BD-8A1D-1B4B-846B-84BB2F8B82B6}" type="presOf" srcId="{419743D0-B4A7-2245-A4EE-9A98F0A3B787}" destId="{66A569DB-D86D-4344-A10C-A416A9560A87}" srcOrd="0" destOrd="0" presId="urn:microsoft.com/office/officeart/2005/8/layout/hProcess10"/>
    <dgm:cxn modelId="{A3CA65BE-7D61-3A4E-B359-7E0363ACB7B1}" srcId="{4020040C-30B9-1149-B858-F42E3A018D4B}" destId="{D8378DB7-EF9A-524E-B1AF-6D3D0A8B32EF}" srcOrd="0" destOrd="0" parTransId="{479666F2-312D-0A4F-884D-4D1B393FE8E1}" sibTransId="{1616B04E-19C1-DB44-A73F-B0227540E295}"/>
    <dgm:cxn modelId="{F37840BF-C832-2646-8E86-EC4499408750}" type="presOf" srcId="{CF69C471-990A-4C49-8FFF-94BF53F0B87D}" destId="{93B47B3B-CFC2-E348-B398-8B7A51D14F76}" srcOrd="0" destOrd="0" presId="urn:microsoft.com/office/officeart/2005/8/layout/hProcess10"/>
    <dgm:cxn modelId="{311BC7C4-5B80-E840-994D-1E66B735C46B}" type="presOf" srcId="{04AA1B5B-9E8E-5243-8DC7-072789C8EF4A}" destId="{1186D8FD-8F01-1D44-9AF4-19A1D8BA04AA}" srcOrd="0" destOrd="1" presId="urn:microsoft.com/office/officeart/2005/8/layout/hProcess10"/>
    <dgm:cxn modelId="{776A69D4-4B02-6142-8584-89C45530F0D6}" type="presOf" srcId="{4DA10684-7E70-174C-900B-6E4208A83C9A}" destId="{7BF7B46A-8CB5-6B44-9E06-7954ABCA0C7B}" srcOrd="0" destOrd="5" presId="urn:microsoft.com/office/officeart/2005/8/layout/hProcess10"/>
    <dgm:cxn modelId="{4FD82FDA-57BC-5D47-9DED-B859413B2CE2}" type="presOf" srcId="{DC520D46-54DF-464D-B925-79EB811EF7F1}" destId="{A0445663-3033-1B4D-B1CE-820A7ABC6423}" srcOrd="0" destOrd="1" presId="urn:microsoft.com/office/officeart/2005/8/layout/hProcess10"/>
    <dgm:cxn modelId="{859358DA-2736-9347-AC8F-97F17B8659FB}" srcId="{9912C44D-326B-8E4B-A908-ACF55E9199B1}" destId="{DC520D46-54DF-464D-B925-79EB811EF7F1}" srcOrd="0" destOrd="0" parTransId="{2CCB3A64-BD08-6E40-B11A-87E6E14B4569}" sibTransId="{CE78D544-7A57-9C4C-864E-724A70C33E90}"/>
    <dgm:cxn modelId="{09FC35E3-6036-B94A-BA0A-04C1D2B30A48}" srcId="{34306CE3-D2AA-5945-89F3-679531FFCC21}" destId="{4DA10684-7E70-174C-900B-6E4208A83C9A}" srcOrd="4" destOrd="0" parTransId="{50C206B8-DD9A-464C-AB5C-3113790AA9F1}" sibTransId="{B7C159B4-D329-F246-9690-67636918BF64}"/>
    <dgm:cxn modelId="{BD295AE5-9498-7E47-8BC3-A5253A9B961C}" type="presOf" srcId="{2A768C1C-85D9-1F40-86EF-48B7AF0E08D9}" destId="{A0445663-3033-1B4D-B1CE-820A7ABC6423}" srcOrd="0" destOrd="2" presId="urn:microsoft.com/office/officeart/2005/8/layout/hProcess10"/>
    <dgm:cxn modelId="{4DF7F6E9-0C1C-BA46-B7B3-FDD6BD33BDBD}" srcId="{CF69C471-990A-4C49-8FFF-94BF53F0B87D}" destId="{34306CE3-D2AA-5945-89F3-679531FFCC21}" srcOrd="2" destOrd="0" parTransId="{5CC84795-F0A9-BE46-9832-E47589360078}" sibTransId="{41B579EA-59F5-3B42-88D7-C0B9DBDFD430}"/>
    <dgm:cxn modelId="{A0CAA6F1-2B13-F640-A6C4-D427094F614F}" srcId="{9912C44D-326B-8E4B-A908-ACF55E9199B1}" destId="{2A768C1C-85D9-1F40-86EF-48B7AF0E08D9}" srcOrd="1" destOrd="0" parTransId="{E216D015-9131-F449-AD23-83A384310A29}" sibTransId="{0792965D-A2A6-9F41-B5FF-CDD61384847A}"/>
    <dgm:cxn modelId="{D61B8AF3-6F1A-8A45-8D2C-F394AA8DF485}" type="presOf" srcId="{942B2289-4F7A-4C42-B5CE-F5701D73E36B}" destId="{1186D8FD-8F01-1D44-9AF4-19A1D8BA04AA}" srcOrd="0" destOrd="4" presId="urn:microsoft.com/office/officeart/2005/8/layout/hProcess10"/>
    <dgm:cxn modelId="{930038F5-6004-FA42-9D90-C734D7E041D2}" srcId="{CF69C471-990A-4C49-8FFF-94BF53F0B87D}" destId="{9912C44D-326B-8E4B-A908-ACF55E9199B1}" srcOrd="1" destOrd="0" parTransId="{D48361B5-1EDE-054D-8319-3AA28D55BEA9}" sibTransId="{419743D0-B4A7-2245-A4EE-9A98F0A3B787}"/>
    <dgm:cxn modelId="{AD9772FD-5D93-AA40-8EB2-E05771797B98}" srcId="{FCF0EDC0-51AC-404A-8F14-91D441E8C1F2}" destId="{4B5C5FA2-84C5-844B-96DD-6E1F058C77D5}" srcOrd="1" destOrd="0" parTransId="{CDCBDDB2-463B-874A-AEBB-986697C2FB0B}" sibTransId="{0C7573C7-0D28-EC41-B281-C74F15CB5D67}"/>
    <dgm:cxn modelId="{62D45401-7F8F-A644-B4D1-F25215037C70}" type="presParOf" srcId="{93B47B3B-CFC2-E348-B398-8B7A51D14F76}" destId="{7AA898EE-C9E8-8243-A080-96F7C86220A5}" srcOrd="0" destOrd="0" presId="urn:microsoft.com/office/officeart/2005/8/layout/hProcess10"/>
    <dgm:cxn modelId="{C886B5BC-7E84-394E-A74E-0A39ABF3693F}" type="presParOf" srcId="{7AA898EE-C9E8-8243-A080-96F7C86220A5}" destId="{945AAE80-A394-2249-A32F-37E36DBE85ED}" srcOrd="0" destOrd="0" presId="urn:microsoft.com/office/officeart/2005/8/layout/hProcess10"/>
    <dgm:cxn modelId="{F679397F-1B65-AE44-A6BC-A91293E7DCB9}" type="presParOf" srcId="{7AA898EE-C9E8-8243-A080-96F7C86220A5}" destId="{19636050-B255-AB4B-81EE-E3D528E66DD9}" srcOrd="1" destOrd="0" presId="urn:microsoft.com/office/officeart/2005/8/layout/hProcess10"/>
    <dgm:cxn modelId="{ED79E4B0-B15B-6148-A459-068E19C8C063}" type="presParOf" srcId="{93B47B3B-CFC2-E348-B398-8B7A51D14F76}" destId="{9726E681-FE2A-E74E-9429-CC38DDC617DD}" srcOrd="1" destOrd="0" presId="urn:microsoft.com/office/officeart/2005/8/layout/hProcess10"/>
    <dgm:cxn modelId="{78F54BDC-1D0B-004B-B2A9-D7203AFE82C8}" type="presParOf" srcId="{9726E681-FE2A-E74E-9429-CC38DDC617DD}" destId="{3E1FAB95-74E9-7C41-9EF6-8BF661A77294}" srcOrd="0" destOrd="0" presId="urn:microsoft.com/office/officeart/2005/8/layout/hProcess10"/>
    <dgm:cxn modelId="{9F89EDF6-2F7B-C340-B094-F17BF720166A}" type="presParOf" srcId="{93B47B3B-CFC2-E348-B398-8B7A51D14F76}" destId="{0E46602A-6F13-C541-A2AA-EDDACA1376E1}" srcOrd="2" destOrd="0" presId="urn:microsoft.com/office/officeart/2005/8/layout/hProcess10"/>
    <dgm:cxn modelId="{738EB114-8254-874D-9ACF-E6B8F8F4A45A}" type="presParOf" srcId="{0E46602A-6F13-C541-A2AA-EDDACA1376E1}" destId="{2CCADC16-04E8-4542-BD16-58CBB08007F6}" srcOrd="0" destOrd="0" presId="urn:microsoft.com/office/officeart/2005/8/layout/hProcess10"/>
    <dgm:cxn modelId="{5DF3724B-2217-1643-8E33-78E70150547B}" type="presParOf" srcId="{0E46602A-6F13-C541-A2AA-EDDACA1376E1}" destId="{A0445663-3033-1B4D-B1CE-820A7ABC6423}" srcOrd="1" destOrd="0" presId="urn:microsoft.com/office/officeart/2005/8/layout/hProcess10"/>
    <dgm:cxn modelId="{0ED94642-3206-E24B-A959-4439EEF7234F}" type="presParOf" srcId="{93B47B3B-CFC2-E348-B398-8B7A51D14F76}" destId="{66A569DB-D86D-4344-A10C-A416A9560A87}" srcOrd="3" destOrd="0" presId="urn:microsoft.com/office/officeart/2005/8/layout/hProcess10"/>
    <dgm:cxn modelId="{E9EF1798-7D02-FF45-8192-6E703DD6A78D}" type="presParOf" srcId="{66A569DB-D86D-4344-A10C-A416A9560A87}" destId="{CF69E79F-D806-1544-BF53-0B8D8E441E9C}" srcOrd="0" destOrd="0" presId="urn:microsoft.com/office/officeart/2005/8/layout/hProcess10"/>
    <dgm:cxn modelId="{9F1C3F8D-92DD-2D46-AD8D-46396C4F6C84}" type="presParOf" srcId="{93B47B3B-CFC2-E348-B398-8B7A51D14F76}" destId="{7B63B2DD-0C96-814F-979F-FBDB65E21CF5}" srcOrd="4" destOrd="0" presId="urn:microsoft.com/office/officeart/2005/8/layout/hProcess10"/>
    <dgm:cxn modelId="{1C897B70-BDCF-0344-9C2A-7A34FFD52E67}" type="presParOf" srcId="{7B63B2DD-0C96-814F-979F-FBDB65E21CF5}" destId="{FF58034B-E74A-3F46-94B0-347ABD64D18A}" srcOrd="0" destOrd="0" presId="urn:microsoft.com/office/officeart/2005/8/layout/hProcess10"/>
    <dgm:cxn modelId="{5C710A35-3802-FE40-8672-40FBFBF605B8}" type="presParOf" srcId="{7B63B2DD-0C96-814F-979F-FBDB65E21CF5}" destId="{7BF7B46A-8CB5-6B44-9E06-7954ABCA0C7B}" srcOrd="1" destOrd="0" presId="urn:microsoft.com/office/officeart/2005/8/layout/hProcess10"/>
    <dgm:cxn modelId="{1466DD08-4ADD-9645-A81D-0412C043D0BD}" type="presParOf" srcId="{93B47B3B-CFC2-E348-B398-8B7A51D14F76}" destId="{73BB58C2-1F26-5445-ADD6-4B0100F2A21C}" srcOrd="5" destOrd="0" presId="urn:microsoft.com/office/officeart/2005/8/layout/hProcess10"/>
    <dgm:cxn modelId="{18B39F60-4FD8-9249-A9D9-FEC687A5ABD0}" type="presParOf" srcId="{73BB58C2-1F26-5445-ADD6-4B0100F2A21C}" destId="{A5E8363B-02F9-5D4A-98C8-59D57D1CBD40}" srcOrd="0" destOrd="0" presId="urn:microsoft.com/office/officeart/2005/8/layout/hProcess10"/>
    <dgm:cxn modelId="{6EEE77C6-D3A7-E247-92FD-029880A510F2}" type="presParOf" srcId="{93B47B3B-CFC2-E348-B398-8B7A51D14F76}" destId="{B9BE4623-C089-744B-8105-9410C53D6CD7}" srcOrd="6" destOrd="0" presId="urn:microsoft.com/office/officeart/2005/8/layout/hProcess10"/>
    <dgm:cxn modelId="{B9DB0A06-E4AD-E14F-9E49-C6DCB47C6586}" type="presParOf" srcId="{B9BE4623-C089-744B-8105-9410C53D6CD7}" destId="{8415376C-53C5-4A4B-9F3B-2105B6E54A8F}" srcOrd="0" destOrd="0" presId="urn:microsoft.com/office/officeart/2005/8/layout/hProcess10"/>
    <dgm:cxn modelId="{581AD542-72E5-AE44-AC8D-066A238002A3}" type="presParOf" srcId="{B9BE4623-C089-744B-8105-9410C53D6CD7}" destId="{1186D8FD-8F01-1D44-9AF4-19A1D8BA04A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A2E6C5-2B4F-6341-94AA-4AA49D8ADB7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7DD52753-AAD4-594A-A90C-A3D5B4478699}">
      <dgm:prSet/>
      <dgm:spPr/>
      <dgm:t>
        <a:bodyPr/>
        <a:lstStyle/>
        <a:p>
          <a:r>
            <a:rPr lang="en-US"/>
            <a:t>Biopsychosocial</a:t>
          </a:r>
          <a:endParaRPr lang="en-US" dirty="0"/>
        </a:p>
      </dgm:t>
    </dgm:pt>
    <dgm:pt modelId="{DC8D752B-D9E7-E147-9E89-A9CBAA2B4A95}" type="parTrans" cxnId="{0496AFCE-0E40-B545-AED0-5C337CE1A916}">
      <dgm:prSet/>
      <dgm:spPr/>
      <dgm:t>
        <a:bodyPr/>
        <a:lstStyle/>
        <a:p>
          <a:endParaRPr lang="en-US"/>
        </a:p>
      </dgm:t>
    </dgm:pt>
    <dgm:pt modelId="{A0B15D56-251F-E941-85A8-72FD87ECB99E}" type="sibTrans" cxnId="{0496AFCE-0E40-B545-AED0-5C337CE1A916}">
      <dgm:prSet/>
      <dgm:spPr/>
      <dgm:t>
        <a:bodyPr/>
        <a:lstStyle/>
        <a:p>
          <a:endParaRPr lang="en-US"/>
        </a:p>
      </dgm:t>
    </dgm:pt>
    <dgm:pt modelId="{657D9E81-EAB1-E247-B351-A2E3DD7DCB0A}">
      <dgm:prSet/>
      <dgm:spPr/>
      <dgm:t>
        <a:bodyPr/>
        <a:lstStyle/>
        <a:p>
          <a:r>
            <a:rPr lang="en-US" b="0" i="0" dirty="0"/>
            <a:t>Kenney MO, Smith WR. Moving Toward a Multimodal Analgesic Regimen for Acute Sickle Cell Pain with Non-Opioid Analgesic Adjuncts: A Narrative Review. J Pain Res. 2022 Mar 31;15:879-894. </a:t>
          </a:r>
          <a:r>
            <a:rPr lang="en-US" b="0" i="0" dirty="0" err="1"/>
            <a:t>doi</a:t>
          </a:r>
          <a:r>
            <a:rPr lang="en-US" b="0" i="0" dirty="0"/>
            <a:t>: 10.2147/JPR.S343069. PMID: 35386424; PMCID: PMC8979590.</a:t>
          </a:r>
          <a:endParaRPr lang="en-US" dirty="0"/>
        </a:p>
      </dgm:t>
    </dgm:pt>
    <dgm:pt modelId="{8D388791-451D-F64D-9A88-6B9F9BC97E9A}" type="parTrans" cxnId="{9E7B9CBA-1669-4040-B469-B4D9977A4B3E}">
      <dgm:prSet/>
      <dgm:spPr/>
      <dgm:t>
        <a:bodyPr/>
        <a:lstStyle/>
        <a:p>
          <a:endParaRPr lang="en-US"/>
        </a:p>
      </dgm:t>
    </dgm:pt>
    <dgm:pt modelId="{1F417918-8D78-0741-ABAD-C5FABF644DA2}" type="sibTrans" cxnId="{9E7B9CBA-1669-4040-B469-B4D9977A4B3E}">
      <dgm:prSet/>
      <dgm:spPr/>
      <dgm:t>
        <a:bodyPr/>
        <a:lstStyle/>
        <a:p>
          <a:endParaRPr lang="en-US"/>
        </a:p>
      </dgm:t>
    </dgm:pt>
    <dgm:pt modelId="{D20ECAAD-8460-2C46-8C5E-D6656EFE49B6}">
      <dgm:prSet/>
      <dgm:spPr/>
      <dgm:t>
        <a:bodyPr/>
        <a:lstStyle/>
        <a:p>
          <a:r>
            <a:rPr lang="en-US" dirty="0"/>
            <a:t>Precision (individualized), Integrative</a:t>
          </a:r>
        </a:p>
      </dgm:t>
    </dgm:pt>
    <dgm:pt modelId="{E75CC135-1B2F-2B41-AE72-7CADD98A9C1D}" type="parTrans" cxnId="{1BDDDD83-D2C5-2A42-95DB-AF6E5945D0DB}">
      <dgm:prSet/>
      <dgm:spPr/>
      <dgm:t>
        <a:bodyPr/>
        <a:lstStyle/>
        <a:p>
          <a:endParaRPr lang="en-US"/>
        </a:p>
      </dgm:t>
    </dgm:pt>
    <dgm:pt modelId="{89DBA50E-E3C5-044B-AE55-4B7D5D11528C}" type="sibTrans" cxnId="{1BDDDD83-D2C5-2A42-95DB-AF6E5945D0DB}">
      <dgm:prSet/>
      <dgm:spPr/>
      <dgm:t>
        <a:bodyPr/>
        <a:lstStyle/>
        <a:p>
          <a:endParaRPr lang="en-US"/>
        </a:p>
      </dgm:t>
    </dgm:pt>
    <dgm:pt modelId="{1C89AC46-08B2-CF44-BC8A-F7281E204EB7}">
      <dgm:prSet/>
      <dgm:spPr/>
      <dgm:t>
        <a:bodyPr/>
        <a:lstStyle/>
        <a:p>
          <a:r>
            <a:rPr lang="en-US" b="0" i="0" dirty="0"/>
            <a:t>Smith WR, </a:t>
          </a:r>
          <a:r>
            <a:rPr lang="en-US" b="0" i="0" dirty="0" err="1"/>
            <a:t>Valrie</a:t>
          </a:r>
          <a:r>
            <a:rPr lang="en-US" b="0" i="0" dirty="0"/>
            <a:t> CR, Jaja C, Kenney MO. Precision, integrative medicine for pain management in sickle cell disease. Front Pain Res (Lausanne). 2023 Nov 9;4:1279361. </a:t>
          </a:r>
          <a:r>
            <a:rPr lang="en-US" b="0" i="0" dirty="0" err="1"/>
            <a:t>doi</a:t>
          </a:r>
          <a:r>
            <a:rPr lang="en-US" b="0" i="0" dirty="0"/>
            <a:t>: 10.3389/fpain.2023.1279361. PMID: 38028431; PMCID: PMC10666191.</a:t>
          </a:r>
          <a:endParaRPr lang="en-US" dirty="0"/>
        </a:p>
      </dgm:t>
    </dgm:pt>
    <dgm:pt modelId="{5C5DEAC0-A4F2-034C-929E-EAC04A38EBC3}" type="parTrans" cxnId="{71AF5F15-4AF4-1D40-B54D-82F662CAC5FB}">
      <dgm:prSet/>
      <dgm:spPr/>
      <dgm:t>
        <a:bodyPr/>
        <a:lstStyle/>
        <a:p>
          <a:endParaRPr lang="en-US"/>
        </a:p>
      </dgm:t>
    </dgm:pt>
    <dgm:pt modelId="{AB85F3B6-3C31-E34B-96E3-DE8C01C09924}" type="sibTrans" cxnId="{71AF5F15-4AF4-1D40-B54D-82F662CAC5FB}">
      <dgm:prSet/>
      <dgm:spPr/>
      <dgm:t>
        <a:bodyPr/>
        <a:lstStyle/>
        <a:p>
          <a:endParaRPr lang="en-US"/>
        </a:p>
      </dgm:t>
    </dgm:pt>
    <dgm:pt modelId="{B9194105-D024-C645-A58F-8485A289CADA}">
      <dgm:prSet/>
      <dgm:spPr/>
      <dgm:t>
        <a:bodyPr/>
        <a:lstStyle/>
        <a:p>
          <a:r>
            <a:rPr lang="en-US"/>
            <a:t>Additive</a:t>
          </a:r>
        </a:p>
      </dgm:t>
    </dgm:pt>
    <dgm:pt modelId="{2F915DE6-2B93-C341-9B73-28721E7E7D6A}" type="parTrans" cxnId="{F5AFA6F4-EDF9-A44C-BDC8-D6127499FDAD}">
      <dgm:prSet/>
      <dgm:spPr/>
      <dgm:t>
        <a:bodyPr/>
        <a:lstStyle/>
        <a:p>
          <a:endParaRPr lang="en-US"/>
        </a:p>
      </dgm:t>
    </dgm:pt>
    <dgm:pt modelId="{686B6DA1-5A1C-BC45-B683-5D7A659A57DA}" type="sibTrans" cxnId="{F5AFA6F4-EDF9-A44C-BDC8-D6127499FDAD}">
      <dgm:prSet/>
      <dgm:spPr/>
      <dgm:t>
        <a:bodyPr/>
        <a:lstStyle/>
        <a:p>
          <a:endParaRPr lang="en-US"/>
        </a:p>
      </dgm:t>
    </dgm:pt>
    <dgm:pt modelId="{981EE0FA-0132-CC41-9872-3170512685F2}">
      <dgm:prSet/>
      <dgm:spPr/>
      <dgm:t>
        <a:bodyPr/>
        <a:lstStyle/>
        <a:p>
          <a:r>
            <a:rPr lang="en-US" b="0" i="0"/>
            <a:t>Analgesic Ladder, World Health Organization</a:t>
          </a:r>
          <a:endParaRPr lang="en-US"/>
        </a:p>
      </dgm:t>
    </dgm:pt>
    <dgm:pt modelId="{28811912-76CD-0441-9BA5-863608305B3D}" type="parTrans" cxnId="{4A5A3BC3-98E7-E245-A9E9-8E0F300B0B95}">
      <dgm:prSet/>
      <dgm:spPr/>
      <dgm:t>
        <a:bodyPr/>
        <a:lstStyle/>
        <a:p>
          <a:endParaRPr lang="en-US"/>
        </a:p>
      </dgm:t>
    </dgm:pt>
    <dgm:pt modelId="{10AA63B0-40A2-9743-8D25-ABAC08BE6823}" type="sibTrans" cxnId="{4A5A3BC3-98E7-E245-A9E9-8E0F300B0B95}">
      <dgm:prSet/>
      <dgm:spPr/>
      <dgm:t>
        <a:bodyPr/>
        <a:lstStyle/>
        <a:p>
          <a:endParaRPr lang="en-US"/>
        </a:p>
      </dgm:t>
    </dgm:pt>
    <dgm:pt modelId="{319415F6-3BB1-B84E-B398-D922CC09BC8C}">
      <dgm:prSet/>
      <dgm:spPr/>
      <dgm:t>
        <a:bodyPr/>
        <a:lstStyle/>
        <a:p>
          <a:r>
            <a:rPr lang="en-US"/>
            <a:t>Trial and Error</a:t>
          </a:r>
        </a:p>
      </dgm:t>
    </dgm:pt>
    <dgm:pt modelId="{3BE03009-0947-C94E-9F6D-68AF7A66B584}" type="parTrans" cxnId="{A06CF041-94D5-3A42-BCF5-8EF455D107D0}">
      <dgm:prSet/>
      <dgm:spPr/>
      <dgm:t>
        <a:bodyPr/>
        <a:lstStyle/>
        <a:p>
          <a:endParaRPr lang="en-US"/>
        </a:p>
      </dgm:t>
    </dgm:pt>
    <dgm:pt modelId="{20183404-2A6E-F14A-9D79-15B15919BDB4}" type="sibTrans" cxnId="{A06CF041-94D5-3A42-BCF5-8EF455D107D0}">
      <dgm:prSet/>
      <dgm:spPr/>
      <dgm:t>
        <a:bodyPr/>
        <a:lstStyle/>
        <a:p>
          <a:endParaRPr lang="en-US"/>
        </a:p>
      </dgm:t>
    </dgm:pt>
    <dgm:pt modelId="{249455C0-A751-3E46-8023-6691340E2F39}">
      <dgm:prSet/>
      <dgm:spPr/>
      <dgm:t>
        <a:bodyPr/>
        <a:lstStyle/>
        <a:p>
          <a:r>
            <a:rPr lang="en-US" dirty="0"/>
            <a:t>NIH, American Pain Society, CDC</a:t>
          </a:r>
        </a:p>
      </dgm:t>
    </dgm:pt>
    <dgm:pt modelId="{64ADC86C-16E8-0B43-A450-3AF72D52E981}" type="parTrans" cxnId="{50687977-3E66-EA45-9DEB-AD12887546CA}">
      <dgm:prSet/>
      <dgm:spPr/>
      <dgm:t>
        <a:bodyPr/>
        <a:lstStyle/>
        <a:p>
          <a:endParaRPr lang="en-US"/>
        </a:p>
      </dgm:t>
    </dgm:pt>
    <dgm:pt modelId="{C66411E0-BC20-EA40-91B4-D45DA41A5FD4}" type="sibTrans" cxnId="{50687977-3E66-EA45-9DEB-AD12887546CA}">
      <dgm:prSet/>
      <dgm:spPr/>
      <dgm:t>
        <a:bodyPr/>
        <a:lstStyle/>
        <a:p>
          <a:endParaRPr lang="en-US"/>
        </a:p>
      </dgm:t>
    </dgm:pt>
    <dgm:pt modelId="{022AAA13-45AA-774C-BFFA-3A977D89A6CC}">
      <dgm:prSet/>
      <dgm:spPr/>
      <dgm:t>
        <a:bodyPr/>
        <a:lstStyle/>
        <a:p>
          <a:r>
            <a:rPr lang="en-US"/>
            <a:t> Multimodal</a:t>
          </a:r>
          <a:endParaRPr lang="en-US" dirty="0"/>
        </a:p>
      </dgm:t>
    </dgm:pt>
    <dgm:pt modelId="{B22FA720-C324-964C-A680-2EC51F774F92}" type="parTrans" cxnId="{8373DBFA-EB2C-814B-9BD1-D765FA7145AA}">
      <dgm:prSet/>
      <dgm:spPr/>
      <dgm:t>
        <a:bodyPr/>
        <a:lstStyle/>
        <a:p>
          <a:endParaRPr lang="en-US"/>
        </a:p>
      </dgm:t>
    </dgm:pt>
    <dgm:pt modelId="{C79EA62F-3853-7147-A330-E4A0EB76E553}" type="sibTrans" cxnId="{8373DBFA-EB2C-814B-9BD1-D765FA7145AA}">
      <dgm:prSet/>
      <dgm:spPr/>
      <dgm:t>
        <a:bodyPr/>
        <a:lstStyle/>
        <a:p>
          <a:endParaRPr lang="en-US"/>
        </a:p>
      </dgm:t>
    </dgm:pt>
    <dgm:pt modelId="{AEE92E1C-2530-114D-8CE2-55A8F1ACB596}">
      <dgm:prSet/>
      <dgm:spPr/>
      <dgm:t>
        <a:bodyPr/>
        <a:lstStyle/>
        <a:p>
          <a:r>
            <a:rPr lang="en-US" dirty="0"/>
            <a:t>Mechanism-based when possible</a:t>
          </a:r>
        </a:p>
      </dgm:t>
    </dgm:pt>
    <dgm:pt modelId="{05D35DDA-CC7A-F343-B196-90127BDEE9C3}" type="parTrans" cxnId="{91F68963-ADE4-1D41-9942-27107EBF66CE}">
      <dgm:prSet/>
      <dgm:spPr/>
      <dgm:t>
        <a:bodyPr/>
        <a:lstStyle/>
        <a:p>
          <a:endParaRPr lang="en-US"/>
        </a:p>
      </dgm:t>
    </dgm:pt>
    <dgm:pt modelId="{38645DEE-DA58-DB41-B71E-FC57F67987EE}" type="sibTrans" cxnId="{91F68963-ADE4-1D41-9942-27107EBF66CE}">
      <dgm:prSet/>
      <dgm:spPr/>
      <dgm:t>
        <a:bodyPr/>
        <a:lstStyle/>
        <a:p>
          <a:endParaRPr lang="en-US"/>
        </a:p>
      </dgm:t>
    </dgm:pt>
    <dgm:pt modelId="{2884C422-AA79-564E-8C9D-7FAF30CF6EAF}" type="pres">
      <dgm:prSet presAssocID="{89A2E6C5-2B4F-6341-94AA-4AA49D8ADB73}" presName="linear" presStyleCnt="0">
        <dgm:presLayoutVars>
          <dgm:animLvl val="lvl"/>
          <dgm:resizeHandles val="exact"/>
        </dgm:presLayoutVars>
      </dgm:prSet>
      <dgm:spPr/>
    </dgm:pt>
    <dgm:pt modelId="{E51359B6-829B-5244-83B8-336A164EE122}" type="pres">
      <dgm:prSet presAssocID="{7DD52753-AAD4-594A-A90C-A3D5B4478699}" presName="parentText" presStyleLbl="node1" presStyleIdx="0" presStyleCnt="6">
        <dgm:presLayoutVars>
          <dgm:chMax val="0"/>
          <dgm:bulletEnabled val="1"/>
        </dgm:presLayoutVars>
      </dgm:prSet>
      <dgm:spPr/>
    </dgm:pt>
    <dgm:pt modelId="{E82BCB49-8BE1-BF43-9C7A-6FBFEBAA406F}" type="pres">
      <dgm:prSet presAssocID="{A0B15D56-251F-E941-85A8-72FD87ECB99E}" presName="spacer" presStyleCnt="0"/>
      <dgm:spPr/>
    </dgm:pt>
    <dgm:pt modelId="{4BAFD0E2-7FE2-B94C-A253-B9D3D6755373}" type="pres">
      <dgm:prSet presAssocID="{AEE92E1C-2530-114D-8CE2-55A8F1ACB596}" presName="parentText" presStyleLbl="node1" presStyleIdx="1" presStyleCnt="6">
        <dgm:presLayoutVars>
          <dgm:chMax val="0"/>
          <dgm:bulletEnabled val="1"/>
        </dgm:presLayoutVars>
      </dgm:prSet>
      <dgm:spPr/>
    </dgm:pt>
    <dgm:pt modelId="{4866CFE8-56AC-2345-82AC-94EAC80F9C30}" type="pres">
      <dgm:prSet presAssocID="{38645DEE-DA58-DB41-B71E-FC57F67987EE}" presName="spacer" presStyleCnt="0"/>
      <dgm:spPr/>
    </dgm:pt>
    <dgm:pt modelId="{1763F8FE-F14A-9741-B466-7055FD7F6CEF}" type="pres">
      <dgm:prSet presAssocID="{022AAA13-45AA-774C-BFFA-3A977D89A6CC}" presName="parentText" presStyleLbl="node1" presStyleIdx="2" presStyleCnt="6">
        <dgm:presLayoutVars>
          <dgm:chMax val="0"/>
          <dgm:bulletEnabled val="1"/>
        </dgm:presLayoutVars>
      </dgm:prSet>
      <dgm:spPr/>
    </dgm:pt>
    <dgm:pt modelId="{5538E37F-12DB-2F43-9F01-AD1BB656EE5E}" type="pres">
      <dgm:prSet presAssocID="{022AAA13-45AA-774C-BFFA-3A977D89A6CC}" presName="childText" presStyleLbl="revTx" presStyleIdx="0" presStyleCnt="4">
        <dgm:presLayoutVars>
          <dgm:bulletEnabled val="1"/>
        </dgm:presLayoutVars>
      </dgm:prSet>
      <dgm:spPr/>
    </dgm:pt>
    <dgm:pt modelId="{CE3596C7-7D30-2943-A139-8CF23236F6A6}" type="pres">
      <dgm:prSet presAssocID="{D20ECAAD-8460-2C46-8C5E-D6656EFE49B6}" presName="parentText" presStyleLbl="node1" presStyleIdx="3" presStyleCnt="6">
        <dgm:presLayoutVars>
          <dgm:chMax val="0"/>
          <dgm:bulletEnabled val="1"/>
        </dgm:presLayoutVars>
      </dgm:prSet>
      <dgm:spPr/>
    </dgm:pt>
    <dgm:pt modelId="{5E21CB69-CB8A-D24C-8450-F56AC3D9245D}" type="pres">
      <dgm:prSet presAssocID="{D20ECAAD-8460-2C46-8C5E-D6656EFE49B6}" presName="childText" presStyleLbl="revTx" presStyleIdx="1" presStyleCnt="4">
        <dgm:presLayoutVars>
          <dgm:bulletEnabled val="1"/>
        </dgm:presLayoutVars>
      </dgm:prSet>
      <dgm:spPr/>
    </dgm:pt>
    <dgm:pt modelId="{D7E14A78-F365-DB4B-87F4-FC0EA43BA58D}" type="pres">
      <dgm:prSet presAssocID="{B9194105-D024-C645-A58F-8485A289CADA}" presName="parentText" presStyleLbl="node1" presStyleIdx="4" presStyleCnt="6">
        <dgm:presLayoutVars>
          <dgm:chMax val="0"/>
          <dgm:bulletEnabled val="1"/>
        </dgm:presLayoutVars>
      </dgm:prSet>
      <dgm:spPr/>
    </dgm:pt>
    <dgm:pt modelId="{89B864A4-227C-1A46-8D30-82E9BE762D45}" type="pres">
      <dgm:prSet presAssocID="{B9194105-D024-C645-A58F-8485A289CADA}" presName="childText" presStyleLbl="revTx" presStyleIdx="2" presStyleCnt="4">
        <dgm:presLayoutVars>
          <dgm:bulletEnabled val="1"/>
        </dgm:presLayoutVars>
      </dgm:prSet>
      <dgm:spPr/>
    </dgm:pt>
    <dgm:pt modelId="{61D7E4E7-409F-0541-B79F-6C99090E12E7}" type="pres">
      <dgm:prSet presAssocID="{319415F6-3BB1-B84E-B398-D922CC09BC8C}" presName="parentText" presStyleLbl="node1" presStyleIdx="5" presStyleCnt="6">
        <dgm:presLayoutVars>
          <dgm:chMax val="0"/>
          <dgm:bulletEnabled val="1"/>
        </dgm:presLayoutVars>
      </dgm:prSet>
      <dgm:spPr/>
    </dgm:pt>
    <dgm:pt modelId="{A93DB2FE-A367-E241-B8EB-FFDE54EBA48A}" type="pres">
      <dgm:prSet presAssocID="{319415F6-3BB1-B84E-B398-D922CC09BC8C}" presName="childText" presStyleLbl="revTx" presStyleIdx="3" presStyleCnt="4">
        <dgm:presLayoutVars>
          <dgm:bulletEnabled val="1"/>
        </dgm:presLayoutVars>
      </dgm:prSet>
      <dgm:spPr/>
    </dgm:pt>
  </dgm:ptLst>
  <dgm:cxnLst>
    <dgm:cxn modelId="{71AF5F15-4AF4-1D40-B54D-82F662CAC5FB}" srcId="{D20ECAAD-8460-2C46-8C5E-D6656EFE49B6}" destId="{1C89AC46-08B2-CF44-BC8A-F7281E204EB7}" srcOrd="0" destOrd="0" parTransId="{5C5DEAC0-A4F2-034C-929E-EAC04A38EBC3}" sibTransId="{AB85F3B6-3C31-E34B-96E3-DE8C01C09924}"/>
    <dgm:cxn modelId="{9253AC1C-61CF-DC41-ADAD-4AECF1EB5591}" type="presOf" srcId="{981EE0FA-0132-CC41-9872-3170512685F2}" destId="{89B864A4-227C-1A46-8D30-82E9BE762D45}" srcOrd="0" destOrd="0" presId="urn:microsoft.com/office/officeart/2005/8/layout/vList2"/>
    <dgm:cxn modelId="{A06CF041-94D5-3A42-BCF5-8EF455D107D0}" srcId="{89A2E6C5-2B4F-6341-94AA-4AA49D8ADB73}" destId="{319415F6-3BB1-B84E-B398-D922CC09BC8C}" srcOrd="5" destOrd="0" parTransId="{3BE03009-0947-C94E-9F6D-68AF7A66B584}" sibTransId="{20183404-2A6E-F14A-9D79-15B15919BDB4}"/>
    <dgm:cxn modelId="{5A13B543-190D-5448-BF43-F58A151045EC}" type="presOf" srcId="{D20ECAAD-8460-2C46-8C5E-D6656EFE49B6}" destId="{CE3596C7-7D30-2943-A139-8CF23236F6A6}" srcOrd="0" destOrd="0" presId="urn:microsoft.com/office/officeart/2005/8/layout/vList2"/>
    <dgm:cxn modelId="{7D3F1958-CE35-DC49-8D7B-778D4A40D12A}" type="presOf" srcId="{89A2E6C5-2B4F-6341-94AA-4AA49D8ADB73}" destId="{2884C422-AA79-564E-8C9D-7FAF30CF6EAF}" srcOrd="0" destOrd="0" presId="urn:microsoft.com/office/officeart/2005/8/layout/vList2"/>
    <dgm:cxn modelId="{91F68963-ADE4-1D41-9942-27107EBF66CE}" srcId="{89A2E6C5-2B4F-6341-94AA-4AA49D8ADB73}" destId="{AEE92E1C-2530-114D-8CE2-55A8F1ACB596}" srcOrd="1" destOrd="0" parTransId="{05D35DDA-CC7A-F343-B196-90127BDEE9C3}" sibTransId="{38645DEE-DA58-DB41-B71E-FC57F67987EE}"/>
    <dgm:cxn modelId="{1052A064-72E2-134F-8C23-33230952464A}" type="presOf" srcId="{249455C0-A751-3E46-8023-6691340E2F39}" destId="{A93DB2FE-A367-E241-B8EB-FFDE54EBA48A}" srcOrd="0" destOrd="0" presId="urn:microsoft.com/office/officeart/2005/8/layout/vList2"/>
    <dgm:cxn modelId="{9A774E6B-C7CC-2E42-982B-6196EA71F8AC}" type="presOf" srcId="{657D9E81-EAB1-E247-B351-A2E3DD7DCB0A}" destId="{5538E37F-12DB-2F43-9F01-AD1BB656EE5E}" srcOrd="0" destOrd="0" presId="urn:microsoft.com/office/officeart/2005/8/layout/vList2"/>
    <dgm:cxn modelId="{50687977-3E66-EA45-9DEB-AD12887546CA}" srcId="{319415F6-3BB1-B84E-B398-D922CC09BC8C}" destId="{249455C0-A751-3E46-8023-6691340E2F39}" srcOrd="0" destOrd="0" parTransId="{64ADC86C-16E8-0B43-A450-3AF72D52E981}" sibTransId="{C66411E0-BC20-EA40-91B4-D45DA41A5FD4}"/>
    <dgm:cxn modelId="{A2E5F479-F821-7F41-A115-204162D1E206}" type="presOf" srcId="{319415F6-3BB1-B84E-B398-D922CC09BC8C}" destId="{61D7E4E7-409F-0541-B79F-6C99090E12E7}" srcOrd="0" destOrd="0" presId="urn:microsoft.com/office/officeart/2005/8/layout/vList2"/>
    <dgm:cxn modelId="{1BDDDD83-D2C5-2A42-95DB-AF6E5945D0DB}" srcId="{89A2E6C5-2B4F-6341-94AA-4AA49D8ADB73}" destId="{D20ECAAD-8460-2C46-8C5E-D6656EFE49B6}" srcOrd="3" destOrd="0" parTransId="{E75CC135-1B2F-2B41-AE72-7CADD98A9C1D}" sibTransId="{89DBA50E-E3C5-044B-AE55-4B7D5D11528C}"/>
    <dgm:cxn modelId="{B8B08E91-D8F5-DE4C-918C-CA8298955626}" type="presOf" srcId="{B9194105-D024-C645-A58F-8485A289CADA}" destId="{D7E14A78-F365-DB4B-87F4-FC0EA43BA58D}" srcOrd="0" destOrd="0" presId="urn:microsoft.com/office/officeart/2005/8/layout/vList2"/>
    <dgm:cxn modelId="{090FA1A5-BF5D-9146-B8FB-CAC7032B4819}" type="presOf" srcId="{AEE92E1C-2530-114D-8CE2-55A8F1ACB596}" destId="{4BAFD0E2-7FE2-B94C-A253-B9D3D6755373}" srcOrd="0" destOrd="0" presId="urn:microsoft.com/office/officeart/2005/8/layout/vList2"/>
    <dgm:cxn modelId="{9E7B9CBA-1669-4040-B469-B4D9977A4B3E}" srcId="{022AAA13-45AA-774C-BFFA-3A977D89A6CC}" destId="{657D9E81-EAB1-E247-B351-A2E3DD7DCB0A}" srcOrd="0" destOrd="0" parTransId="{8D388791-451D-F64D-9A88-6B9F9BC97E9A}" sibTransId="{1F417918-8D78-0741-ABAD-C5FABF644DA2}"/>
    <dgm:cxn modelId="{37822FBE-9288-E942-83B1-60ECAB0D9E39}" type="presOf" srcId="{1C89AC46-08B2-CF44-BC8A-F7281E204EB7}" destId="{5E21CB69-CB8A-D24C-8450-F56AC3D9245D}" srcOrd="0" destOrd="0" presId="urn:microsoft.com/office/officeart/2005/8/layout/vList2"/>
    <dgm:cxn modelId="{4A5A3BC3-98E7-E245-A9E9-8E0F300B0B95}" srcId="{B9194105-D024-C645-A58F-8485A289CADA}" destId="{981EE0FA-0132-CC41-9872-3170512685F2}" srcOrd="0" destOrd="0" parTransId="{28811912-76CD-0441-9BA5-863608305B3D}" sibTransId="{10AA63B0-40A2-9743-8D25-ABAC08BE6823}"/>
    <dgm:cxn modelId="{0496AFCE-0E40-B545-AED0-5C337CE1A916}" srcId="{89A2E6C5-2B4F-6341-94AA-4AA49D8ADB73}" destId="{7DD52753-AAD4-594A-A90C-A3D5B4478699}" srcOrd="0" destOrd="0" parTransId="{DC8D752B-D9E7-E147-9E89-A9CBAA2B4A95}" sibTransId="{A0B15D56-251F-E941-85A8-72FD87ECB99E}"/>
    <dgm:cxn modelId="{048E52E2-DF0B-0547-86CB-06ECEF81DECD}" type="presOf" srcId="{022AAA13-45AA-774C-BFFA-3A977D89A6CC}" destId="{1763F8FE-F14A-9741-B466-7055FD7F6CEF}" srcOrd="0" destOrd="0" presId="urn:microsoft.com/office/officeart/2005/8/layout/vList2"/>
    <dgm:cxn modelId="{45E083EF-8231-0944-BA5E-E8FB947BE6D9}" type="presOf" srcId="{7DD52753-AAD4-594A-A90C-A3D5B4478699}" destId="{E51359B6-829B-5244-83B8-336A164EE122}" srcOrd="0" destOrd="0" presId="urn:microsoft.com/office/officeart/2005/8/layout/vList2"/>
    <dgm:cxn modelId="{F5AFA6F4-EDF9-A44C-BDC8-D6127499FDAD}" srcId="{89A2E6C5-2B4F-6341-94AA-4AA49D8ADB73}" destId="{B9194105-D024-C645-A58F-8485A289CADA}" srcOrd="4" destOrd="0" parTransId="{2F915DE6-2B93-C341-9B73-28721E7E7D6A}" sibTransId="{686B6DA1-5A1C-BC45-B683-5D7A659A57DA}"/>
    <dgm:cxn modelId="{8373DBFA-EB2C-814B-9BD1-D765FA7145AA}" srcId="{89A2E6C5-2B4F-6341-94AA-4AA49D8ADB73}" destId="{022AAA13-45AA-774C-BFFA-3A977D89A6CC}" srcOrd="2" destOrd="0" parTransId="{B22FA720-C324-964C-A680-2EC51F774F92}" sibTransId="{C79EA62F-3853-7147-A330-E4A0EB76E553}"/>
    <dgm:cxn modelId="{B5468A1D-FACB-674B-A1E1-A7A5915C4E13}" type="presParOf" srcId="{2884C422-AA79-564E-8C9D-7FAF30CF6EAF}" destId="{E51359B6-829B-5244-83B8-336A164EE122}" srcOrd="0" destOrd="0" presId="urn:microsoft.com/office/officeart/2005/8/layout/vList2"/>
    <dgm:cxn modelId="{C8813BBD-567F-DE45-A54A-6184CB3196A5}" type="presParOf" srcId="{2884C422-AA79-564E-8C9D-7FAF30CF6EAF}" destId="{E82BCB49-8BE1-BF43-9C7A-6FBFEBAA406F}" srcOrd="1" destOrd="0" presId="urn:microsoft.com/office/officeart/2005/8/layout/vList2"/>
    <dgm:cxn modelId="{4AF92DBC-0D80-B049-B9E6-7F4C6BDD4B11}" type="presParOf" srcId="{2884C422-AA79-564E-8C9D-7FAF30CF6EAF}" destId="{4BAFD0E2-7FE2-B94C-A253-B9D3D6755373}" srcOrd="2" destOrd="0" presId="urn:microsoft.com/office/officeart/2005/8/layout/vList2"/>
    <dgm:cxn modelId="{A05B8456-81AD-8E46-BEE2-814E8961D870}" type="presParOf" srcId="{2884C422-AA79-564E-8C9D-7FAF30CF6EAF}" destId="{4866CFE8-56AC-2345-82AC-94EAC80F9C30}" srcOrd="3" destOrd="0" presId="urn:microsoft.com/office/officeart/2005/8/layout/vList2"/>
    <dgm:cxn modelId="{665BA080-46AD-CF4E-AF5D-48F57C84C9E5}" type="presParOf" srcId="{2884C422-AA79-564E-8C9D-7FAF30CF6EAF}" destId="{1763F8FE-F14A-9741-B466-7055FD7F6CEF}" srcOrd="4" destOrd="0" presId="urn:microsoft.com/office/officeart/2005/8/layout/vList2"/>
    <dgm:cxn modelId="{CC419361-7863-3347-9107-7B22E3E9AE9D}" type="presParOf" srcId="{2884C422-AA79-564E-8C9D-7FAF30CF6EAF}" destId="{5538E37F-12DB-2F43-9F01-AD1BB656EE5E}" srcOrd="5" destOrd="0" presId="urn:microsoft.com/office/officeart/2005/8/layout/vList2"/>
    <dgm:cxn modelId="{A387A4FC-3338-0843-A212-90E09B6D6FCC}" type="presParOf" srcId="{2884C422-AA79-564E-8C9D-7FAF30CF6EAF}" destId="{CE3596C7-7D30-2943-A139-8CF23236F6A6}" srcOrd="6" destOrd="0" presId="urn:microsoft.com/office/officeart/2005/8/layout/vList2"/>
    <dgm:cxn modelId="{9BC0EB85-D057-8C48-95B7-3F7FC838BEE5}" type="presParOf" srcId="{2884C422-AA79-564E-8C9D-7FAF30CF6EAF}" destId="{5E21CB69-CB8A-D24C-8450-F56AC3D9245D}" srcOrd="7" destOrd="0" presId="urn:microsoft.com/office/officeart/2005/8/layout/vList2"/>
    <dgm:cxn modelId="{6FFEDC76-2043-2144-BB37-FDBCC82AA378}" type="presParOf" srcId="{2884C422-AA79-564E-8C9D-7FAF30CF6EAF}" destId="{D7E14A78-F365-DB4B-87F4-FC0EA43BA58D}" srcOrd="8" destOrd="0" presId="urn:microsoft.com/office/officeart/2005/8/layout/vList2"/>
    <dgm:cxn modelId="{B68AEAD6-ED28-A943-9342-075DBD41DAFE}" type="presParOf" srcId="{2884C422-AA79-564E-8C9D-7FAF30CF6EAF}" destId="{89B864A4-227C-1A46-8D30-82E9BE762D45}" srcOrd="9" destOrd="0" presId="urn:microsoft.com/office/officeart/2005/8/layout/vList2"/>
    <dgm:cxn modelId="{78F35670-4B14-944E-BE64-EBB7E0E9003E}" type="presParOf" srcId="{2884C422-AA79-564E-8C9D-7FAF30CF6EAF}" destId="{61D7E4E7-409F-0541-B79F-6C99090E12E7}" srcOrd="10" destOrd="0" presId="urn:microsoft.com/office/officeart/2005/8/layout/vList2"/>
    <dgm:cxn modelId="{89A7AC6A-C7B2-864E-B4DF-299ACFA4B2C7}" type="presParOf" srcId="{2884C422-AA79-564E-8C9D-7FAF30CF6EAF}" destId="{A93DB2FE-A367-E241-B8EB-FFDE54EBA48A}"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FC1F1A-2F66-C44D-AFD7-9FC1FAC0221E}"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ED89A525-DD6A-114E-88AA-547E7483670A}">
      <dgm:prSet/>
      <dgm:spPr/>
      <dgm:t>
        <a:bodyPr/>
        <a:lstStyle/>
        <a:p>
          <a:r>
            <a:rPr lang="en-US" b="1" i="0"/>
            <a:t>Limitations of current pain assessment tools</a:t>
          </a:r>
          <a:r>
            <a:rPr lang="en-US" b="0" i="0"/>
            <a:t> </a:t>
          </a:r>
          <a:endParaRPr lang="en-US"/>
        </a:p>
      </dgm:t>
    </dgm:pt>
    <dgm:pt modelId="{E9BAA29B-1391-7440-A99F-B9F9EF4C179E}" type="parTrans" cxnId="{46B7C5F6-C5D2-8B4E-9D15-C15F88B302AA}">
      <dgm:prSet/>
      <dgm:spPr/>
      <dgm:t>
        <a:bodyPr/>
        <a:lstStyle/>
        <a:p>
          <a:endParaRPr lang="en-US"/>
        </a:p>
      </dgm:t>
    </dgm:pt>
    <dgm:pt modelId="{8515E772-E0AA-EB40-9DF3-3143E06453E5}" type="sibTrans" cxnId="{46B7C5F6-C5D2-8B4E-9D15-C15F88B302AA}">
      <dgm:prSet/>
      <dgm:spPr/>
      <dgm:t>
        <a:bodyPr/>
        <a:lstStyle/>
        <a:p>
          <a:endParaRPr lang="en-US"/>
        </a:p>
      </dgm:t>
    </dgm:pt>
    <dgm:pt modelId="{0D8CCCAD-2038-654E-B620-3C4D2910E777}">
      <dgm:prSet/>
      <dgm:spPr/>
      <dgm:t>
        <a:bodyPr/>
        <a:lstStyle/>
        <a:p>
          <a:r>
            <a:rPr lang="en-US" b="0" i="0"/>
            <a:t>Unidimensional pain intensity ( Rating Scales)</a:t>
          </a:r>
          <a:endParaRPr lang="en-US"/>
        </a:p>
      </dgm:t>
    </dgm:pt>
    <dgm:pt modelId="{C02CB965-472E-4F4E-B6CA-FD3F8FA95F49}" type="parTrans" cxnId="{6F5824F4-2F28-9848-BF49-10826454370D}">
      <dgm:prSet/>
      <dgm:spPr/>
      <dgm:t>
        <a:bodyPr/>
        <a:lstStyle/>
        <a:p>
          <a:endParaRPr lang="en-US"/>
        </a:p>
      </dgm:t>
    </dgm:pt>
    <dgm:pt modelId="{6F808820-FCC8-9042-8004-149BDF8D1A7B}" type="sibTrans" cxnId="{6F5824F4-2F28-9848-BF49-10826454370D}">
      <dgm:prSet/>
      <dgm:spPr/>
      <dgm:t>
        <a:bodyPr/>
        <a:lstStyle/>
        <a:p>
          <a:endParaRPr lang="en-US"/>
        </a:p>
      </dgm:t>
    </dgm:pt>
    <dgm:pt modelId="{B94CC12D-B7D4-674F-8063-7F458E9896F9}">
      <dgm:prSet/>
      <dgm:spPr/>
      <dgm:t>
        <a:bodyPr/>
        <a:lstStyle/>
        <a:p>
          <a:r>
            <a:rPr lang="en-US"/>
            <a:t>F</a:t>
          </a:r>
          <a:r>
            <a:rPr lang="en-US" b="0" i="0"/>
            <a:t>unctional status, HRQOL assessments</a:t>
          </a:r>
          <a:endParaRPr lang="en-US"/>
        </a:p>
      </dgm:t>
    </dgm:pt>
    <dgm:pt modelId="{8657AEDB-EE1E-D34A-BBA4-748E7EA4DC1F}" type="parTrans" cxnId="{070B21E9-9169-2F44-BCA3-2446F2A059AC}">
      <dgm:prSet/>
      <dgm:spPr/>
      <dgm:t>
        <a:bodyPr/>
        <a:lstStyle/>
        <a:p>
          <a:endParaRPr lang="en-US"/>
        </a:p>
      </dgm:t>
    </dgm:pt>
    <dgm:pt modelId="{AAA55030-2CFB-9349-88A4-4F8FD7B7B8B2}" type="sibTrans" cxnId="{070B21E9-9169-2F44-BCA3-2446F2A059AC}">
      <dgm:prSet/>
      <dgm:spPr/>
      <dgm:t>
        <a:bodyPr/>
        <a:lstStyle/>
        <a:p>
          <a:endParaRPr lang="en-US"/>
        </a:p>
      </dgm:t>
    </dgm:pt>
    <dgm:pt modelId="{C5175A1B-5D60-EB4A-A684-B324CC96C228}">
      <dgm:prSet/>
      <dgm:spPr/>
      <dgm:t>
        <a:bodyPr/>
        <a:lstStyle/>
        <a:p>
          <a:r>
            <a:rPr lang="en-US" b="0" i="0"/>
            <a:t>Frequency measures</a:t>
          </a:r>
          <a:endParaRPr lang="en-US"/>
        </a:p>
      </dgm:t>
    </dgm:pt>
    <dgm:pt modelId="{5B9DB19B-1DF8-3840-8263-9D58B40C6163}" type="parTrans" cxnId="{25819ED6-9A4B-2341-A3AF-DE177BA4F838}">
      <dgm:prSet/>
      <dgm:spPr/>
      <dgm:t>
        <a:bodyPr/>
        <a:lstStyle/>
        <a:p>
          <a:endParaRPr lang="en-US"/>
        </a:p>
      </dgm:t>
    </dgm:pt>
    <dgm:pt modelId="{5E1DDE13-62FC-5C41-98CE-2886E0282EDB}" type="sibTrans" cxnId="{25819ED6-9A4B-2341-A3AF-DE177BA4F838}">
      <dgm:prSet/>
      <dgm:spPr/>
      <dgm:t>
        <a:bodyPr/>
        <a:lstStyle/>
        <a:p>
          <a:endParaRPr lang="en-US"/>
        </a:p>
      </dgm:t>
    </dgm:pt>
    <dgm:pt modelId="{2032A876-F6C3-9D48-A58C-FA2CDAB55521}">
      <dgm:prSet/>
      <dgm:spPr/>
      <dgm:t>
        <a:bodyPr/>
        <a:lstStyle/>
        <a:p>
          <a:r>
            <a:rPr lang="en-US" b="0" i="0" dirty="0"/>
            <a:t>Hospitalizations, visits, length of stay (LOS)</a:t>
          </a:r>
          <a:endParaRPr lang="en-US" dirty="0"/>
        </a:p>
      </dgm:t>
    </dgm:pt>
    <dgm:pt modelId="{1921782A-CF83-D44B-BFA5-91B17B3577B3}" type="parTrans" cxnId="{9D53BC7C-B96E-2C4F-BD39-92E7941F0AB1}">
      <dgm:prSet/>
      <dgm:spPr/>
      <dgm:t>
        <a:bodyPr/>
        <a:lstStyle/>
        <a:p>
          <a:endParaRPr lang="en-US"/>
        </a:p>
      </dgm:t>
    </dgm:pt>
    <dgm:pt modelId="{50294B5A-356C-204A-B2D9-8E0484AFA8B7}" type="sibTrans" cxnId="{9D53BC7C-B96E-2C4F-BD39-92E7941F0AB1}">
      <dgm:prSet/>
      <dgm:spPr/>
      <dgm:t>
        <a:bodyPr/>
        <a:lstStyle/>
        <a:p>
          <a:endParaRPr lang="en-US"/>
        </a:p>
      </dgm:t>
    </dgm:pt>
    <dgm:pt modelId="{9636A958-9635-EF4D-95DC-5519905DC53E}">
      <dgm:prSet/>
      <dgm:spPr/>
      <dgm:t>
        <a:bodyPr/>
        <a:lstStyle/>
        <a:p>
          <a:r>
            <a:rPr lang="en-US" b="1" i="0" dirty="0"/>
            <a:t>Implications for SCD pain management</a:t>
          </a:r>
          <a:r>
            <a:rPr lang="en-US" b="0" i="0" dirty="0"/>
            <a:t> </a:t>
          </a:r>
          <a:endParaRPr lang="en-US" dirty="0"/>
        </a:p>
      </dgm:t>
    </dgm:pt>
    <dgm:pt modelId="{50D05BE3-703C-0847-B75C-66231E82A215}" type="parTrans" cxnId="{D89E34BF-BC40-2B40-9FA0-FB4BD23D21E3}">
      <dgm:prSet/>
      <dgm:spPr/>
      <dgm:t>
        <a:bodyPr/>
        <a:lstStyle/>
        <a:p>
          <a:endParaRPr lang="en-US"/>
        </a:p>
      </dgm:t>
    </dgm:pt>
    <dgm:pt modelId="{91F531CF-894A-C645-945B-68C512FD4C55}" type="sibTrans" cxnId="{D89E34BF-BC40-2B40-9FA0-FB4BD23D21E3}">
      <dgm:prSet/>
      <dgm:spPr/>
      <dgm:t>
        <a:bodyPr/>
        <a:lstStyle/>
        <a:p>
          <a:endParaRPr lang="en-US"/>
        </a:p>
      </dgm:t>
    </dgm:pt>
    <dgm:pt modelId="{C57E1631-E477-D442-B030-2B50DAB2C09D}">
      <dgm:prSet/>
      <dgm:spPr/>
      <dgm:t>
        <a:bodyPr/>
        <a:lstStyle/>
        <a:p>
          <a:r>
            <a:rPr lang="en-US" b="0" i="0" dirty="0"/>
            <a:t>Grasp multidimensional mechanisms to inform clinical practice</a:t>
          </a:r>
          <a:endParaRPr lang="en-US" dirty="0"/>
        </a:p>
      </dgm:t>
    </dgm:pt>
    <dgm:pt modelId="{54250A9B-BBF0-B642-B0A6-0F5A5E39CF7E}" type="parTrans" cxnId="{500749B1-26FD-0F4E-8C84-45DDF183B5D0}">
      <dgm:prSet/>
      <dgm:spPr/>
      <dgm:t>
        <a:bodyPr/>
        <a:lstStyle/>
        <a:p>
          <a:endParaRPr lang="en-US"/>
        </a:p>
      </dgm:t>
    </dgm:pt>
    <dgm:pt modelId="{C1E532D0-B250-6D48-AD22-1B430064C7FA}" type="sibTrans" cxnId="{500749B1-26FD-0F4E-8C84-45DDF183B5D0}">
      <dgm:prSet/>
      <dgm:spPr/>
      <dgm:t>
        <a:bodyPr/>
        <a:lstStyle/>
        <a:p>
          <a:endParaRPr lang="en-US"/>
        </a:p>
      </dgm:t>
    </dgm:pt>
    <dgm:pt modelId="{310A3AAE-C4F2-0341-9744-5A319FF44ED2}">
      <dgm:prSet/>
      <dgm:spPr/>
      <dgm:t>
        <a:bodyPr/>
        <a:lstStyle/>
        <a:p>
          <a:r>
            <a:rPr lang="en-US" b="1" i="0" dirty="0"/>
            <a:t>Holistic approaches to SCD pain management</a:t>
          </a:r>
          <a:endParaRPr lang="en-US" dirty="0"/>
        </a:p>
      </dgm:t>
    </dgm:pt>
    <dgm:pt modelId="{B93D0D54-8AE7-7048-9F1A-D4C79C45234C}" type="parTrans" cxnId="{6ECA74B9-80B5-9E4F-AB03-964443AF9D42}">
      <dgm:prSet/>
      <dgm:spPr/>
      <dgm:t>
        <a:bodyPr/>
        <a:lstStyle/>
        <a:p>
          <a:endParaRPr lang="en-US"/>
        </a:p>
      </dgm:t>
    </dgm:pt>
    <dgm:pt modelId="{2BC5A3D8-C0EA-B049-90BC-06E7DE0A0398}" type="sibTrans" cxnId="{6ECA74B9-80B5-9E4F-AB03-964443AF9D42}">
      <dgm:prSet/>
      <dgm:spPr/>
      <dgm:t>
        <a:bodyPr/>
        <a:lstStyle/>
        <a:p>
          <a:endParaRPr lang="en-US"/>
        </a:p>
      </dgm:t>
    </dgm:pt>
    <dgm:pt modelId="{BB0EDAF9-1629-3B45-AE86-70E75B7CE67B}" type="pres">
      <dgm:prSet presAssocID="{73FC1F1A-2F66-C44D-AFD7-9FC1FAC0221E}" presName="Name0" presStyleCnt="0">
        <dgm:presLayoutVars>
          <dgm:dir/>
          <dgm:animLvl val="lvl"/>
          <dgm:resizeHandles val="exact"/>
        </dgm:presLayoutVars>
      </dgm:prSet>
      <dgm:spPr/>
    </dgm:pt>
    <dgm:pt modelId="{6BF60F0D-C657-D34B-BB19-128F3BFCDE48}" type="pres">
      <dgm:prSet presAssocID="{ED89A525-DD6A-114E-88AA-547E7483670A}" presName="composite" presStyleCnt="0"/>
      <dgm:spPr/>
    </dgm:pt>
    <dgm:pt modelId="{D8B02860-87B6-4743-B270-9E395CFC4487}" type="pres">
      <dgm:prSet presAssocID="{ED89A525-DD6A-114E-88AA-547E7483670A}" presName="parTx" presStyleLbl="alignNode1" presStyleIdx="0" presStyleCnt="2">
        <dgm:presLayoutVars>
          <dgm:chMax val="0"/>
          <dgm:chPref val="0"/>
          <dgm:bulletEnabled val="1"/>
        </dgm:presLayoutVars>
      </dgm:prSet>
      <dgm:spPr/>
    </dgm:pt>
    <dgm:pt modelId="{3933E2DC-F8A7-3A4C-A2A1-F5609EB1D06B}" type="pres">
      <dgm:prSet presAssocID="{ED89A525-DD6A-114E-88AA-547E7483670A}" presName="desTx" presStyleLbl="alignAccFollowNode1" presStyleIdx="0" presStyleCnt="2">
        <dgm:presLayoutVars>
          <dgm:bulletEnabled val="1"/>
        </dgm:presLayoutVars>
      </dgm:prSet>
      <dgm:spPr/>
    </dgm:pt>
    <dgm:pt modelId="{0D79F585-3B5A-2C41-BDC1-DFC657C3DA01}" type="pres">
      <dgm:prSet presAssocID="{8515E772-E0AA-EB40-9DF3-3143E06453E5}" presName="space" presStyleCnt="0"/>
      <dgm:spPr/>
    </dgm:pt>
    <dgm:pt modelId="{F71AFDC7-7640-C34D-A6D5-AD7B06A14B0D}" type="pres">
      <dgm:prSet presAssocID="{9636A958-9635-EF4D-95DC-5519905DC53E}" presName="composite" presStyleCnt="0"/>
      <dgm:spPr/>
    </dgm:pt>
    <dgm:pt modelId="{935968B4-DB40-3B4F-8B89-AFDDA051F061}" type="pres">
      <dgm:prSet presAssocID="{9636A958-9635-EF4D-95DC-5519905DC53E}" presName="parTx" presStyleLbl="alignNode1" presStyleIdx="1" presStyleCnt="2">
        <dgm:presLayoutVars>
          <dgm:chMax val="0"/>
          <dgm:chPref val="0"/>
          <dgm:bulletEnabled val="1"/>
        </dgm:presLayoutVars>
      </dgm:prSet>
      <dgm:spPr/>
    </dgm:pt>
    <dgm:pt modelId="{435E3120-1764-814A-ACDE-82A0F05F7E22}" type="pres">
      <dgm:prSet presAssocID="{9636A958-9635-EF4D-95DC-5519905DC53E}" presName="desTx" presStyleLbl="alignAccFollowNode1" presStyleIdx="1" presStyleCnt="2">
        <dgm:presLayoutVars>
          <dgm:bulletEnabled val="1"/>
        </dgm:presLayoutVars>
      </dgm:prSet>
      <dgm:spPr/>
    </dgm:pt>
  </dgm:ptLst>
  <dgm:cxnLst>
    <dgm:cxn modelId="{E88DFC1C-A027-0E46-9B63-B728B10B763D}" type="presOf" srcId="{73FC1F1A-2F66-C44D-AFD7-9FC1FAC0221E}" destId="{BB0EDAF9-1629-3B45-AE86-70E75B7CE67B}" srcOrd="0" destOrd="0" presId="urn:microsoft.com/office/officeart/2005/8/layout/hList1"/>
    <dgm:cxn modelId="{78BD0829-2B72-774F-B9CE-E9DBCAB1B4AC}" type="presOf" srcId="{2032A876-F6C3-9D48-A58C-FA2CDAB55521}" destId="{3933E2DC-F8A7-3A4C-A2A1-F5609EB1D06B}" srcOrd="0" destOrd="3" presId="urn:microsoft.com/office/officeart/2005/8/layout/hList1"/>
    <dgm:cxn modelId="{1A88232C-3EE3-C14E-A3ED-33B807C5E9E7}" type="presOf" srcId="{C5175A1B-5D60-EB4A-A684-B324CC96C228}" destId="{3933E2DC-F8A7-3A4C-A2A1-F5609EB1D06B}" srcOrd="0" destOrd="2" presId="urn:microsoft.com/office/officeart/2005/8/layout/hList1"/>
    <dgm:cxn modelId="{940FED34-66C5-9841-9C9C-9ECCCECC3BC8}" type="presOf" srcId="{9636A958-9635-EF4D-95DC-5519905DC53E}" destId="{935968B4-DB40-3B4F-8B89-AFDDA051F061}" srcOrd="0" destOrd="0" presId="urn:microsoft.com/office/officeart/2005/8/layout/hList1"/>
    <dgm:cxn modelId="{62A23352-48BE-5948-94D0-E394698C1900}" type="presOf" srcId="{B94CC12D-B7D4-674F-8063-7F458E9896F9}" destId="{3933E2DC-F8A7-3A4C-A2A1-F5609EB1D06B}" srcOrd="0" destOrd="1" presId="urn:microsoft.com/office/officeart/2005/8/layout/hList1"/>
    <dgm:cxn modelId="{5C5D8B65-BDF0-464B-831C-19C286823988}" type="presOf" srcId="{0D8CCCAD-2038-654E-B620-3C4D2910E777}" destId="{3933E2DC-F8A7-3A4C-A2A1-F5609EB1D06B}" srcOrd="0" destOrd="0" presId="urn:microsoft.com/office/officeart/2005/8/layout/hList1"/>
    <dgm:cxn modelId="{9D53BC7C-B96E-2C4F-BD39-92E7941F0AB1}" srcId="{ED89A525-DD6A-114E-88AA-547E7483670A}" destId="{2032A876-F6C3-9D48-A58C-FA2CDAB55521}" srcOrd="3" destOrd="0" parTransId="{1921782A-CF83-D44B-BFA5-91B17B3577B3}" sibTransId="{50294B5A-356C-204A-B2D9-8E0484AFA8B7}"/>
    <dgm:cxn modelId="{533573A4-1AA4-4240-9BEB-08B974A7E12D}" type="presOf" srcId="{ED89A525-DD6A-114E-88AA-547E7483670A}" destId="{D8B02860-87B6-4743-B270-9E395CFC4487}" srcOrd="0" destOrd="0" presId="urn:microsoft.com/office/officeart/2005/8/layout/hList1"/>
    <dgm:cxn modelId="{500749B1-26FD-0F4E-8C84-45DDF183B5D0}" srcId="{9636A958-9635-EF4D-95DC-5519905DC53E}" destId="{C57E1631-E477-D442-B030-2B50DAB2C09D}" srcOrd="0" destOrd="0" parTransId="{54250A9B-BBF0-B642-B0A6-0F5A5E39CF7E}" sibTransId="{C1E532D0-B250-6D48-AD22-1B430064C7FA}"/>
    <dgm:cxn modelId="{6ECA74B9-80B5-9E4F-AB03-964443AF9D42}" srcId="{9636A958-9635-EF4D-95DC-5519905DC53E}" destId="{310A3AAE-C4F2-0341-9744-5A319FF44ED2}" srcOrd="1" destOrd="0" parTransId="{B93D0D54-8AE7-7048-9F1A-D4C79C45234C}" sibTransId="{2BC5A3D8-C0EA-B049-90BC-06E7DE0A0398}"/>
    <dgm:cxn modelId="{2AB04FBD-AF6D-6C48-925D-0E393EDEA246}" type="presOf" srcId="{310A3AAE-C4F2-0341-9744-5A319FF44ED2}" destId="{435E3120-1764-814A-ACDE-82A0F05F7E22}" srcOrd="0" destOrd="1" presId="urn:microsoft.com/office/officeart/2005/8/layout/hList1"/>
    <dgm:cxn modelId="{D89E34BF-BC40-2B40-9FA0-FB4BD23D21E3}" srcId="{73FC1F1A-2F66-C44D-AFD7-9FC1FAC0221E}" destId="{9636A958-9635-EF4D-95DC-5519905DC53E}" srcOrd="1" destOrd="0" parTransId="{50D05BE3-703C-0847-B75C-66231E82A215}" sibTransId="{91F531CF-894A-C645-945B-68C512FD4C55}"/>
    <dgm:cxn modelId="{25819ED6-9A4B-2341-A3AF-DE177BA4F838}" srcId="{ED89A525-DD6A-114E-88AA-547E7483670A}" destId="{C5175A1B-5D60-EB4A-A684-B324CC96C228}" srcOrd="2" destOrd="0" parTransId="{5B9DB19B-1DF8-3840-8263-9D58B40C6163}" sibTransId="{5E1DDE13-62FC-5C41-98CE-2886E0282EDB}"/>
    <dgm:cxn modelId="{070B21E9-9169-2F44-BCA3-2446F2A059AC}" srcId="{ED89A525-DD6A-114E-88AA-547E7483670A}" destId="{B94CC12D-B7D4-674F-8063-7F458E9896F9}" srcOrd="1" destOrd="0" parTransId="{8657AEDB-EE1E-D34A-BBA4-748E7EA4DC1F}" sibTransId="{AAA55030-2CFB-9349-88A4-4F8FD7B7B8B2}"/>
    <dgm:cxn modelId="{B822B7EF-DCBE-DA4C-A56B-4E1C76332462}" type="presOf" srcId="{C57E1631-E477-D442-B030-2B50DAB2C09D}" destId="{435E3120-1764-814A-ACDE-82A0F05F7E22}" srcOrd="0" destOrd="0" presId="urn:microsoft.com/office/officeart/2005/8/layout/hList1"/>
    <dgm:cxn modelId="{6F5824F4-2F28-9848-BF49-10826454370D}" srcId="{ED89A525-DD6A-114E-88AA-547E7483670A}" destId="{0D8CCCAD-2038-654E-B620-3C4D2910E777}" srcOrd="0" destOrd="0" parTransId="{C02CB965-472E-4F4E-B6CA-FD3F8FA95F49}" sibTransId="{6F808820-FCC8-9042-8004-149BDF8D1A7B}"/>
    <dgm:cxn modelId="{46B7C5F6-C5D2-8B4E-9D15-C15F88B302AA}" srcId="{73FC1F1A-2F66-C44D-AFD7-9FC1FAC0221E}" destId="{ED89A525-DD6A-114E-88AA-547E7483670A}" srcOrd="0" destOrd="0" parTransId="{E9BAA29B-1391-7440-A99F-B9F9EF4C179E}" sibTransId="{8515E772-E0AA-EB40-9DF3-3143E06453E5}"/>
    <dgm:cxn modelId="{36050FA2-39FE-F24B-B4D5-048023E4975C}" type="presParOf" srcId="{BB0EDAF9-1629-3B45-AE86-70E75B7CE67B}" destId="{6BF60F0D-C657-D34B-BB19-128F3BFCDE48}" srcOrd="0" destOrd="0" presId="urn:microsoft.com/office/officeart/2005/8/layout/hList1"/>
    <dgm:cxn modelId="{B8FF0461-D2AB-D54D-A78B-29BF1A524C5B}" type="presParOf" srcId="{6BF60F0D-C657-D34B-BB19-128F3BFCDE48}" destId="{D8B02860-87B6-4743-B270-9E395CFC4487}" srcOrd="0" destOrd="0" presId="urn:microsoft.com/office/officeart/2005/8/layout/hList1"/>
    <dgm:cxn modelId="{6D5CF844-23DC-FF4C-B9C1-645F7102F014}" type="presParOf" srcId="{6BF60F0D-C657-D34B-BB19-128F3BFCDE48}" destId="{3933E2DC-F8A7-3A4C-A2A1-F5609EB1D06B}" srcOrd="1" destOrd="0" presId="urn:microsoft.com/office/officeart/2005/8/layout/hList1"/>
    <dgm:cxn modelId="{92B86077-975D-154F-B3C3-F1C71B24B9EF}" type="presParOf" srcId="{BB0EDAF9-1629-3B45-AE86-70E75B7CE67B}" destId="{0D79F585-3B5A-2C41-BDC1-DFC657C3DA01}" srcOrd="1" destOrd="0" presId="urn:microsoft.com/office/officeart/2005/8/layout/hList1"/>
    <dgm:cxn modelId="{60018615-0A60-6948-859D-43D061CBCDC5}" type="presParOf" srcId="{BB0EDAF9-1629-3B45-AE86-70E75B7CE67B}" destId="{F71AFDC7-7640-C34D-A6D5-AD7B06A14B0D}" srcOrd="2" destOrd="0" presId="urn:microsoft.com/office/officeart/2005/8/layout/hList1"/>
    <dgm:cxn modelId="{58003993-BFEC-B442-A912-E9276201A461}" type="presParOf" srcId="{F71AFDC7-7640-C34D-A6D5-AD7B06A14B0D}" destId="{935968B4-DB40-3B4F-8B89-AFDDA051F061}" srcOrd="0" destOrd="0" presId="urn:microsoft.com/office/officeart/2005/8/layout/hList1"/>
    <dgm:cxn modelId="{86F323A6-CDDB-5F43-A0E6-3C1B85E8CF32}" type="presParOf" srcId="{F71AFDC7-7640-C34D-A6D5-AD7B06A14B0D}" destId="{435E3120-1764-814A-ACDE-82A0F05F7E2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3C3F4E-E04F-4DCB-A1E3-C8A63335AD6A}" type="doc">
      <dgm:prSet loTypeId="urn:microsoft.com/office/officeart/2005/8/layout/hList2" loCatId="list" qsTypeId="urn:microsoft.com/office/officeart/2005/8/quickstyle/simple1" qsCatId="simple" csTypeId="urn:microsoft.com/office/officeart/2005/8/colors/accent3_2" csCatId="accent3" phldr="1"/>
      <dgm:spPr/>
      <dgm:t>
        <a:bodyPr/>
        <a:lstStyle/>
        <a:p>
          <a:endParaRPr lang="en-US"/>
        </a:p>
      </dgm:t>
    </dgm:pt>
    <dgm:pt modelId="{ACFE0572-5C02-4670-BC85-3AEF226B40D2}">
      <dgm:prSet phldrT="[Text]"/>
      <dgm:spPr/>
      <dgm:t>
        <a:bodyPr/>
        <a:lstStyle/>
        <a:p>
          <a:r>
            <a:rPr lang="en-US" dirty="0"/>
            <a:t>Multidimensional Challenge</a:t>
          </a:r>
        </a:p>
      </dgm:t>
    </dgm:pt>
    <dgm:pt modelId="{501E576D-96B6-4EED-8CB4-2C60FCB610B5}" type="parTrans" cxnId="{67DB7C74-F1EE-4D36-AD08-B89A7207F4AE}">
      <dgm:prSet/>
      <dgm:spPr/>
      <dgm:t>
        <a:bodyPr/>
        <a:lstStyle/>
        <a:p>
          <a:endParaRPr lang="en-US"/>
        </a:p>
      </dgm:t>
    </dgm:pt>
    <dgm:pt modelId="{FA60C120-2B44-48AB-A238-3361DA175780}" type="sibTrans" cxnId="{67DB7C74-F1EE-4D36-AD08-B89A7207F4AE}">
      <dgm:prSet/>
      <dgm:spPr/>
      <dgm:t>
        <a:bodyPr/>
        <a:lstStyle/>
        <a:p>
          <a:endParaRPr lang="en-US"/>
        </a:p>
      </dgm:t>
    </dgm:pt>
    <dgm:pt modelId="{EAB854A5-9C92-4D8B-8C1A-9D8F7A754DE4}">
      <dgm:prSet phldrT="[Text]" custT="1"/>
      <dgm:spPr/>
      <dgm:t>
        <a:bodyPr/>
        <a:lstStyle/>
        <a:p>
          <a:r>
            <a:rPr lang="en-US" sz="2400" dirty="0"/>
            <a:t>Complex interplay between physical, psychological, and social factors</a:t>
          </a:r>
        </a:p>
      </dgm:t>
    </dgm:pt>
    <dgm:pt modelId="{D2C9FA92-CB8A-42DA-813D-E5BC306FCEE1}" type="parTrans" cxnId="{83FA2DFA-B3C3-4CAB-9AD1-D487945A406C}">
      <dgm:prSet/>
      <dgm:spPr/>
      <dgm:t>
        <a:bodyPr/>
        <a:lstStyle/>
        <a:p>
          <a:endParaRPr lang="en-US"/>
        </a:p>
      </dgm:t>
    </dgm:pt>
    <dgm:pt modelId="{43806547-479C-4333-AAD8-F005A42AC243}" type="sibTrans" cxnId="{83FA2DFA-B3C3-4CAB-9AD1-D487945A406C}">
      <dgm:prSet/>
      <dgm:spPr/>
      <dgm:t>
        <a:bodyPr/>
        <a:lstStyle/>
        <a:p>
          <a:endParaRPr lang="en-US"/>
        </a:p>
      </dgm:t>
    </dgm:pt>
    <dgm:pt modelId="{57B1F326-57A2-4342-AEAB-BE9E1DB383C3}">
      <dgm:prSet phldrT="[Text]"/>
      <dgm:spPr/>
      <dgm:t>
        <a:bodyPr/>
        <a:lstStyle/>
        <a:p>
          <a:r>
            <a:rPr lang="en-US" dirty="0"/>
            <a:t>Ongoing Research</a:t>
          </a:r>
        </a:p>
      </dgm:t>
    </dgm:pt>
    <dgm:pt modelId="{916043E1-5024-47E5-8632-5710CA5624A3}" type="parTrans" cxnId="{FE5086DD-7C6C-4270-A9B3-9DB3C8B63EAE}">
      <dgm:prSet/>
      <dgm:spPr/>
      <dgm:t>
        <a:bodyPr/>
        <a:lstStyle/>
        <a:p>
          <a:endParaRPr lang="en-US"/>
        </a:p>
      </dgm:t>
    </dgm:pt>
    <dgm:pt modelId="{483047DC-35E3-4762-8DC4-640BB9BBB47F}" type="sibTrans" cxnId="{FE5086DD-7C6C-4270-A9B3-9DB3C8B63EAE}">
      <dgm:prSet/>
      <dgm:spPr/>
      <dgm:t>
        <a:bodyPr/>
        <a:lstStyle/>
        <a:p>
          <a:endParaRPr lang="en-US"/>
        </a:p>
      </dgm:t>
    </dgm:pt>
    <dgm:pt modelId="{21F22FEA-0401-4D17-8733-883D41B57E23}">
      <dgm:prSet phldrT="[Text]" custT="1"/>
      <dgm:spPr/>
      <dgm:t>
        <a:bodyPr/>
        <a:lstStyle/>
        <a:p>
          <a:r>
            <a:rPr lang="en-US" sz="2400" dirty="0"/>
            <a:t>Develop and validate comprehensive assessment tools</a:t>
          </a:r>
        </a:p>
      </dgm:t>
    </dgm:pt>
    <dgm:pt modelId="{BC21BF2F-3324-423B-ABCC-ED87A912C62B}" type="parTrans" cxnId="{2BE5C668-676E-45A7-BD99-EEF326CEDAE3}">
      <dgm:prSet/>
      <dgm:spPr/>
      <dgm:t>
        <a:bodyPr/>
        <a:lstStyle/>
        <a:p>
          <a:endParaRPr lang="en-US"/>
        </a:p>
      </dgm:t>
    </dgm:pt>
    <dgm:pt modelId="{42DF06FC-AC03-4A5D-AF46-589ECBC63FC6}" type="sibTrans" cxnId="{2BE5C668-676E-45A7-BD99-EEF326CEDAE3}">
      <dgm:prSet/>
      <dgm:spPr/>
      <dgm:t>
        <a:bodyPr/>
        <a:lstStyle/>
        <a:p>
          <a:endParaRPr lang="en-US"/>
        </a:p>
      </dgm:t>
    </dgm:pt>
    <dgm:pt modelId="{F7BAFDB6-21EA-41CC-8821-CD1F98D1DBF9}">
      <dgm:prSet phldrT="[Text]" custT="1"/>
      <dgm:spPr/>
      <dgm:t>
        <a:bodyPr/>
        <a:lstStyle/>
        <a:p>
          <a:pPr>
            <a:buFont typeface="Arial" panose="020B0604020202020204" pitchFamily="34" charset="0"/>
            <a:buChar char="•"/>
          </a:pPr>
          <a:r>
            <a:rPr lang="en-US" sz="2400" dirty="0"/>
            <a:t>Personalized, holistic approaches to pain care</a:t>
          </a:r>
        </a:p>
      </dgm:t>
    </dgm:pt>
    <dgm:pt modelId="{5BBC764D-CEC1-48F6-8C02-526B5CC2EA5D}" type="parTrans" cxnId="{5596703F-FF8C-44F3-9398-7C8470736A5A}">
      <dgm:prSet/>
      <dgm:spPr/>
      <dgm:t>
        <a:bodyPr/>
        <a:lstStyle/>
        <a:p>
          <a:endParaRPr lang="en-US"/>
        </a:p>
      </dgm:t>
    </dgm:pt>
    <dgm:pt modelId="{AEB11D0B-1944-4BAB-AE37-C70AEB537262}" type="sibTrans" cxnId="{5596703F-FF8C-44F3-9398-7C8470736A5A}">
      <dgm:prSet/>
      <dgm:spPr/>
      <dgm:t>
        <a:bodyPr/>
        <a:lstStyle/>
        <a:p>
          <a:endParaRPr lang="en-US"/>
        </a:p>
      </dgm:t>
    </dgm:pt>
    <dgm:pt modelId="{0EAFCA16-D0E3-4A69-B832-7FDF14EBDA38}">
      <dgm:prSet phldrT="[Text]"/>
      <dgm:spPr/>
      <dgm:t>
        <a:bodyPr/>
        <a:lstStyle/>
        <a:p>
          <a:pPr>
            <a:buNone/>
          </a:pPr>
          <a:r>
            <a:rPr lang="en-US">
              <a:latin typeface="+mn-lt"/>
              <a:ea typeface="Kanit" pitchFamily="34" charset="-122"/>
              <a:cs typeface="Kanit" pitchFamily="34" charset="-120"/>
            </a:rPr>
            <a:t>Interdisciplinary Collaboration</a:t>
          </a:r>
          <a:endParaRPr lang="en-US" dirty="0">
            <a:latin typeface="+mn-lt"/>
          </a:endParaRPr>
        </a:p>
      </dgm:t>
    </dgm:pt>
    <dgm:pt modelId="{2D020D75-20BB-4E33-A55A-048D40EC0CAF}" type="parTrans" cxnId="{B9CF432F-760C-4EBF-88E9-A3531113C663}">
      <dgm:prSet/>
      <dgm:spPr/>
      <dgm:t>
        <a:bodyPr/>
        <a:lstStyle/>
        <a:p>
          <a:endParaRPr lang="en-US"/>
        </a:p>
      </dgm:t>
    </dgm:pt>
    <dgm:pt modelId="{4CFF1591-789B-4397-A9BC-805C3D4EEC60}" type="sibTrans" cxnId="{B9CF432F-760C-4EBF-88E9-A3531113C663}">
      <dgm:prSet/>
      <dgm:spPr/>
      <dgm:t>
        <a:bodyPr/>
        <a:lstStyle/>
        <a:p>
          <a:endParaRPr lang="en-US"/>
        </a:p>
      </dgm:t>
    </dgm:pt>
    <dgm:pt modelId="{16EA1B4F-9EC3-4B2A-9E46-C238205DF41F}">
      <dgm:prSet phldrT="[Text]" custT="1"/>
      <dgm:spPr/>
      <dgm:t>
        <a:bodyPr/>
        <a:lstStyle/>
        <a:p>
          <a:r>
            <a:rPr lang="en-US" sz="2400" dirty="0"/>
            <a:t>Traditional and complement-</a:t>
          </a:r>
          <a:r>
            <a:rPr lang="en-US" sz="2400" dirty="0" err="1"/>
            <a:t>ary</a:t>
          </a:r>
          <a:r>
            <a:rPr lang="en-US" sz="2400" dirty="0"/>
            <a:t> healthcare providers</a:t>
          </a:r>
        </a:p>
      </dgm:t>
    </dgm:pt>
    <dgm:pt modelId="{B9BD89A1-9CCE-40F4-A6D1-EA6381959B0B}" type="parTrans" cxnId="{088EA8A0-B4B6-4F1E-986C-3890570EB034}">
      <dgm:prSet/>
      <dgm:spPr/>
      <dgm:t>
        <a:bodyPr/>
        <a:lstStyle/>
        <a:p>
          <a:endParaRPr lang="en-US"/>
        </a:p>
      </dgm:t>
    </dgm:pt>
    <dgm:pt modelId="{2A7F635E-5EB5-4B21-99C1-8087C845FB7E}" type="sibTrans" cxnId="{088EA8A0-B4B6-4F1E-986C-3890570EB034}">
      <dgm:prSet/>
      <dgm:spPr/>
      <dgm:t>
        <a:bodyPr/>
        <a:lstStyle/>
        <a:p>
          <a:endParaRPr lang="en-US"/>
        </a:p>
      </dgm:t>
    </dgm:pt>
    <dgm:pt modelId="{85206D47-E55A-40D2-8025-651D0A41A2B8}">
      <dgm:prSet custT="1"/>
      <dgm:spPr/>
      <dgm:t>
        <a:bodyPr/>
        <a:lstStyle/>
        <a:p>
          <a:endParaRPr lang="en-US" sz="2400" dirty="0"/>
        </a:p>
      </dgm:t>
    </dgm:pt>
    <dgm:pt modelId="{3CF0D8B2-68BB-4287-B144-9DB2692BD68B}" type="parTrans" cxnId="{65E3749A-9366-4A75-B1E0-00924EA4468C}">
      <dgm:prSet/>
      <dgm:spPr/>
      <dgm:t>
        <a:bodyPr/>
        <a:lstStyle/>
        <a:p>
          <a:endParaRPr lang="en-US"/>
        </a:p>
      </dgm:t>
    </dgm:pt>
    <dgm:pt modelId="{3F2DFCCE-7CAD-435F-9427-792B4A2483AA}" type="sibTrans" cxnId="{65E3749A-9366-4A75-B1E0-00924EA4468C}">
      <dgm:prSet/>
      <dgm:spPr/>
      <dgm:t>
        <a:bodyPr/>
        <a:lstStyle/>
        <a:p>
          <a:endParaRPr lang="en-US"/>
        </a:p>
      </dgm:t>
    </dgm:pt>
    <dgm:pt modelId="{A7E9B6C0-04BF-4BCD-9C67-CE9E79199B99}" type="pres">
      <dgm:prSet presAssocID="{6C3C3F4E-E04F-4DCB-A1E3-C8A63335AD6A}" presName="linearFlow" presStyleCnt="0">
        <dgm:presLayoutVars>
          <dgm:dir/>
          <dgm:animLvl val="lvl"/>
          <dgm:resizeHandles/>
        </dgm:presLayoutVars>
      </dgm:prSet>
      <dgm:spPr/>
    </dgm:pt>
    <dgm:pt modelId="{56752315-76E4-420E-86BD-2C984BC98815}" type="pres">
      <dgm:prSet presAssocID="{ACFE0572-5C02-4670-BC85-3AEF226B40D2}" presName="compositeNode" presStyleCnt="0">
        <dgm:presLayoutVars>
          <dgm:bulletEnabled val="1"/>
        </dgm:presLayoutVars>
      </dgm:prSet>
      <dgm:spPr/>
    </dgm:pt>
    <dgm:pt modelId="{004E6651-BE6E-46C7-B4E1-B68421B49F61}" type="pres">
      <dgm:prSet presAssocID="{ACFE0572-5C02-4670-BC85-3AEF226B40D2}" presName="image" presStyleLbl="fgImgPlace1" presStyleIdx="0" presStyleCnt="3"/>
      <dgm:spPr>
        <a:blipFill>
          <a:blip xmlns:r="http://schemas.openxmlformats.org/officeDocument/2006/relationships" r:embed="rId1">
            <a:biLevel thresh="50000"/>
            <a:extLst>
              <a:ext uri="{28A0092B-C50C-407E-A947-70E740481C1C}">
                <a14:useLocalDpi xmlns:a14="http://schemas.microsoft.com/office/drawing/2010/main" val="0"/>
              </a:ext>
            </a:extLst>
          </a:blip>
          <a:srcRect/>
          <a:stretch>
            <a:fillRect/>
          </a:stretch>
        </a:blipFill>
        <a:ln>
          <a:solidFill>
            <a:schemeClr val="tx1"/>
          </a:solidFill>
        </a:ln>
      </dgm:spPr>
    </dgm:pt>
    <dgm:pt modelId="{8D84292C-A620-4EE2-951E-B996D7CE1631}" type="pres">
      <dgm:prSet presAssocID="{ACFE0572-5C02-4670-BC85-3AEF226B40D2}" presName="childNode" presStyleLbl="node1" presStyleIdx="0" presStyleCnt="3">
        <dgm:presLayoutVars>
          <dgm:bulletEnabled val="1"/>
        </dgm:presLayoutVars>
      </dgm:prSet>
      <dgm:spPr/>
    </dgm:pt>
    <dgm:pt modelId="{CB37C29C-183A-4A58-A544-32E876CBC8C1}" type="pres">
      <dgm:prSet presAssocID="{ACFE0572-5C02-4670-BC85-3AEF226B40D2}" presName="parentNode" presStyleLbl="revTx" presStyleIdx="0" presStyleCnt="3">
        <dgm:presLayoutVars>
          <dgm:chMax val="0"/>
          <dgm:bulletEnabled val="1"/>
        </dgm:presLayoutVars>
      </dgm:prSet>
      <dgm:spPr/>
    </dgm:pt>
    <dgm:pt modelId="{ADCF9ACD-C596-478E-B9B2-474506BA2FA7}" type="pres">
      <dgm:prSet presAssocID="{FA60C120-2B44-48AB-A238-3361DA175780}" presName="sibTrans" presStyleCnt="0"/>
      <dgm:spPr/>
    </dgm:pt>
    <dgm:pt modelId="{EC50CD57-13FD-45B4-B884-B1498F3DFCDA}" type="pres">
      <dgm:prSet presAssocID="{57B1F326-57A2-4342-AEAB-BE9E1DB383C3}" presName="compositeNode" presStyleCnt="0">
        <dgm:presLayoutVars>
          <dgm:bulletEnabled val="1"/>
        </dgm:presLayoutVars>
      </dgm:prSet>
      <dgm:spPr/>
    </dgm:pt>
    <dgm:pt modelId="{4C8F4F1B-9D7F-4E9F-8703-BA6FBD940851}" type="pres">
      <dgm:prSet presAssocID="{57B1F326-57A2-4342-AEAB-BE9E1DB383C3}" presName="image" presStyleLbl="fgImgPlace1" presStyleIdx="1" presStyleCnt="3"/>
      <dgm:spPr>
        <a:blipFill>
          <a:blip xmlns:r="http://schemas.openxmlformats.org/officeDocument/2006/relationships" r:embed="rId2">
            <a:biLevel thresh="50000"/>
            <a:extLst>
              <a:ext uri="{28A0092B-C50C-407E-A947-70E740481C1C}">
                <a14:useLocalDpi xmlns:a14="http://schemas.microsoft.com/office/drawing/2010/main" val="0"/>
              </a:ext>
            </a:extLst>
          </a:blip>
          <a:srcRect/>
          <a:stretch>
            <a:fillRect/>
          </a:stretch>
        </a:blipFill>
        <a:ln>
          <a:solidFill>
            <a:schemeClr val="tx1"/>
          </a:solidFill>
        </a:ln>
      </dgm:spPr>
    </dgm:pt>
    <dgm:pt modelId="{34C07A68-77AC-4F7D-B6EE-ADA87A987BDF}" type="pres">
      <dgm:prSet presAssocID="{57B1F326-57A2-4342-AEAB-BE9E1DB383C3}" presName="childNode" presStyleLbl="node1" presStyleIdx="1" presStyleCnt="3">
        <dgm:presLayoutVars>
          <dgm:bulletEnabled val="1"/>
        </dgm:presLayoutVars>
      </dgm:prSet>
      <dgm:spPr/>
    </dgm:pt>
    <dgm:pt modelId="{2A638FFD-E737-4748-BCDE-8D1FE83B488B}" type="pres">
      <dgm:prSet presAssocID="{57B1F326-57A2-4342-AEAB-BE9E1DB383C3}" presName="parentNode" presStyleLbl="revTx" presStyleIdx="1" presStyleCnt="3">
        <dgm:presLayoutVars>
          <dgm:chMax val="0"/>
          <dgm:bulletEnabled val="1"/>
        </dgm:presLayoutVars>
      </dgm:prSet>
      <dgm:spPr/>
    </dgm:pt>
    <dgm:pt modelId="{5D45D830-94E6-45FA-B8A8-ED6FCE7B6AFC}" type="pres">
      <dgm:prSet presAssocID="{483047DC-35E3-4762-8DC4-640BB9BBB47F}" presName="sibTrans" presStyleCnt="0"/>
      <dgm:spPr/>
    </dgm:pt>
    <dgm:pt modelId="{C4B20F07-C778-4D48-8012-56EF2DFC5F92}" type="pres">
      <dgm:prSet presAssocID="{0EAFCA16-D0E3-4A69-B832-7FDF14EBDA38}" presName="compositeNode" presStyleCnt="0">
        <dgm:presLayoutVars>
          <dgm:bulletEnabled val="1"/>
        </dgm:presLayoutVars>
      </dgm:prSet>
      <dgm:spPr/>
    </dgm:pt>
    <dgm:pt modelId="{BC849D12-3B7A-4EAD-9D36-D25A7DC81C5D}" type="pres">
      <dgm:prSet presAssocID="{0EAFCA16-D0E3-4A69-B832-7FDF14EBDA38}" presName="image" presStyleLbl="fgImgPlace1" presStyleIdx="2" presStyleCnt="3"/>
      <dgm:spPr>
        <a:blipFill>
          <a:blip xmlns:r="http://schemas.openxmlformats.org/officeDocument/2006/relationships" r:embed="rId3">
            <a:biLevel thresh="50000"/>
            <a:extLst>
              <a:ext uri="{28A0092B-C50C-407E-A947-70E740481C1C}">
                <a14:useLocalDpi xmlns:a14="http://schemas.microsoft.com/office/drawing/2010/main" val="0"/>
              </a:ext>
            </a:extLst>
          </a:blip>
          <a:srcRect/>
          <a:stretch>
            <a:fillRect/>
          </a:stretch>
        </a:blipFill>
        <a:ln>
          <a:solidFill>
            <a:schemeClr val="tx1"/>
          </a:solidFill>
        </a:ln>
      </dgm:spPr>
    </dgm:pt>
    <dgm:pt modelId="{DFFC7A4B-582D-4A7C-8E1C-F1EF83F91214}" type="pres">
      <dgm:prSet presAssocID="{0EAFCA16-D0E3-4A69-B832-7FDF14EBDA38}" presName="childNode" presStyleLbl="node1" presStyleIdx="2" presStyleCnt="3">
        <dgm:presLayoutVars>
          <dgm:bulletEnabled val="1"/>
        </dgm:presLayoutVars>
      </dgm:prSet>
      <dgm:spPr/>
    </dgm:pt>
    <dgm:pt modelId="{FAF7D9E0-F36E-4C17-9D71-6AFD3F2F553C}" type="pres">
      <dgm:prSet presAssocID="{0EAFCA16-D0E3-4A69-B832-7FDF14EBDA38}" presName="parentNode" presStyleLbl="revTx" presStyleIdx="2" presStyleCnt="3">
        <dgm:presLayoutVars>
          <dgm:chMax val="0"/>
          <dgm:bulletEnabled val="1"/>
        </dgm:presLayoutVars>
      </dgm:prSet>
      <dgm:spPr/>
    </dgm:pt>
  </dgm:ptLst>
  <dgm:cxnLst>
    <dgm:cxn modelId="{61A6EA20-CE7D-422D-A32A-CAEFE96CED0A}" type="presOf" srcId="{16EA1B4F-9EC3-4B2A-9E46-C238205DF41F}" destId="{DFFC7A4B-582D-4A7C-8E1C-F1EF83F91214}" srcOrd="0" destOrd="0" presId="urn:microsoft.com/office/officeart/2005/8/layout/hList2"/>
    <dgm:cxn modelId="{B9CF432F-760C-4EBF-88E9-A3531113C663}" srcId="{6C3C3F4E-E04F-4DCB-A1E3-C8A63335AD6A}" destId="{0EAFCA16-D0E3-4A69-B832-7FDF14EBDA38}" srcOrd="2" destOrd="0" parTransId="{2D020D75-20BB-4E33-A55A-048D40EC0CAF}" sibTransId="{4CFF1591-789B-4397-A9BC-805C3D4EEC60}"/>
    <dgm:cxn modelId="{5596703F-FF8C-44F3-9398-7C8470736A5A}" srcId="{57B1F326-57A2-4342-AEAB-BE9E1DB383C3}" destId="{F7BAFDB6-21EA-41CC-8821-CD1F98D1DBF9}" srcOrd="2" destOrd="0" parTransId="{5BBC764D-CEC1-48F6-8C02-526B5CC2EA5D}" sibTransId="{AEB11D0B-1944-4BAB-AE37-C70AEB537262}"/>
    <dgm:cxn modelId="{F85F6747-3495-4DBA-A784-4311AA590B52}" type="presOf" srcId="{6C3C3F4E-E04F-4DCB-A1E3-C8A63335AD6A}" destId="{A7E9B6C0-04BF-4BCD-9C67-CE9E79199B99}" srcOrd="0" destOrd="0" presId="urn:microsoft.com/office/officeart/2005/8/layout/hList2"/>
    <dgm:cxn modelId="{D4EC9958-7260-4A08-9527-69EFBFA17364}" type="presOf" srcId="{EAB854A5-9C92-4D8B-8C1A-9D8F7A754DE4}" destId="{8D84292C-A620-4EE2-951E-B996D7CE1631}" srcOrd="0" destOrd="0" presId="urn:microsoft.com/office/officeart/2005/8/layout/hList2"/>
    <dgm:cxn modelId="{2BE5C668-676E-45A7-BD99-EEF326CEDAE3}" srcId="{57B1F326-57A2-4342-AEAB-BE9E1DB383C3}" destId="{21F22FEA-0401-4D17-8733-883D41B57E23}" srcOrd="0" destOrd="0" parTransId="{BC21BF2F-3324-423B-ABCC-ED87A912C62B}" sibTransId="{42DF06FC-AC03-4A5D-AF46-589ECBC63FC6}"/>
    <dgm:cxn modelId="{67DB7C74-F1EE-4D36-AD08-B89A7207F4AE}" srcId="{6C3C3F4E-E04F-4DCB-A1E3-C8A63335AD6A}" destId="{ACFE0572-5C02-4670-BC85-3AEF226B40D2}" srcOrd="0" destOrd="0" parTransId="{501E576D-96B6-4EED-8CB4-2C60FCB610B5}" sibTransId="{FA60C120-2B44-48AB-A238-3361DA175780}"/>
    <dgm:cxn modelId="{3DE6B576-4135-4A31-BB01-4F5C27B0283B}" type="presOf" srcId="{F7BAFDB6-21EA-41CC-8821-CD1F98D1DBF9}" destId="{34C07A68-77AC-4F7D-B6EE-ADA87A987BDF}" srcOrd="0" destOrd="2" presId="urn:microsoft.com/office/officeart/2005/8/layout/hList2"/>
    <dgm:cxn modelId="{65E3749A-9366-4A75-B1E0-00924EA4468C}" srcId="{57B1F326-57A2-4342-AEAB-BE9E1DB383C3}" destId="{85206D47-E55A-40D2-8025-651D0A41A2B8}" srcOrd="1" destOrd="0" parTransId="{3CF0D8B2-68BB-4287-B144-9DB2692BD68B}" sibTransId="{3F2DFCCE-7CAD-435F-9427-792B4A2483AA}"/>
    <dgm:cxn modelId="{088EA8A0-B4B6-4F1E-986C-3890570EB034}" srcId="{0EAFCA16-D0E3-4A69-B832-7FDF14EBDA38}" destId="{16EA1B4F-9EC3-4B2A-9E46-C238205DF41F}" srcOrd="0" destOrd="0" parTransId="{B9BD89A1-9CCE-40F4-A6D1-EA6381959B0B}" sibTransId="{2A7F635E-5EB5-4B21-99C1-8087C845FB7E}"/>
    <dgm:cxn modelId="{26319DA2-5016-46A5-807E-DD3EEE6E5478}" type="presOf" srcId="{21F22FEA-0401-4D17-8733-883D41B57E23}" destId="{34C07A68-77AC-4F7D-B6EE-ADA87A987BDF}" srcOrd="0" destOrd="0" presId="urn:microsoft.com/office/officeart/2005/8/layout/hList2"/>
    <dgm:cxn modelId="{228597C4-A40C-4AB6-B53F-F8124606B1FF}" type="presOf" srcId="{0EAFCA16-D0E3-4A69-B832-7FDF14EBDA38}" destId="{FAF7D9E0-F36E-4C17-9D71-6AFD3F2F553C}" srcOrd="0" destOrd="0" presId="urn:microsoft.com/office/officeart/2005/8/layout/hList2"/>
    <dgm:cxn modelId="{FEFA6EC9-8429-4C8E-91EE-3F7258E88268}" type="presOf" srcId="{ACFE0572-5C02-4670-BC85-3AEF226B40D2}" destId="{CB37C29C-183A-4A58-A544-32E876CBC8C1}" srcOrd="0" destOrd="0" presId="urn:microsoft.com/office/officeart/2005/8/layout/hList2"/>
    <dgm:cxn modelId="{285508D7-FFCC-4CBA-A54A-4325D75440F8}" type="presOf" srcId="{57B1F326-57A2-4342-AEAB-BE9E1DB383C3}" destId="{2A638FFD-E737-4748-BCDE-8D1FE83B488B}" srcOrd="0" destOrd="0" presId="urn:microsoft.com/office/officeart/2005/8/layout/hList2"/>
    <dgm:cxn modelId="{FE5086DD-7C6C-4270-A9B3-9DB3C8B63EAE}" srcId="{6C3C3F4E-E04F-4DCB-A1E3-C8A63335AD6A}" destId="{57B1F326-57A2-4342-AEAB-BE9E1DB383C3}" srcOrd="1" destOrd="0" parTransId="{916043E1-5024-47E5-8632-5710CA5624A3}" sibTransId="{483047DC-35E3-4762-8DC4-640BB9BBB47F}"/>
    <dgm:cxn modelId="{3AEB57E5-F800-4672-B59F-28A88FC1FC64}" type="presOf" srcId="{85206D47-E55A-40D2-8025-651D0A41A2B8}" destId="{34C07A68-77AC-4F7D-B6EE-ADA87A987BDF}" srcOrd="0" destOrd="1" presId="urn:microsoft.com/office/officeart/2005/8/layout/hList2"/>
    <dgm:cxn modelId="{83FA2DFA-B3C3-4CAB-9AD1-D487945A406C}" srcId="{ACFE0572-5C02-4670-BC85-3AEF226B40D2}" destId="{EAB854A5-9C92-4D8B-8C1A-9D8F7A754DE4}" srcOrd="0" destOrd="0" parTransId="{D2C9FA92-CB8A-42DA-813D-E5BC306FCEE1}" sibTransId="{43806547-479C-4333-AAD8-F005A42AC243}"/>
    <dgm:cxn modelId="{FFED0A80-BF50-4BD0-BE85-2CF880EE888C}" type="presParOf" srcId="{A7E9B6C0-04BF-4BCD-9C67-CE9E79199B99}" destId="{56752315-76E4-420E-86BD-2C984BC98815}" srcOrd="0" destOrd="0" presId="urn:microsoft.com/office/officeart/2005/8/layout/hList2"/>
    <dgm:cxn modelId="{D8BC2291-9324-4858-B523-CE0634574149}" type="presParOf" srcId="{56752315-76E4-420E-86BD-2C984BC98815}" destId="{004E6651-BE6E-46C7-B4E1-B68421B49F61}" srcOrd="0" destOrd="0" presId="urn:microsoft.com/office/officeart/2005/8/layout/hList2"/>
    <dgm:cxn modelId="{F5BE63AA-0F16-466C-803C-FEFF5F3F3D28}" type="presParOf" srcId="{56752315-76E4-420E-86BD-2C984BC98815}" destId="{8D84292C-A620-4EE2-951E-B996D7CE1631}" srcOrd="1" destOrd="0" presId="urn:microsoft.com/office/officeart/2005/8/layout/hList2"/>
    <dgm:cxn modelId="{20D06258-7251-4137-B283-9E8FBA9BA0CA}" type="presParOf" srcId="{56752315-76E4-420E-86BD-2C984BC98815}" destId="{CB37C29C-183A-4A58-A544-32E876CBC8C1}" srcOrd="2" destOrd="0" presId="urn:microsoft.com/office/officeart/2005/8/layout/hList2"/>
    <dgm:cxn modelId="{42F2C155-1821-4388-8D6A-FA5CBD8F5EB3}" type="presParOf" srcId="{A7E9B6C0-04BF-4BCD-9C67-CE9E79199B99}" destId="{ADCF9ACD-C596-478E-B9B2-474506BA2FA7}" srcOrd="1" destOrd="0" presId="urn:microsoft.com/office/officeart/2005/8/layout/hList2"/>
    <dgm:cxn modelId="{A9A6DA05-9A11-4569-9DA1-139E6E3F50AF}" type="presParOf" srcId="{A7E9B6C0-04BF-4BCD-9C67-CE9E79199B99}" destId="{EC50CD57-13FD-45B4-B884-B1498F3DFCDA}" srcOrd="2" destOrd="0" presId="urn:microsoft.com/office/officeart/2005/8/layout/hList2"/>
    <dgm:cxn modelId="{48DAFDEC-A7F9-468C-A9CF-A13C05580EBB}" type="presParOf" srcId="{EC50CD57-13FD-45B4-B884-B1498F3DFCDA}" destId="{4C8F4F1B-9D7F-4E9F-8703-BA6FBD940851}" srcOrd="0" destOrd="0" presId="urn:microsoft.com/office/officeart/2005/8/layout/hList2"/>
    <dgm:cxn modelId="{EA908AA0-93C8-4C13-8560-066E173C3608}" type="presParOf" srcId="{EC50CD57-13FD-45B4-B884-B1498F3DFCDA}" destId="{34C07A68-77AC-4F7D-B6EE-ADA87A987BDF}" srcOrd="1" destOrd="0" presId="urn:microsoft.com/office/officeart/2005/8/layout/hList2"/>
    <dgm:cxn modelId="{1A4B649D-1274-432A-A878-0A7C88138FD0}" type="presParOf" srcId="{EC50CD57-13FD-45B4-B884-B1498F3DFCDA}" destId="{2A638FFD-E737-4748-BCDE-8D1FE83B488B}" srcOrd="2" destOrd="0" presId="urn:microsoft.com/office/officeart/2005/8/layout/hList2"/>
    <dgm:cxn modelId="{63794612-CD6D-452D-A4EB-52F813427868}" type="presParOf" srcId="{A7E9B6C0-04BF-4BCD-9C67-CE9E79199B99}" destId="{5D45D830-94E6-45FA-B8A8-ED6FCE7B6AFC}" srcOrd="3" destOrd="0" presId="urn:microsoft.com/office/officeart/2005/8/layout/hList2"/>
    <dgm:cxn modelId="{80378176-CF28-434B-AD08-B8AF21B571BF}" type="presParOf" srcId="{A7E9B6C0-04BF-4BCD-9C67-CE9E79199B99}" destId="{C4B20F07-C778-4D48-8012-56EF2DFC5F92}" srcOrd="4" destOrd="0" presId="urn:microsoft.com/office/officeart/2005/8/layout/hList2"/>
    <dgm:cxn modelId="{1655E3C3-743B-4369-BE4D-93F7B3178A09}" type="presParOf" srcId="{C4B20F07-C778-4D48-8012-56EF2DFC5F92}" destId="{BC849D12-3B7A-4EAD-9D36-D25A7DC81C5D}" srcOrd="0" destOrd="0" presId="urn:microsoft.com/office/officeart/2005/8/layout/hList2"/>
    <dgm:cxn modelId="{7CEBC9DB-5318-425F-AB7E-741D621AAD20}" type="presParOf" srcId="{C4B20F07-C778-4D48-8012-56EF2DFC5F92}" destId="{DFFC7A4B-582D-4A7C-8E1C-F1EF83F91214}" srcOrd="1" destOrd="0" presId="urn:microsoft.com/office/officeart/2005/8/layout/hList2"/>
    <dgm:cxn modelId="{3507409A-60CD-4A2C-A2D7-DAB4A85382B8}" type="presParOf" srcId="{C4B20F07-C778-4D48-8012-56EF2DFC5F92}" destId="{FAF7D9E0-F36E-4C17-9D71-6AFD3F2F553C}"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F59CAC0-87A1-4925-8FBE-DC797AF59082}" type="doc">
      <dgm:prSet loTypeId="urn:microsoft.com/office/officeart/2005/8/layout/radial5" loCatId="cycle" qsTypeId="urn:microsoft.com/office/officeart/2005/8/quickstyle/simple3" qsCatId="simple" csTypeId="urn:microsoft.com/office/officeart/2005/8/colors/accent1_2" csCatId="accent1" phldr="1"/>
      <dgm:spPr/>
      <dgm:t>
        <a:bodyPr/>
        <a:lstStyle/>
        <a:p>
          <a:endParaRPr lang="en-US"/>
        </a:p>
      </dgm:t>
    </dgm:pt>
    <dgm:pt modelId="{886BEF57-A420-4435-8F78-33566776B3E5}">
      <dgm:prSet phldrT="[Text]" custT="1"/>
      <dgm:spPr>
        <a:xfrm>
          <a:off x="5916173" y="4637571"/>
          <a:ext cx="2605673" cy="2523907"/>
        </a:xfrm>
        <a:prstGeom prst="ellipse">
          <a:avLst/>
        </a:prstGeom>
        <a:solidFill>
          <a:srgbClr val="C71F3F"/>
        </a:solidFill>
      </dgm:spPr>
      <dgm:t>
        <a:bodyPr/>
        <a:lstStyle/>
        <a:p>
          <a:pPr>
            <a:buNone/>
          </a:pPr>
          <a:r>
            <a:rPr lang="en-US" sz="1400" b="1" dirty="0">
              <a:solidFill>
                <a:schemeClr val="bg1"/>
              </a:solidFill>
              <a:latin typeface="Arial" panose="020B0604020202020204" pitchFamily="34" charset="0"/>
              <a:ea typeface="+mn-ea"/>
              <a:cs typeface="Arial" panose="020B0604020202020204" pitchFamily="34" charset="0"/>
            </a:rPr>
            <a:t>SCD Pain: a Whole Person Health Challenge</a:t>
          </a:r>
        </a:p>
      </dgm:t>
    </dgm:pt>
    <dgm:pt modelId="{D0A636DB-D572-4088-8DE9-1E7826829B78}" type="parTrans" cxnId="{646CD5D4-BCAA-4440-A31C-F9BAF8594B32}">
      <dgm:prSet/>
      <dgm:spPr/>
      <dgm:t>
        <a:bodyPr/>
        <a:lstStyle/>
        <a:p>
          <a:endParaRPr lang="en-US" sz="1050"/>
        </a:p>
      </dgm:t>
    </dgm:pt>
    <dgm:pt modelId="{7AC5A5D4-4818-434F-8A0E-72E310F257B2}" type="sibTrans" cxnId="{646CD5D4-BCAA-4440-A31C-F9BAF8594B32}">
      <dgm:prSet/>
      <dgm:spPr/>
      <dgm:t>
        <a:bodyPr/>
        <a:lstStyle/>
        <a:p>
          <a:endParaRPr lang="en-US" sz="1050"/>
        </a:p>
      </dgm:t>
    </dgm:pt>
    <dgm:pt modelId="{006EE003-2FF3-4018-A2AD-57EE5C7AD8F3}">
      <dgm:prSet phldrT="[Text]" custT="1"/>
      <dgm:spPr>
        <a:xfrm>
          <a:off x="4679609" y="-370522"/>
          <a:ext cx="5078802" cy="3859903"/>
        </a:xfrm>
        <a:prstGeom prst="ellipse">
          <a:avLst/>
        </a:prstGeom>
        <a:solidFill>
          <a:srgbClr val="E87524"/>
        </a:solidFill>
      </dgm:spPr>
      <dgm:t>
        <a:bodyPr/>
        <a:lstStyle/>
        <a:p>
          <a:pPr algn="l">
            <a:lnSpc>
              <a:spcPct val="90000"/>
            </a:lnSpc>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Framework</a:t>
          </a:r>
        </a:p>
        <a:p>
          <a:pPr algn="l">
            <a:lnSpc>
              <a:spcPct val="100000"/>
            </a:lnSpc>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Develop framework to enable translational and reverse translational studies</a:t>
          </a:r>
        </a:p>
        <a:p>
          <a:pPr algn="ctr">
            <a:lnSpc>
              <a:spcPct val="100000"/>
            </a:lnSpc>
            <a:spcAft>
              <a:spcPts val="0"/>
            </a:spcAft>
            <a:buNone/>
          </a:pPr>
          <a:endParaRPr lang="en-US" sz="1100" b="1" kern="1200" dirty="0">
            <a:solidFill>
              <a:schemeClr val="bg1"/>
            </a:solidFill>
            <a:latin typeface="Arial" panose="020B0604020202020204" pitchFamily="34" charset="0"/>
            <a:ea typeface="+mn-ea"/>
            <a:cs typeface="Arial" panose="020B0604020202020204" pitchFamily="34" charset="0"/>
          </a:endParaRPr>
        </a:p>
      </dgm:t>
    </dgm:pt>
    <dgm:pt modelId="{C5B4C427-9EE8-41DA-95E4-7A1984D12799}" type="parTrans" cxnId="{916AA7CF-D90A-4D84-A7B4-ED63C7890D72}">
      <dgm:prSet custT="1"/>
      <dgm:spPr>
        <a:xfrm rot="5400000">
          <a:off x="6756981" y="3553373"/>
          <a:ext cx="924057" cy="1054652"/>
        </a:xfrm>
        <a:prstGeom prst="rightArrow">
          <a:avLst>
            <a:gd name="adj1" fmla="val 60000"/>
            <a:gd name="adj2" fmla="val 50000"/>
          </a:avLst>
        </a:prstGeom>
        <a:solidFill>
          <a:schemeClr val="bg1">
            <a:lumMod val="75000"/>
          </a:schemeClr>
        </a:solidFill>
      </dgm:spPr>
      <dgm:t>
        <a:bodyPr/>
        <a:lstStyle/>
        <a:p>
          <a:pPr>
            <a:buNone/>
          </a:pPr>
          <a:endParaRPr lang="en-US" sz="1200" dirty="0">
            <a:solidFill>
              <a:srgbClr val="2A4E84"/>
            </a:solidFill>
            <a:latin typeface="Arial"/>
            <a:ea typeface="+mn-ea"/>
            <a:cs typeface="+mn-cs"/>
          </a:endParaRPr>
        </a:p>
      </dgm:t>
    </dgm:pt>
    <dgm:pt modelId="{9C9A1BC8-D6D4-49FF-BB00-E699C9510D4D}" type="sibTrans" cxnId="{916AA7CF-D90A-4D84-A7B4-ED63C7890D72}">
      <dgm:prSet/>
      <dgm:spPr/>
      <dgm:t>
        <a:bodyPr/>
        <a:lstStyle/>
        <a:p>
          <a:endParaRPr lang="en-US" sz="1050"/>
        </a:p>
      </dgm:t>
    </dgm:pt>
    <dgm:pt modelId="{D1106502-2A09-4D03-88F5-6F8DF55237B0}">
      <dgm:prSet custT="1"/>
      <dgm:spPr>
        <a:xfrm>
          <a:off x="4679609" y="8309669"/>
          <a:ext cx="5078802" cy="3859903"/>
        </a:xfrm>
        <a:prstGeom prst="ellipse">
          <a:avLst/>
        </a:prstGeom>
        <a:solidFill>
          <a:srgbClr val="68A2B9"/>
        </a:solidFill>
      </dgm:spPr>
      <dgm:t>
        <a:bodyPr/>
        <a:lstStyle/>
        <a:p>
          <a:pPr marL="0" lvl="0" algn="l" defTabSz="711200">
            <a:lnSpc>
              <a:spcPct val="90000"/>
            </a:lnSpc>
            <a:spcBef>
              <a:spcPct val="0"/>
            </a:spcBef>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Interventions</a:t>
          </a:r>
        </a:p>
        <a:p>
          <a:pPr marL="0" lvl="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Non-addictive pharmacologic therapies</a:t>
          </a:r>
        </a:p>
        <a:p>
          <a:pPr marL="0" lvl="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Complementary interventions</a:t>
          </a:r>
        </a:p>
        <a:p>
          <a:pPr marL="0" lvl="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Integrative health interventions</a:t>
          </a:r>
        </a:p>
        <a:p>
          <a:pPr marL="0" lvl="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Whole-person interventions </a:t>
          </a:r>
        </a:p>
      </dgm:t>
    </dgm:pt>
    <dgm:pt modelId="{D2899A8C-DC6A-473A-A954-3FB06575E644}" type="parTrans" cxnId="{4BEEBC12-0666-47A3-B927-593653F54E55}">
      <dgm:prSet custT="1"/>
      <dgm:spPr>
        <a:xfrm rot="16200000">
          <a:off x="6771918" y="7191025"/>
          <a:ext cx="894184" cy="1054652"/>
        </a:xfrm>
        <a:prstGeom prst="rightArrow">
          <a:avLst>
            <a:gd name="adj1" fmla="val 60000"/>
            <a:gd name="adj2" fmla="val 50000"/>
          </a:avLst>
        </a:prstGeom>
        <a:solidFill>
          <a:schemeClr val="bg1">
            <a:lumMod val="75000"/>
          </a:schemeClr>
        </a:solidFill>
      </dgm:spPr>
      <dgm:t>
        <a:bodyPr/>
        <a:lstStyle/>
        <a:p>
          <a:pPr>
            <a:buNone/>
          </a:pPr>
          <a:endParaRPr lang="en-US" sz="1200" dirty="0">
            <a:solidFill>
              <a:srgbClr val="2A4E84"/>
            </a:solidFill>
            <a:latin typeface="Arial"/>
            <a:ea typeface="+mn-ea"/>
            <a:cs typeface="+mn-cs"/>
          </a:endParaRPr>
        </a:p>
      </dgm:t>
    </dgm:pt>
    <dgm:pt modelId="{28CA0C7A-28A0-47DE-B6E3-4C5119004EE7}" type="sibTrans" cxnId="{4BEEBC12-0666-47A3-B927-593653F54E55}">
      <dgm:prSet/>
      <dgm:spPr/>
      <dgm:t>
        <a:bodyPr/>
        <a:lstStyle/>
        <a:p>
          <a:endParaRPr lang="en-US" sz="1050"/>
        </a:p>
      </dgm:t>
    </dgm:pt>
    <dgm:pt modelId="{D2A71E96-A314-45B3-A221-FBD41C6CDA15}">
      <dgm:prSet custT="1"/>
      <dgm:spPr>
        <a:xfrm>
          <a:off x="9326825" y="3860202"/>
          <a:ext cx="5078802" cy="3859903"/>
        </a:xfrm>
        <a:prstGeom prst="ellipse">
          <a:avLst/>
        </a:prstGeom>
        <a:solidFill>
          <a:srgbClr val="799B3E"/>
        </a:solidFill>
      </dgm:spPr>
      <dgm:t>
        <a:bodyPr/>
        <a:lstStyle/>
        <a:p>
          <a:pPr algn="l">
            <a:buNone/>
          </a:pPr>
          <a:endParaRPr lang="en-US" sz="2000" b="1" kern="1200" dirty="0">
            <a:solidFill>
              <a:schemeClr val="bg1"/>
            </a:solidFill>
            <a:latin typeface="Arial" panose="020B0604020202020204" pitchFamily="34" charset="0"/>
            <a:ea typeface="+mn-ea"/>
            <a:cs typeface="Arial" panose="020B0604020202020204" pitchFamily="34" charset="0"/>
          </a:endParaRPr>
        </a:p>
        <a:p>
          <a:pPr algn="l">
            <a:buNone/>
          </a:pPr>
          <a:r>
            <a:rPr lang="en-US" sz="2000" b="1" kern="1200" dirty="0">
              <a:solidFill>
                <a:schemeClr val="bg1"/>
              </a:solidFill>
              <a:latin typeface="Arial" panose="020B0604020202020204" pitchFamily="34" charset="0"/>
              <a:ea typeface="+mn-ea"/>
              <a:cs typeface="Arial" panose="020B0604020202020204" pitchFamily="34" charset="0"/>
            </a:rPr>
            <a:t>Technology</a:t>
          </a:r>
        </a:p>
        <a:p>
          <a:pPr algn="l">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Humanized animal model </a:t>
          </a:r>
        </a:p>
        <a:p>
          <a:pPr algn="l">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Muscle, bone, joint, visceral models</a:t>
          </a:r>
        </a:p>
        <a:p>
          <a:pPr algn="l">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Mechanism-based pain phenotyping</a:t>
          </a:r>
        </a:p>
        <a:p>
          <a:pPr algn="l">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Human tissues (DRGs, iPSC cells)</a:t>
          </a:r>
        </a:p>
        <a:p>
          <a:pPr algn="l">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Omics, microbiome, neuroimaging </a:t>
          </a:r>
        </a:p>
        <a:p>
          <a:pPr algn="l">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Longitudinal designs</a:t>
          </a:r>
        </a:p>
        <a:p>
          <a:pPr algn="ctr">
            <a:buNone/>
          </a:pPr>
          <a:endParaRPr lang="en-US" sz="1400" b="1" kern="1200" dirty="0">
            <a:solidFill>
              <a:schemeClr val="bg1"/>
            </a:solidFill>
            <a:latin typeface="Arial" panose="020B0604020202020204" pitchFamily="34" charset="0"/>
            <a:ea typeface="+mn-ea"/>
            <a:cs typeface="Arial" panose="020B0604020202020204" pitchFamily="34" charset="0"/>
          </a:endParaRPr>
        </a:p>
      </dgm:t>
    </dgm:pt>
    <dgm:pt modelId="{CE7E089F-F74C-482A-A6CF-DF48EEB50E52}" type="parTrans" cxnId="{544196D4-86A0-4FDA-92AE-30A8708927EC}">
      <dgm:prSet custT="1"/>
      <dgm:spPr>
        <a:xfrm rot="10789254">
          <a:off x="8549422" y="5359544"/>
          <a:ext cx="726463" cy="1000242"/>
        </a:xfrm>
        <a:prstGeom prst="rightArrow">
          <a:avLst>
            <a:gd name="adj1" fmla="val 60000"/>
            <a:gd name="adj2" fmla="val 50000"/>
          </a:avLst>
        </a:prstGeom>
        <a:solidFill>
          <a:schemeClr val="bg1">
            <a:lumMod val="75000"/>
          </a:schemeClr>
        </a:solidFill>
      </dgm:spPr>
      <dgm:t>
        <a:bodyPr/>
        <a:lstStyle/>
        <a:p>
          <a:pPr>
            <a:buNone/>
          </a:pPr>
          <a:endParaRPr lang="en-US" sz="1200" dirty="0">
            <a:solidFill>
              <a:srgbClr val="2A4E84"/>
            </a:solidFill>
            <a:latin typeface="Arial"/>
            <a:ea typeface="+mn-ea"/>
            <a:cs typeface="+mn-cs"/>
          </a:endParaRPr>
        </a:p>
      </dgm:t>
    </dgm:pt>
    <dgm:pt modelId="{0F4E75E0-606A-4F51-A9E3-D5733C165BD2}" type="sibTrans" cxnId="{544196D4-86A0-4FDA-92AE-30A8708927EC}">
      <dgm:prSet/>
      <dgm:spPr/>
      <dgm:t>
        <a:bodyPr/>
        <a:lstStyle/>
        <a:p>
          <a:endParaRPr lang="en-US" sz="1050"/>
        </a:p>
      </dgm:t>
    </dgm:pt>
    <dgm:pt modelId="{3D6449FF-C446-4108-AA33-A3EC68294910}">
      <dgm:prSet custT="1"/>
      <dgm:spPr>
        <a:xfrm>
          <a:off x="0" y="3874410"/>
          <a:ext cx="5078802" cy="3859903"/>
        </a:xfrm>
        <a:prstGeom prst="ellipse">
          <a:avLst/>
        </a:prstGeom>
        <a:solidFill>
          <a:srgbClr val="316297"/>
        </a:solidFill>
      </dgm:spPr>
      <dgm:t>
        <a:bodyPr/>
        <a:lstStyle/>
        <a:p>
          <a:pPr marL="0" lvl="0" algn="l" defTabSz="711200">
            <a:lnSpc>
              <a:spcPct val="90000"/>
            </a:lnSpc>
            <a:spcBef>
              <a:spcPct val="0"/>
            </a:spcBef>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People/Expertise</a:t>
          </a:r>
        </a:p>
        <a:p>
          <a:pPr marL="0" lvl="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Hematologists, organ biologists, pain experts, physiologists, neuroscientists, psychologists, geneticists, microbiologists, immunologists, behavioral scientists, clinicians</a:t>
          </a:r>
        </a:p>
      </dgm:t>
    </dgm:pt>
    <dgm:pt modelId="{3E1DE141-55B9-41EA-8ECF-64408043B830}" type="parTrans" cxnId="{A35713BE-87CB-43A4-B3AB-92DB6BF74B66}">
      <dgm:prSet custT="1"/>
      <dgm:spPr>
        <a:xfrm rot="69899">
          <a:off x="5125239" y="5368563"/>
          <a:ext cx="769032" cy="992406"/>
        </a:xfrm>
        <a:prstGeom prst="rightArrow">
          <a:avLst>
            <a:gd name="adj1" fmla="val 60000"/>
            <a:gd name="adj2" fmla="val 50000"/>
          </a:avLst>
        </a:prstGeom>
        <a:solidFill>
          <a:schemeClr val="bg1">
            <a:lumMod val="75000"/>
          </a:schemeClr>
        </a:solidFill>
      </dgm:spPr>
      <dgm:t>
        <a:bodyPr/>
        <a:lstStyle/>
        <a:p>
          <a:pPr>
            <a:buNone/>
          </a:pPr>
          <a:endParaRPr lang="en-US" sz="1200" dirty="0">
            <a:solidFill>
              <a:srgbClr val="2A4E84"/>
            </a:solidFill>
            <a:latin typeface="Arial"/>
            <a:ea typeface="+mn-ea"/>
            <a:cs typeface="+mn-cs"/>
          </a:endParaRPr>
        </a:p>
      </dgm:t>
    </dgm:pt>
    <dgm:pt modelId="{2DA5878D-257B-4E17-8678-55631A6AE683}" type="sibTrans" cxnId="{A35713BE-87CB-43A4-B3AB-92DB6BF74B66}">
      <dgm:prSet/>
      <dgm:spPr/>
      <dgm:t>
        <a:bodyPr/>
        <a:lstStyle/>
        <a:p>
          <a:endParaRPr lang="en-US" sz="1050"/>
        </a:p>
      </dgm:t>
    </dgm:pt>
    <dgm:pt modelId="{6AA663F1-F536-430F-9C60-667910777D2F}">
      <dgm:prSet custScaleX="163731" custScaleY="124436"/>
      <dgm:spPr/>
      <dgm:t>
        <a:bodyPr/>
        <a:lstStyle/>
        <a:p>
          <a:endParaRPr lang="en-US" sz="1050"/>
        </a:p>
      </dgm:t>
    </dgm:pt>
    <dgm:pt modelId="{D03ED618-DE90-4D88-9553-38DAA2DD5BD9}" type="parTrans" cxnId="{A918E2F2-900C-4C8F-909B-BDA7330D9F85}">
      <dgm:prSet custAng="10800000" custScaleX="151848"/>
      <dgm:spPr/>
      <dgm:t>
        <a:bodyPr/>
        <a:lstStyle/>
        <a:p>
          <a:endParaRPr lang="en-US" sz="1050" dirty="0"/>
        </a:p>
      </dgm:t>
    </dgm:pt>
    <dgm:pt modelId="{1866F6FB-23BC-4854-A9F4-C8EFABB88B09}" type="sibTrans" cxnId="{A918E2F2-900C-4C8F-909B-BDA7330D9F85}">
      <dgm:prSet/>
      <dgm:spPr/>
      <dgm:t>
        <a:bodyPr/>
        <a:lstStyle/>
        <a:p>
          <a:endParaRPr lang="en-US" sz="1050"/>
        </a:p>
      </dgm:t>
    </dgm:pt>
    <dgm:pt modelId="{BB42C368-DC94-43E9-A806-0858EB41F4F0}">
      <dgm:prSet/>
      <dgm:spPr/>
      <dgm:t>
        <a:bodyPr/>
        <a:lstStyle/>
        <a:p>
          <a:endParaRPr lang="en-US" sz="1050"/>
        </a:p>
      </dgm:t>
    </dgm:pt>
    <dgm:pt modelId="{EC136CFD-F535-4F41-8056-0D674CEDD0C3}" type="parTrans" cxnId="{B05D608A-DA24-41D4-92AE-87B3E85CEF21}">
      <dgm:prSet/>
      <dgm:spPr/>
      <dgm:t>
        <a:bodyPr/>
        <a:lstStyle/>
        <a:p>
          <a:endParaRPr lang="en-US" sz="1050"/>
        </a:p>
      </dgm:t>
    </dgm:pt>
    <dgm:pt modelId="{79EB7401-B70C-4C9F-B3DB-E044E8D759B6}" type="sibTrans" cxnId="{B05D608A-DA24-41D4-92AE-87B3E85CEF21}">
      <dgm:prSet/>
      <dgm:spPr/>
      <dgm:t>
        <a:bodyPr/>
        <a:lstStyle/>
        <a:p>
          <a:endParaRPr lang="en-US" sz="1050"/>
        </a:p>
      </dgm:t>
    </dgm:pt>
    <dgm:pt modelId="{3FFBB8BD-68E8-4173-B1E4-7D6992CE8BD5}">
      <dgm:prSet/>
      <dgm:spPr/>
      <dgm:t>
        <a:bodyPr/>
        <a:lstStyle/>
        <a:p>
          <a:endParaRPr lang="en-US" sz="1050"/>
        </a:p>
      </dgm:t>
    </dgm:pt>
    <dgm:pt modelId="{906E0B19-B4FC-422E-96BA-14E5D6D62674}" type="parTrans" cxnId="{CE4CC0DB-4D9C-4226-89F9-0E8179BD7467}">
      <dgm:prSet/>
      <dgm:spPr/>
      <dgm:t>
        <a:bodyPr/>
        <a:lstStyle/>
        <a:p>
          <a:endParaRPr lang="en-US" sz="1050"/>
        </a:p>
      </dgm:t>
    </dgm:pt>
    <dgm:pt modelId="{4B0B7798-750C-41CC-A201-7E3F4E79AE46}" type="sibTrans" cxnId="{CE4CC0DB-4D9C-4226-89F9-0E8179BD7467}">
      <dgm:prSet/>
      <dgm:spPr/>
      <dgm:t>
        <a:bodyPr/>
        <a:lstStyle/>
        <a:p>
          <a:endParaRPr lang="en-US" sz="1050"/>
        </a:p>
      </dgm:t>
    </dgm:pt>
    <dgm:pt modelId="{D2A6D9E9-4355-4DF1-947A-CDDBE7506D13}">
      <dgm:prSet/>
      <dgm:spPr/>
      <dgm:t>
        <a:bodyPr/>
        <a:lstStyle/>
        <a:p>
          <a:endParaRPr lang="en-US" sz="1050"/>
        </a:p>
      </dgm:t>
    </dgm:pt>
    <dgm:pt modelId="{8F4B6268-A084-41E8-8261-CC366EA204BE}" type="parTrans" cxnId="{A29930CB-7859-456E-943C-4A8F3E178E21}">
      <dgm:prSet/>
      <dgm:spPr/>
      <dgm:t>
        <a:bodyPr/>
        <a:lstStyle/>
        <a:p>
          <a:endParaRPr lang="en-US" sz="1050"/>
        </a:p>
      </dgm:t>
    </dgm:pt>
    <dgm:pt modelId="{0FD04B37-4B0C-470A-927D-FB52842CBB1D}" type="sibTrans" cxnId="{A29930CB-7859-456E-943C-4A8F3E178E21}">
      <dgm:prSet/>
      <dgm:spPr/>
      <dgm:t>
        <a:bodyPr/>
        <a:lstStyle/>
        <a:p>
          <a:endParaRPr lang="en-US" sz="1050"/>
        </a:p>
      </dgm:t>
    </dgm:pt>
    <dgm:pt modelId="{2B0E698E-98D2-4580-98E7-3D59BE7AE4CC}">
      <dgm:prSet/>
      <dgm:spPr/>
      <dgm:t>
        <a:bodyPr/>
        <a:lstStyle/>
        <a:p>
          <a:endParaRPr lang="en-US" sz="1050"/>
        </a:p>
      </dgm:t>
    </dgm:pt>
    <dgm:pt modelId="{1D6306CD-5958-4A56-935B-488BA27378D5}" type="parTrans" cxnId="{0C1A6BCF-126E-4640-B10A-78F46F3C05A2}">
      <dgm:prSet/>
      <dgm:spPr/>
      <dgm:t>
        <a:bodyPr/>
        <a:lstStyle/>
        <a:p>
          <a:endParaRPr lang="en-US" sz="1050"/>
        </a:p>
      </dgm:t>
    </dgm:pt>
    <dgm:pt modelId="{44E8571E-DA92-4292-93AD-7276B39655A1}" type="sibTrans" cxnId="{0C1A6BCF-126E-4640-B10A-78F46F3C05A2}">
      <dgm:prSet/>
      <dgm:spPr/>
      <dgm:t>
        <a:bodyPr/>
        <a:lstStyle/>
        <a:p>
          <a:endParaRPr lang="en-US" sz="1050"/>
        </a:p>
      </dgm:t>
    </dgm:pt>
    <dgm:pt modelId="{9883444D-AE4E-4A3A-BBC9-A011ACD95F98}">
      <dgm:prSet/>
      <dgm:spPr/>
      <dgm:t>
        <a:bodyPr/>
        <a:lstStyle/>
        <a:p>
          <a:endParaRPr lang="en-US" sz="1050"/>
        </a:p>
      </dgm:t>
    </dgm:pt>
    <dgm:pt modelId="{81FD214A-2A53-4769-ACE2-2240A75BB320}" type="parTrans" cxnId="{5E4067BE-49FC-46EA-AED3-ED7478DD4E85}">
      <dgm:prSet/>
      <dgm:spPr/>
      <dgm:t>
        <a:bodyPr/>
        <a:lstStyle/>
        <a:p>
          <a:endParaRPr lang="en-US" sz="1050"/>
        </a:p>
      </dgm:t>
    </dgm:pt>
    <dgm:pt modelId="{6B14909F-2DAF-436B-8199-F928147A5A9F}" type="sibTrans" cxnId="{5E4067BE-49FC-46EA-AED3-ED7478DD4E85}">
      <dgm:prSet/>
      <dgm:spPr/>
      <dgm:t>
        <a:bodyPr/>
        <a:lstStyle/>
        <a:p>
          <a:endParaRPr lang="en-US" sz="1050"/>
        </a:p>
      </dgm:t>
    </dgm:pt>
    <dgm:pt modelId="{F1C727AB-A1D7-488A-8176-02200F9FC0A1}">
      <dgm:prSet/>
      <dgm:spPr/>
      <dgm:t>
        <a:bodyPr/>
        <a:lstStyle/>
        <a:p>
          <a:endParaRPr lang="en-US" sz="1050"/>
        </a:p>
      </dgm:t>
    </dgm:pt>
    <dgm:pt modelId="{F8C1CCFB-889F-4EB2-B7FF-01D8B53A8BE4}" type="parTrans" cxnId="{524FD46B-CA47-43CC-B5B7-8183A4B0071D}">
      <dgm:prSet/>
      <dgm:spPr/>
      <dgm:t>
        <a:bodyPr/>
        <a:lstStyle/>
        <a:p>
          <a:endParaRPr lang="en-US" sz="1050"/>
        </a:p>
      </dgm:t>
    </dgm:pt>
    <dgm:pt modelId="{D07B8967-2E62-4D2F-9CC9-21028CFA2260}" type="sibTrans" cxnId="{524FD46B-CA47-43CC-B5B7-8183A4B0071D}">
      <dgm:prSet/>
      <dgm:spPr/>
      <dgm:t>
        <a:bodyPr/>
        <a:lstStyle/>
        <a:p>
          <a:endParaRPr lang="en-US" sz="1050"/>
        </a:p>
      </dgm:t>
    </dgm:pt>
    <dgm:pt modelId="{0542461C-32E6-48E7-A54D-E5C9CBF78D54}">
      <dgm:prSet/>
      <dgm:spPr/>
      <dgm:t>
        <a:bodyPr/>
        <a:lstStyle/>
        <a:p>
          <a:endParaRPr lang="en-US" sz="1050"/>
        </a:p>
      </dgm:t>
    </dgm:pt>
    <dgm:pt modelId="{38F93F29-5901-43C8-9A43-08EB346D34DB}" type="parTrans" cxnId="{E69B77FE-7CE9-4FC9-9338-CD3C0460F639}">
      <dgm:prSet/>
      <dgm:spPr/>
      <dgm:t>
        <a:bodyPr/>
        <a:lstStyle/>
        <a:p>
          <a:endParaRPr lang="en-US" sz="1050"/>
        </a:p>
      </dgm:t>
    </dgm:pt>
    <dgm:pt modelId="{E54341FC-1CB8-40CF-AA5C-33C27AEEE493}" type="sibTrans" cxnId="{E69B77FE-7CE9-4FC9-9338-CD3C0460F639}">
      <dgm:prSet/>
      <dgm:spPr/>
      <dgm:t>
        <a:bodyPr/>
        <a:lstStyle/>
        <a:p>
          <a:endParaRPr lang="en-US" sz="1050"/>
        </a:p>
      </dgm:t>
    </dgm:pt>
    <dgm:pt modelId="{167A4719-6353-4FDA-A1D8-35A28033B0CE}">
      <dgm:prSet/>
      <dgm:spPr/>
      <dgm:t>
        <a:bodyPr/>
        <a:lstStyle/>
        <a:p>
          <a:endParaRPr lang="en-US" sz="1050"/>
        </a:p>
      </dgm:t>
    </dgm:pt>
    <dgm:pt modelId="{B8C8DDDC-A22B-4A2D-8AF8-8D421A4DB180}" type="parTrans" cxnId="{3C8BCFB6-9A78-4669-93BB-C69A0FC3D89E}">
      <dgm:prSet/>
      <dgm:spPr/>
      <dgm:t>
        <a:bodyPr/>
        <a:lstStyle/>
        <a:p>
          <a:endParaRPr lang="en-US" sz="1050"/>
        </a:p>
      </dgm:t>
    </dgm:pt>
    <dgm:pt modelId="{D1FB81C3-4C27-42F7-ABFE-6313B767E371}" type="sibTrans" cxnId="{3C8BCFB6-9A78-4669-93BB-C69A0FC3D89E}">
      <dgm:prSet/>
      <dgm:spPr/>
      <dgm:t>
        <a:bodyPr/>
        <a:lstStyle/>
        <a:p>
          <a:endParaRPr lang="en-US" sz="1050"/>
        </a:p>
      </dgm:t>
    </dgm:pt>
    <dgm:pt modelId="{B6BB1A53-9B36-4049-B05C-8F2AB59DF227}">
      <dgm:prSet/>
      <dgm:spPr/>
      <dgm:t>
        <a:bodyPr/>
        <a:lstStyle/>
        <a:p>
          <a:endParaRPr lang="en-US" sz="1050"/>
        </a:p>
      </dgm:t>
    </dgm:pt>
    <dgm:pt modelId="{10B75FFF-439C-4664-BE6E-88F92676745A}" type="parTrans" cxnId="{5FD70F58-C6AE-4646-89A6-9768CF0E3A3B}">
      <dgm:prSet/>
      <dgm:spPr/>
      <dgm:t>
        <a:bodyPr/>
        <a:lstStyle/>
        <a:p>
          <a:endParaRPr lang="en-US" sz="1050"/>
        </a:p>
      </dgm:t>
    </dgm:pt>
    <dgm:pt modelId="{E9B0BA32-5F1E-444A-9D05-FFA918280B0D}" type="sibTrans" cxnId="{5FD70F58-C6AE-4646-89A6-9768CF0E3A3B}">
      <dgm:prSet/>
      <dgm:spPr/>
      <dgm:t>
        <a:bodyPr/>
        <a:lstStyle/>
        <a:p>
          <a:endParaRPr lang="en-US" sz="1050"/>
        </a:p>
      </dgm:t>
    </dgm:pt>
    <dgm:pt modelId="{7E87A3EE-B88D-4225-B0A4-7822DB498566}">
      <dgm:prSet/>
      <dgm:spPr/>
      <dgm:t>
        <a:bodyPr/>
        <a:lstStyle/>
        <a:p>
          <a:endParaRPr lang="en-US" sz="1050"/>
        </a:p>
      </dgm:t>
    </dgm:pt>
    <dgm:pt modelId="{CA81CE79-A01E-4678-BBB6-B0A5ED65CE85}" type="parTrans" cxnId="{28566C0A-1D44-4E2B-A732-D983B15264F4}">
      <dgm:prSet/>
      <dgm:spPr/>
      <dgm:t>
        <a:bodyPr/>
        <a:lstStyle/>
        <a:p>
          <a:endParaRPr lang="en-US" sz="1050"/>
        </a:p>
      </dgm:t>
    </dgm:pt>
    <dgm:pt modelId="{2B9E6ADB-8325-4BAD-AD03-20D25720317D}" type="sibTrans" cxnId="{28566C0A-1D44-4E2B-A732-D983B15264F4}">
      <dgm:prSet/>
      <dgm:spPr/>
      <dgm:t>
        <a:bodyPr/>
        <a:lstStyle/>
        <a:p>
          <a:endParaRPr lang="en-US" sz="1050"/>
        </a:p>
      </dgm:t>
    </dgm:pt>
    <dgm:pt modelId="{A5E1F539-838D-4E0A-A2D0-CCD28F5BA523}">
      <dgm:prSet/>
      <dgm:spPr/>
      <dgm:t>
        <a:bodyPr/>
        <a:lstStyle/>
        <a:p>
          <a:endParaRPr lang="en-US" sz="1050"/>
        </a:p>
      </dgm:t>
    </dgm:pt>
    <dgm:pt modelId="{3AF22089-4D0A-4DB8-9805-D4F670007707}" type="parTrans" cxnId="{0871CAC1-DB98-4B57-917D-0547DF16EA43}">
      <dgm:prSet/>
      <dgm:spPr/>
      <dgm:t>
        <a:bodyPr/>
        <a:lstStyle/>
        <a:p>
          <a:endParaRPr lang="en-US" sz="1050"/>
        </a:p>
      </dgm:t>
    </dgm:pt>
    <dgm:pt modelId="{8BEE67B1-618D-4FE2-8295-73E4CEFEA852}" type="sibTrans" cxnId="{0871CAC1-DB98-4B57-917D-0547DF16EA43}">
      <dgm:prSet/>
      <dgm:spPr/>
      <dgm:t>
        <a:bodyPr/>
        <a:lstStyle/>
        <a:p>
          <a:endParaRPr lang="en-US" sz="1050"/>
        </a:p>
      </dgm:t>
    </dgm:pt>
    <dgm:pt modelId="{AD4D1AF6-E1DF-4F70-A824-B8FAB1457811}">
      <dgm:prSet/>
      <dgm:spPr/>
      <dgm:t>
        <a:bodyPr/>
        <a:lstStyle/>
        <a:p>
          <a:endParaRPr lang="en-US" sz="1050"/>
        </a:p>
      </dgm:t>
    </dgm:pt>
    <dgm:pt modelId="{5F061251-4A49-402A-A99C-A03F5BCFA2A5}" type="parTrans" cxnId="{4039692D-602C-4971-81C8-0E0EA116E090}">
      <dgm:prSet/>
      <dgm:spPr/>
      <dgm:t>
        <a:bodyPr/>
        <a:lstStyle/>
        <a:p>
          <a:endParaRPr lang="en-US" sz="1050"/>
        </a:p>
      </dgm:t>
    </dgm:pt>
    <dgm:pt modelId="{2C7C1CED-5BA5-4CEA-A63F-373A6F44C954}" type="sibTrans" cxnId="{4039692D-602C-4971-81C8-0E0EA116E090}">
      <dgm:prSet/>
      <dgm:spPr/>
      <dgm:t>
        <a:bodyPr/>
        <a:lstStyle/>
        <a:p>
          <a:endParaRPr lang="en-US" sz="1050"/>
        </a:p>
      </dgm:t>
    </dgm:pt>
    <dgm:pt modelId="{549E2463-CD63-4D25-9913-FED1F0992D7C}" type="pres">
      <dgm:prSet presAssocID="{5F59CAC0-87A1-4925-8FBE-DC797AF59082}" presName="Name0" presStyleCnt="0">
        <dgm:presLayoutVars>
          <dgm:chMax val="1"/>
          <dgm:dir/>
          <dgm:animLvl val="ctr"/>
          <dgm:resizeHandles val="exact"/>
        </dgm:presLayoutVars>
      </dgm:prSet>
      <dgm:spPr/>
    </dgm:pt>
    <dgm:pt modelId="{4C5931A7-E9A1-4D75-B80A-10578176212F}" type="pres">
      <dgm:prSet presAssocID="{886BEF57-A420-4435-8F78-33566776B3E5}" presName="centerShape" presStyleLbl="node0" presStyleIdx="0" presStyleCnt="1" custScaleX="84002" custScaleY="81366" custLinFactNeighborX="697" custLinFactNeighborY="967"/>
      <dgm:spPr/>
    </dgm:pt>
    <dgm:pt modelId="{C6B59613-7FCF-4A0E-91BE-48F7932FD960}" type="pres">
      <dgm:prSet presAssocID="{C5B4C427-9EE8-41DA-95E4-7A1984D12799}" presName="parTrans" presStyleLbl="sibTrans2D1" presStyleIdx="0" presStyleCnt="4" custAng="10720140" custScaleX="151848"/>
      <dgm:spPr/>
    </dgm:pt>
    <dgm:pt modelId="{01A83C42-F03B-423F-B3A6-021ACEC14020}" type="pres">
      <dgm:prSet presAssocID="{C5B4C427-9EE8-41DA-95E4-7A1984D12799}" presName="connectorText" presStyleLbl="sibTrans2D1" presStyleIdx="0" presStyleCnt="4"/>
      <dgm:spPr/>
    </dgm:pt>
    <dgm:pt modelId="{CA20A26E-1E66-40A3-B3FC-EE8AAE2F4ABB}" type="pres">
      <dgm:prSet presAssocID="{006EE003-2FF3-4018-A2AD-57EE5C7AD8F3}" presName="node" presStyleLbl="node1" presStyleIdx="0" presStyleCnt="4" custScaleX="241948" custScaleY="142490" custRadScaleRad="103374" custRadScaleInc="2862">
        <dgm:presLayoutVars>
          <dgm:bulletEnabled val="1"/>
        </dgm:presLayoutVars>
      </dgm:prSet>
      <dgm:spPr>
        <a:prstGeom prst="roundRect">
          <a:avLst/>
        </a:prstGeom>
      </dgm:spPr>
    </dgm:pt>
    <dgm:pt modelId="{0496FFBF-D34C-41A0-92BE-7D5428E824EA}" type="pres">
      <dgm:prSet presAssocID="{CE7E089F-F74C-482A-A6CF-DF48EEB50E52}" presName="parTrans" presStyleLbl="sibTrans2D1" presStyleIdx="1" presStyleCnt="4" custAng="10804725" custScaleX="112676" custScaleY="94166" custLinFactNeighborX="-12350" custLinFactNeighborY="5739"/>
      <dgm:spPr/>
    </dgm:pt>
    <dgm:pt modelId="{6F2DA195-8CE0-4B70-B493-ED90D21F1B56}" type="pres">
      <dgm:prSet presAssocID="{CE7E089F-F74C-482A-A6CF-DF48EEB50E52}" presName="connectorText" presStyleLbl="sibTrans2D1" presStyleIdx="1" presStyleCnt="4"/>
      <dgm:spPr/>
    </dgm:pt>
    <dgm:pt modelId="{C8C4F508-84FD-4214-9C88-3166989C14EE}" type="pres">
      <dgm:prSet presAssocID="{D2A71E96-A314-45B3-A221-FBD41C6CDA15}" presName="node" presStyleLbl="node1" presStyleIdx="1" presStyleCnt="4" custScaleX="241948" custScaleY="142491" custRadScaleRad="156214" custRadScaleInc="-178">
        <dgm:presLayoutVars>
          <dgm:bulletEnabled val="1"/>
        </dgm:presLayoutVars>
      </dgm:prSet>
      <dgm:spPr>
        <a:prstGeom prst="roundRect">
          <a:avLst/>
        </a:prstGeom>
      </dgm:spPr>
    </dgm:pt>
    <dgm:pt modelId="{CC2C96DB-A74A-47D6-9467-C059F8C07079}" type="pres">
      <dgm:prSet presAssocID="{D2899A8C-DC6A-473A-A954-3FB06575E644}" presName="parTrans" presStyleLbl="sibTrans2D1" presStyleIdx="2" presStyleCnt="4" custAng="10800000" custScaleX="146939"/>
      <dgm:spPr/>
    </dgm:pt>
    <dgm:pt modelId="{68A81558-FB4F-41C2-A3FF-0EC939A7FFDB}" type="pres">
      <dgm:prSet presAssocID="{D2899A8C-DC6A-473A-A954-3FB06575E644}" presName="connectorText" presStyleLbl="sibTrans2D1" presStyleIdx="2" presStyleCnt="4"/>
      <dgm:spPr/>
    </dgm:pt>
    <dgm:pt modelId="{B77C2E5E-6932-4676-9E5E-DB960ADA90EF}" type="pres">
      <dgm:prSet presAssocID="{D1106502-2A09-4D03-88F5-6F8DF55237B0}" presName="node" presStyleLbl="node1" presStyleIdx="2" presStyleCnt="4" custScaleX="241948" custScaleY="142490">
        <dgm:presLayoutVars>
          <dgm:bulletEnabled val="1"/>
        </dgm:presLayoutVars>
      </dgm:prSet>
      <dgm:spPr>
        <a:prstGeom prst="roundRect">
          <a:avLst/>
        </a:prstGeom>
      </dgm:spPr>
    </dgm:pt>
    <dgm:pt modelId="{05429D2F-CC66-4EDC-81F1-28D1E27EC0B8}" type="pres">
      <dgm:prSet presAssocID="{3E1DE141-55B9-41EA-8ECF-64408043B830}" presName="parTrans" presStyleLbl="sibTrans2D1" presStyleIdx="3" presStyleCnt="4" custAng="10800000" custScaleX="118453" custScaleY="94098"/>
      <dgm:spPr/>
    </dgm:pt>
    <dgm:pt modelId="{3CB2D5F4-5196-4931-8BF1-372BCADA0441}" type="pres">
      <dgm:prSet presAssocID="{3E1DE141-55B9-41EA-8ECF-64408043B830}" presName="connectorText" presStyleLbl="sibTrans2D1" presStyleIdx="3" presStyleCnt="4"/>
      <dgm:spPr/>
    </dgm:pt>
    <dgm:pt modelId="{8CD5EE12-0236-438D-8DBC-5B4DEF65F3CF}" type="pres">
      <dgm:prSet presAssocID="{3D6449FF-C446-4108-AA33-A3EC68294910}" presName="node" presStyleLbl="node1" presStyleIdx="3" presStyleCnt="4" custScaleX="241795" custScaleY="142490" custRadScaleRad="154141" custRadScaleInc="1095">
        <dgm:presLayoutVars>
          <dgm:bulletEnabled val="1"/>
        </dgm:presLayoutVars>
      </dgm:prSet>
      <dgm:spPr>
        <a:prstGeom prst="roundRect">
          <a:avLst/>
        </a:prstGeom>
      </dgm:spPr>
    </dgm:pt>
  </dgm:ptLst>
  <dgm:cxnLst>
    <dgm:cxn modelId="{1852B103-799D-4AB6-86B1-B2564EB7915C}" type="presOf" srcId="{CE7E089F-F74C-482A-A6CF-DF48EEB50E52}" destId="{6F2DA195-8CE0-4B70-B493-ED90D21F1B56}" srcOrd="1" destOrd="0" presId="urn:microsoft.com/office/officeart/2005/8/layout/radial5"/>
    <dgm:cxn modelId="{28566C0A-1D44-4E2B-A732-D983B15264F4}" srcId="{5F59CAC0-87A1-4925-8FBE-DC797AF59082}" destId="{7E87A3EE-B88D-4225-B0A4-7822DB498566}" srcOrd="11" destOrd="0" parTransId="{CA81CE79-A01E-4678-BBB6-B0A5ED65CE85}" sibTransId="{2B9E6ADB-8325-4BAD-AD03-20D25720317D}"/>
    <dgm:cxn modelId="{4BEEBC12-0666-47A3-B927-593653F54E55}" srcId="{886BEF57-A420-4435-8F78-33566776B3E5}" destId="{D1106502-2A09-4D03-88F5-6F8DF55237B0}" srcOrd="2" destOrd="0" parTransId="{D2899A8C-DC6A-473A-A954-3FB06575E644}" sibTransId="{28CA0C7A-28A0-47DE-B6E3-4C5119004EE7}"/>
    <dgm:cxn modelId="{CC18101E-D5CE-4271-A912-049C87C5DDD9}" type="presOf" srcId="{3E1DE141-55B9-41EA-8ECF-64408043B830}" destId="{05429D2F-CC66-4EDC-81F1-28D1E27EC0B8}" srcOrd="0" destOrd="0" presId="urn:microsoft.com/office/officeart/2005/8/layout/radial5"/>
    <dgm:cxn modelId="{4039692D-602C-4971-81C8-0E0EA116E090}" srcId="{5F59CAC0-87A1-4925-8FBE-DC797AF59082}" destId="{AD4D1AF6-E1DF-4F70-A824-B8FAB1457811}" srcOrd="13" destOrd="0" parTransId="{5F061251-4A49-402A-A99C-A03F5BCFA2A5}" sibTransId="{2C7C1CED-5BA5-4CEA-A63F-373A6F44C954}"/>
    <dgm:cxn modelId="{1B7F2233-CFE0-4BA2-8E57-EF488D9D25FE}" type="presOf" srcId="{D2899A8C-DC6A-473A-A954-3FB06575E644}" destId="{68A81558-FB4F-41C2-A3FF-0EC939A7FFDB}" srcOrd="1" destOrd="0" presId="urn:microsoft.com/office/officeart/2005/8/layout/radial5"/>
    <dgm:cxn modelId="{45504D47-C1B4-413E-938B-67B0521EE2D4}" type="presOf" srcId="{C5B4C427-9EE8-41DA-95E4-7A1984D12799}" destId="{C6B59613-7FCF-4A0E-91BE-48F7932FD960}" srcOrd="0" destOrd="0" presId="urn:microsoft.com/office/officeart/2005/8/layout/radial5"/>
    <dgm:cxn modelId="{37A8CD51-1C0B-4673-A311-0561616AEE6D}" type="presOf" srcId="{3E1DE141-55B9-41EA-8ECF-64408043B830}" destId="{3CB2D5F4-5196-4931-8BF1-372BCADA0441}" srcOrd="1" destOrd="0" presId="urn:microsoft.com/office/officeart/2005/8/layout/radial5"/>
    <dgm:cxn modelId="{5FD70F58-C6AE-4646-89A6-9768CF0E3A3B}" srcId="{5F59CAC0-87A1-4925-8FBE-DC797AF59082}" destId="{B6BB1A53-9B36-4049-B05C-8F2AB59DF227}" srcOrd="10" destOrd="0" parTransId="{10B75FFF-439C-4664-BE6E-88F92676745A}" sibTransId="{E9B0BA32-5F1E-444A-9D05-FFA918280B0D}"/>
    <dgm:cxn modelId="{5F34A158-5156-4198-9255-E0804DEAFAFC}" type="presOf" srcId="{D2899A8C-DC6A-473A-A954-3FB06575E644}" destId="{CC2C96DB-A74A-47D6-9467-C059F8C07079}" srcOrd="0" destOrd="0" presId="urn:microsoft.com/office/officeart/2005/8/layout/radial5"/>
    <dgm:cxn modelId="{524FD46B-CA47-43CC-B5B7-8183A4B0071D}" srcId="{5F59CAC0-87A1-4925-8FBE-DC797AF59082}" destId="{F1C727AB-A1D7-488A-8176-02200F9FC0A1}" srcOrd="7" destOrd="0" parTransId="{F8C1CCFB-889F-4EB2-B7FF-01D8B53A8BE4}" sibTransId="{D07B8967-2E62-4D2F-9CC9-21028CFA2260}"/>
    <dgm:cxn modelId="{B05D608A-DA24-41D4-92AE-87B3E85CEF21}" srcId="{5F59CAC0-87A1-4925-8FBE-DC797AF59082}" destId="{BB42C368-DC94-43E9-A806-0858EB41F4F0}" srcOrd="2" destOrd="0" parTransId="{EC136CFD-F535-4F41-8056-0D674CEDD0C3}" sibTransId="{79EB7401-B70C-4C9F-B3DB-E044E8D759B6}"/>
    <dgm:cxn modelId="{4B316C9D-BC12-4182-9CDE-D08B8603E74F}" type="presOf" srcId="{D2A71E96-A314-45B3-A221-FBD41C6CDA15}" destId="{C8C4F508-84FD-4214-9C88-3166989C14EE}" srcOrd="0" destOrd="0" presId="urn:microsoft.com/office/officeart/2005/8/layout/radial5"/>
    <dgm:cxn modelId="{C4D820A9-1243-4ACA-B2B3-DCD15C093440}" type="presOf" srcId="{CE7E089F-F74C-482A-A6CF-DF48EEB50E52}" destId="{0496FFBF-D34C-41A0-92BE-7D5428E824EA}" srcOrd="0" destOrd="0" presId="urn:microsoft.com/office/officeart/2005/8/layout/radial5"/>
    <dgm:cxn modelId="{BC8756AB-84B7-4540-8A64-EA7A717D46DD}" type="presOf" srcId="{D1106502-2A09-4D03-88F5-6F8DF55237B0}" destId="{B77C2E5E-6932-4676-9E5E-DB960ADA90EF}" srcOrd="0" destOrd="0" presId="urn:microsoft.com/office/officeart/2005/8/layout/radial5"/>
    <dgm:cxn modelId="{39100EB5-D971-4D6F-A868-B4E7FF4E59FA}" type="presOf" srcId="{5F59CAC0-87A1-4925-8FBE-DC797AF59082}" destId="{549E2463-CD63-4D25-9913-FED1F0992D7C}" srcOrd="0" destOrd="0" presId="urn:microsoft.com/office/officeart/2005/8/layout/radial5"/>
    <dgm:cxn modelId="{3C8BCFB6-9A78-4669-93BB-C69A0FC3D89E}" srcId="{5F59CAC0-87A1-4925-8FBE-DC797AF59082}" destId="{167A4719-6353-4FDA-A1D8-35A28033B0CE}" srcOrd="9" destOrd="0" parTransId="{B8C8DDDC-A22B-4A2D-8AF8-8D421A4DB180}" sibTransId="{D1FB81C3-4C27-42F7-ABFE-6313B767E371}"/>
    <dgm:cxn modelId="{A35713BE-87CB-43A4-B3AB-92DB6BF74B66}" srcId="{886BEF57-A420-4435-8F78-33566776B3E5}" destId="{3D6449FF-C446-4108-AA33-A3EC68294910}" srcOrd="3" destOrd="0" parTransId="{3E1DE141-55B9-41EA-8ECF-64408043B830}" sibTransId="{2DA5878D-257B-4E17-8678-55631A6AE683}"/>
    <dgm:cxn modelId="{5E4067BE-49FC-46EA-AED3-ED7478DD4E85}" srcId="{5F59CAC0-87A1-4925-8FBE-DC797AF59082}" destId="{9883444D-AE4E-4A3A-BBC9-A011ACD95F98}" srcOrd="6" destOrd="0" parTransId="{81FD214A-2A53-4769-ACE2-2240A75BB320}" sibTransId="{6B14909F-2DAF-436B-8199-F928147A5A9F}"/>
    <dgm:cxn modelId="{0871CAC1-DB98-4B57-917D-0547DF16EA43}" srcId="{5F59CAC0-87A1-4925-8FBE-DC797AF59082}" destId="{A5E1F539-838D-4E0A-A2D0-CCD28F5BA523}" srcOrd="12" destOrd="0" parTransId="{3AF22089-4D0A-4DB8-9805-D4F670007707}" sibTransId="{8BEE67B1-618D-4FE2-8295-73E4CEFEA852}"/>
    <dgm:cxn modelId="{8C13ABC7-616D-47C6-9D3C-D4D33CDEAF1E}" type="presOf" srcId="{886BEF57-A420-4435-8F78-33566776B3E5}" destId="{4C5931A7-E9A1-4D75-B80A-10578176212F}" srcOrd="0" destOrd="0" presId="urn:microsoft.com/office/officeart/2005/8/layout/radial5"/>
    <dgm:cxn modelId="{A29930CB-7859-456E-943C-4A8F3E178E21}" srcId="{5F59CAC0-87A1-4925-8FBE-DC797AF59082}" destId="{D2A6D9E9-4355-4DF1-947A-CDDBE7506D13}" srcOrd="4" destOrd="0" parTransId="{8F4B6268-A084-41E8-8261-CC366EA204BE}" sibTransId="{0FD04B37-4B0C-470A-927D-FB52842CBB1D}"/>
    <dgm:cxn modelId="{0C1A6BCF-126E-4640-B10A-78F46F3C05A2}" srcId="{5F59CAC0-87A1-4925-8FBE-DC797AF59082}" destId="{2B0E698E-98D2-4580-98E7-3D59BE7AE4CC}" srcOrd="5" destOrd="0" parTransId="{1D6306CD-5958-4A56-935B-488BA27378D5}" sibTransId="{44E8571E-DA92-4292-93AD-7276B39655A1}"/>
    <dgm:cxn modelId="{916AA7CF-D90A-4D84-A7B4-ED63C7890D72}" srcId="{886BEF57-A420-4435-8F78-33566776B3E5}" destId="{006EE003-2FF3-4018-A2AD-57EE5C7AD8F3}" srcOrd="0" destOrd="0" parTransId="{C5B4C427-9EE8-41DA-95E4-7A1984D12799}" sibTransId="{9C9A1BC8-D6D4-49FF-BB00-E699C9510D4D}"/>
    <dgm:cxn modelId="{544196D4-86A0-4FDA-92AE-30A8708927EC}" srcId="{886BEF57-A420-4435-8F78-33566776B3E5}" destId="{D2A71E96-A314-45B3-A221-FBD41C6CDA15}" srcOrd="1" destOrd="0" parTransId="{CE7E089F-F74C-482A-A6CF-DF48EEB50E52}" sibTransId="{0F4E75E0-606A-4F51-A9E3-D5733C165BD2}"/>
    <dgm:cxn modelId="{646CD5D4-BCAA-4440-A31C-F9BAF8594B32}" srcId="{5F59CAC0-87A1-4925-8FBE-DC797AF59082}" destId="{886BEF57-A420-4435-8F78-33566776B3E5}" srcOrd="0" destOrd="0" parTransId="{D0A636DB-D572-4088-8DE9-1E7826829B78}" sibTransId="{7AC5A5D4-4818-434F-8A0E-72E310F257B2}"/>
    <dgm:cxn modelId="{0F67F8D4-259C-4C54-8233-4089D8EC3B72}" type="presOf" srcId="{C5B4C427-9EE8-41DA-95E4-7A1984D12799}" destId="{01A83C42-F03B-423F-B3A6-021ACEC14020}" srcOrd="1" destOrd="0" presId="urn:microsoft.com/office/officeart/2005/8/layout/radial5"/>
    <dgm:cxn modelId="{CE4CC0DB-4D9C-4226-89F9-0E8179BD7467}" srcId="{5F59CAC0-87A1-4925-8FBE-DC797AF59082}" destId="{3FFBB8BD-68E8-4173-B1E4-7D6992CE8BD5}" srcOrd="3" destOrd="0" parTransId="{906E0B19-B4FC-422E-96BA-14E5D6D62674}" sibTransId="{4B0B7798-750C-41CC-A201-7E3F4E79AE46}"/>
    <dgm:cxn modelId="{74BBDAE0-0534-425E-9023-055528A21C21}" type="presOf" srcId="{006EE003-2FF3-4018-A2AD-57EE5C7AD8F3}" destId="{CA20A26E-1E66-40A3-B3FC-EE8AAE2F4ABB}" srcOrd="0" destOrd="0" presId="urn:microsoft.com/office/officeart/2005/8/layout/radial5"/>
    <dgm:cxn modelId="{A918E2F2-900C-4C8F-909B-BDA7330D9F85}" srcId="{5F59CAC0-87A1-4925-8FBE-DC797AF59082}" destId="{6AA663F1-F536-430F-9C60-667910777D2F}" srcOrd="1" destOrd="0" parTransId="{D03ED618-DE90-4D88-9553-38DAA2DD5BD9}" sibTransId="{1866F6FB-23BC-4854-A9F4-C8EFABB88B09}"/>
    <dgm:cxn modelId="{E69B77FE-7CE9-4FC9-9338-CD3C0460F639}" srcId="{5F59CAC0-87A1-4925-8FBE-DC797AF59082}" destId="{0542461C-32E6-48E7-A54D-E5C9CBF78D54}" srcOrd="8" destOrd="0" parTransId="{38F93F29-5901-43C8-9A43-08EB346D34DB}" sibTransId="{E54341FC-1CB8-40CF-AA5C-33C27AEEE493}"/>
    <dgm:cxn modelId="{478C9AFF-3B86-44C5-A02A-C5C5150EC9B7}" type="presOf" srcId="{3D6449FF-C446-4108-AA33-A3EC68294910}" destId="{8CD5EE12-0236-438D-8DBC-5B4DEF65F3CF}" srcOrd="0" destOrd="0" presId="urn:microsoft.com/office/officeart/2005/8/layout/radial5"/>
    <dgm:cxn modelId="{1B51D249-5C30-4B4B-9127-C996AA7F64BF}" type="presParOf" srcId="{549E2463-CD63-4D25-9913-FED1F0992D7C}" destId="{4C5931A7-E9A1-4D75-B80A-10578176212F}" srcOrd="0" destOrd="0" presId="urn:microsoft.com/office/officeart/2005/8/layout/radial5"/>
    <dgm:cxn modelId="{5DAF8372-3F92-491C-BF80-040B52E01249}" type="presParOf" srcId="{549E2463-CD63-4D25-9913-FED1F0992D7C}" destId="{C6B59613-7FCF-4A0E-91BE-48F7932FD960}" srcOrd="1" destOrd="0" presId="urn:microsoft.com/office/officeart/2005/8/layout/radial5"/>
    <dgm:cxn modelId="{5125888A-5B87-4837-9384-CD4E362B01AE}" type="presParOf" srcId="{C6B59613-7FCF-4A0E-91BE-48F7932FD960}" destId="{01A83C42-F03B-423F-B3A6-021ACEC14020}" srcOrd="0" destOrd="0" presId="urn:microsoft.com/office/officeart/2005/8/layout/radial5"/>
    <dgm:cxn modelId="{F4D4EBD3-12B4-4DDC-A132-909D6F062674}" type="presParOf" srcId="{549E2463-CD63-4D25-9913-FED1F0992D7C}" destId="{CA20A26E-1E66-40A3-B3FC-EE8AAE2F4ABB}" srcOrd="2" destOrd="0" presId="urn:microsoft.com/office/officeart/2005/8/layout/radial5"/>
    <dgm:cxn modelId="{FA10FEFD-EA56-4B9A-B963-1A6F6326CA9E}" type="presParOf" srcId="{549E2463-CD63-4D25-9913-FED1F0992D7C}" destId="{0496FFBF-D34C-41A0-92BE-7D5428E824EA}" srcOrd="3" destOrd="0" presId="urn:microsoft.com/office/officeart/2005/8/layout/radial5"/>
    <dgm:cxn modelId="{352D440F-1F49-43AD-8C9E-1EBAF8EDC970}" type="presParOf" srcId="{0496FFBF-D34C-41A0-92BE-7D5428E824EA}" destId="{6F2DA195-8CE0-4B70-B493-ED90D21F1B56}" srcOrd="0" destOrd="0" presId="urn:microsoft.com/office/officeart/2005/8/layout/radial5"/>
    <dgm:cxn modelId="{6BAA0FD9-F6D3-4A49-BE8B-138D9C8BF8BE}" type="presParOf" srcId="{549E2463-CD63-4D25-9913-FED1F0992D7C}" destId="{C8C4F508-84FD-4214-9C88-3166989C14EE}" srcOrd="4" destOrd="0" presId="urn:microsoft.com/office/officeart/2005/8/layout/radial5"/>
    <dgm:cxn modelId="{DA8FE0FD-9277-429D-807B-D0649720AAD8}" type="presParOf" srcId="{549E2463-CD63-4D25-9913-FED1F0992D7C}" destId="{CC2C96DB-A74A-47D6-9467-C059F8C07079}" srcOrd="5" destOrd="0" presId="urn:microsoft.com/office/officeart/2005/8/layout/radial5"/>
    <dgm:cxn modelId="{112432B3-93C9-4391-B21D-04647DA4EAF4}" type="presParOf" srcId="{CC2C96DB-A74A-47D6-9467-C059F8C07079}" destId="{68A81558-FB4F-41C2-A3FF-0EC939A7FFDB}" srcOrd="0" destOrd="0" presId="urn:microsoft.com/office/officeart/2005/8/layout/radial5"/>
    <dgm:cxn modelId="{61704D7C-6D56-4080-87AA-A599752D75E7}" type="presParOf" srcId="{549E2463-CD63-4D25-9913-FED1F0992D7C}" destId="{B77C2E5E-6932-4676-9E5E-DB960ADA90EF}" srcOrd="6" destOrd="0" presId="urn:microsoft.com/office/officeart/2005/8/layout/radial5"/>
    <dgm:cxn modelId="{FEE5648B-6AEA-4B46-964E-D4AE9E786ABB}" type="presParOf" srcId="{549E2463-CD63-4D25-9913-FED1F0992D7C}" destId="{05429D2F-CC66-4EDC-81F1-28D1E27EC0B8}" srcOrd="7" destOrd="0" presId="urn:microsoft.com/office/officeart/2005/8/layout/radial5"/>
    <dgm:cxn modelId="{E35B0AE4-C125-49A8-AF1E-B0DCA43C7918}" type="presParOf" srcId="{05429D2F-CC66-4EDC-81F1-28D1E27EC0B8}" destId="{3CB2D5F4-5196-4931-8BF1-372BCADA0441}" srcOrd="0" destOrd="0" presId="urn:microsoft.com/office/officeart/2005/8/layout/radial5"/>
    <dgm:cxn modelId="{7753FE0A-100D-46FD-A9D9-3DA7482C13E8}" type="presParOf" srcId="{549E2463-CD63-4D25-9913-FED1F0992D7C}" destId="{8CD5EE12-0236-438D-8DBC-5B4DEF65F3CF}" srcOrd="8"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80B444-FAB9-46A4-9A40-FCCC373249C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468FC3A-2689-4BEF-A5D1-A2D22C7F0BEE}">
      <dgm:prSet custT="1"/>
      <dgm:spPr/>
      <dgm:t>
        <a:bodyPr/>
        <a:lstStyle/>
        <a:p>
          <a:pPr>
            <a:defRPr cap="all"/>
          </a:pPr>
          <a:r>
            <a:rPr lang="en-US" sz="2000" b="1" spc="300" dirty="0">
              <a:solidFill>
                <a:schemeClr val="tx1"/>
              </a:solidFill>
            </a:rPr>
            <a:t>DEFINITIONS OF PAIN CONDITIONS</a:t>
          </a:r>
        </a:p>
      </dgm:t>
    </dgm:pt>
    <dgm:pt modelId="{63F67CFF-B8F0-4115-A9C6-0D70D90CF95C}" type="parTrans" cxnId="{37020537-5C1A-4869-80CE-08AA20085E48}">
      <dgm:prSet/>
      <dgm:spPr/>
      <dgm:t>
        <a:bodyPr/>
        <a:lstStyle/>
        <a:p>
          <a:endParaRPr lang="en-US" sz="2400" b="1" spc="300">
            <a:solidFill>
              <a:schemeClr val="bg1"/>
            </a:solidFill>
          </a:endParaRPr>
        </a:p>
      </dgm:t>
    </dgm:pt>
    <dgm:pt modelId="{48360F43-EFC9-4786-916B-9EEC172B6580}" type="sibTrans" cxnId="{37020537-5C1A-4869-80CE-08AA20085E48}">
      <dgm:prSet/>
      <dgm:spPr/>
      <dgm:t>
        <a:bodyPr/>
        <a:lstStyle/>
        <a:p>
          <a:endParaRPr lang="en-US" sz="2400" b="1" spc="300">
            <a:solidFill>
              <a:schemeClr val="bg1"/>
            </a:solidFill>
          </a:endParaRPr>
        </a:p>
      </dgm:t>
    </dgm:pt>
    <dgm:pt modelId="{848A19BB-AC3F-4F16-A6A3-D4DB2334F54F}">
      <dgm:prSet custT="1"/>
      <dgm:spPr/>
      <dgm:t>
        <a:bodyPr/>
        <a:lstStyle/>
        <a:p>
          <a:pPr>
            <a:defRPr cap="all"/>
          </a:pPr>
          <a:r>
            <a:rPr lang="en-US" sz="2000" b="1" spc="300" dirty="0">
              <a:solidFill>
                <a:schemeClr val="tx1"/>
              </a:solidFill>
            </a:rPr>
            <a:t>PAIN CARE GUIDELINES</a:t>
          </a:r>
        </a:p>
      </dgm:t>
    </dgm:pt>
    <dgm:pt modelId="{41116BE2-AB74-43D7-B298-8DDD941C8E7A}" type="parTrans" cxnId="{352AB9DE-CC64-4D7B-AA6D-97AE365F1FED}">
      <dgm:prSet/>
      <dgm:spPr/>
      <dgm:t>
        <a:bodyPr/>
        <a:lstStyle/>
        <a:p>
          <a:endParaRPr lang="en-US" sz="2400" b="1" spc="300">
            <a:solidFill>
              <a:schemeClr val="bg1"/>
            </a:solidFill>
          </a:endParaRPr>
        </a:p>
      </dgm:t>
    </dgm:pt>
    <dgm:pt modelId="{A6764E75-F1AB-44D4-BC9D-690877E5B043}" type="sibTrans" cxnId="{352AB9DE-CC64-4D7B-AA6D-97AE365F1FED}">
      <dgm:prSet/>
      <dgm:spPr/>
      <dgm:t>
        <a:bodyPr/>
        <a:lstStyle/>
        <a:p>
          <a:endParaRPr lang="en-US" sz="2400" b="1" spc="300">
            <a:solidFill>
              <a:schemeClr val="bg1"/>
            </a:solidFill>
          </a:endParaRPr>
        </a:p>
      </dgm:t>
    </dgm:pt>
    <dgm:pt modelId="{069360A9-73E5-42CD-8A45-2D190ECAB1A2}">
      <dgm:prSet custT="1"/>
      <dgm:spPr/>
      <dgm:t>
        <a:bodyPr/>
        <a:lstStyle/>
        <a:p>
          <a:pPr>
            <a:defRPr cap="all"/>
          </a:pPr>
          <a:r>
            <a:rPr lang="en-US" sz="2000" b="1" spc="300">
              <a:solidFill>
                <a:schemeClr val="tx1"/>
              </a:solidFill>
            </a:rPr>
            <a:t>FACILITIES TO DELIVER HIGH QUALITY PAIN CARE</a:t>
          </a:r>
        </a:p>
      </dgm:t>
    </dgm:pt>
    <dgm:pt modelId="{77AD62DA-22F4-4F7B-8A3F-D9FDFFEFE92F}" type="parTrans" cxnId="{D43F9BBD-7DB0-448C-9BB0-5D5E2669D6B3}">
      <dgm:prSet/>
      <dgm:spPr/>
      <dgm:t>
        <a:bodyPr/>
        <a:lstStyle/>
        <a:p>
          <a:endParaRPr lang="en-US" sz="2400" b="1" spc="300">
            <a:solidFill>
              <a:schemeClr val="bg1"/>
            </a:solidFill>
          </a:endParaRPr>
        </a:p>
      </dgm:t>
    </dgm:pt>
    <dgm:pt modelId="{F57DDD9D-D60C-471B-A17A-9DF489B12127}" type="sibTrans" cxnId="{D43F9BBD-7DB0-448C-9BB0-5D5E2669D6B3}">
      <dgm:prSet/>
      <dgm:spPr/>
      <dgm:t>
        <a:bodyPr/>
        <a:lstStyle/>
        <a:p>
          <a:endParaRPr lang="en-US" sz="2400" b="1" spc="300">
            <a:solidFill>
              <a:schemeClr val="bg1"/>
            </a:solidFill>
          </a:endParaRPr>
        </a:p>
      </dgm:t>
    </dgm:pt>
    <dgm:pt modelId="{3B677809-6371-4C5B-8C00-826F86422D09}">
      <dgm:prSet custT="1"/>
      <dgm:spPr/>
      <dgm:t>
        <a:bodyPr/>
        <a:lstStyle/>
        <a:p>
          <a:pPr>
            <a:defRPr cap="all"/>
          </a:pPr>
          <a:r>
            <a:rPr lang="en-US" sz="2000" b="1" spc="300">
              <a:solidFill>
                <a:schemeClr val="tx1"/>
              </a:solidFill>
            </a:rPr>
            <a:t>QUALITY IMPROVEMENT INITIATIVES </a:t>
          </a:r>
        </a:p>
      </dgm:t>
    </dgm:pt>
    <dgm:pt modelId="{A1E18DD0-20CE-4FAF-A663-9E15AB6136FB}" type="parTrans" cxnId="{9ABDB52A-BCE1-413E-9B09-2641426F32CF}">
      <dgm:prSet/>
      <dgm:spPr/>
      <dgm:t>
        <a:bodyPr/>
        <a:lstStyle/>
        <a:p>
          <a:endParaRPr lang="en-US" sz="2400" b="1" spc="300">
            <a:solidFill>
              <a:schemeClr val="bg1"/>
            </a:solidFill>
          </a:endParaRPr>
        </a:p>
      </dgm:t>
    </dgm:pt>
    <dgm:pt modelId="{47AF3017-A26B-4ED1-847A-308963EE7D98}" type="sibTrans" cxnId="{9ABDB52A-BCE1-413E-9B09-2641426F32CF}">
      <dgm:prSet/>
      <dgm:spPr/>
      <dgm:t>
        <a:bodyPr/>
        <a:lstStyle/>
        <a:p>
          <a:endParaRPr lang="en-US" sz="2400" b="1" spc="300">
            <a:solidFill>
              <a:schemeClr val="bg1"/>
            </a:solidFill>
          </a:endParaRPr>
        </a:p>
      </dgm:t>
    </dgm:pt>
    <dgm:pt modelId="{79584614-4A76-49A5-8933-B9FA521F6CFB}" type="pres">
      <dgm:prSet presAssocID="{BF80B444-FAB9-46A4-9A40-FCCC373249C9}" presName="root" presStyleCnt="0">
        <dgm:presLayoutVars>
          <dgm:dir/>
          <dgm:resizeHandles val="exact"/>
        </dgm:presLayoutVars>
      </dgm:prSet>
      <dgm:spPr/>
    </dgm:pt>
    <dgm:pt modelId="{024B3F51-EFC7-4F83-B122-77A51C6B946E}" type="pres">
      <dgm:prSet presAssocID="{5468FC3A-2689-4BEF-A5D1-A2D22C7F0BEE}" presName="compNode" presStyleCnt="0"/>
      <dgm:spPr/>
    </dgm:pt>
    <dgm:pt modelId="{9F106FE7-4E36-4831-ADE2-3CB34FA10EF6}" type="pres">
      <dgm:prSet presAssocID="{5468FC3A-2689-4BEF-A5D1-A2D22C7F0BEE}" presName="iconBgRect" presStyleLbl="bgShp" presStyleIdx="0" presStyleCnt="4"/>
      <dgm:spPr>
        <a:solidFill>
          <a:schemeClr val="bg1"/>
        </a:solidFill>
        <a:ln w="76200">
          <a:solidFill>
            <a:srgbClr val="FFC000"/>
          </a:solidFill>
        </a:ln>
      </dgm:spPr>
    </dgm:pt>
    <dgm:pt modelId="{48CED882-4F28-4AAF-BB4D-E5F2B7EACE37}" type="pres">
      <dgm:prSet presAssocID="{5468FC3A-2689-4BEF-A5D1-A2D22C7F0BEE}"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ghtning bolt with solid fill"/>
        </a:ext>
      </dgm:extLst>
    </dgm:pt>
    <dgm:pt modelId="{913C0146-7CDD-4847-AED5-CDEF7C8C11BD}" type="pres">
      <dgm:prSet presAssocID="{5468FC3A-2689-4BEF-A5D1-A2D22C7F0BEE}" presName="spaceRect" presStyleCnt="0"/>
      <dgm:spPr/>
    </dgm:pt>
    <dgm:pt modelId="{594FDFC9-4EF7-4758-9C33-7952FBB52DC9}" type="pres">
      <dgm:prSet presAssocID="{5468FC3A-2689-4BEF-A5D1-A2D22C7F0BEE}" presName="textRect" presStyleLbl="revTx" presStyleIdx="0" presStyleCnt="4">
        <dgm:presLayoutVars>
          <dgm:chMax val="1"/>
          <dgm:chPref val="1"/>
        </dgm:presLayoutVars>
      </dgm:prSet>
      <dgm:spPr/>
    </dgm:pt>
    <dgm:pt modelId="{5B3C8079-0B16-4CFE-A123-931121C4E713}" type="pres">
      <dgm:prSet presAssocID="{48360F43-EFC9-4786-916B-9EEC172B6580}" presName="sibTrans" presStyleCnt="0"/>
      <dgm:spPr/>
    </dgm:pt>
    <dgm:pt modelId="{CC44CDD0-9AB0-4A05-9797-D29D337E659B}" type="pres">
      <dgm:prSet presAssocID="{848A19BB-AC3F-4F16-A6A3-D4DB2334F54F}" presName="compNode" presStyleCnt="0"/>
      <dgm:spPr/>
    </dgm:pt>
    <dgm:pt modelId="{793439AD-367F-4371-A4BD-3AB77747E532}" type="pres">
      <dgm:prSet presAssocID="{848A19BB-AC3F-4F16-A6A3-D4DB2334F54F}" presName="iconBgRect" presStyleLbl="bgShp" presStyleIdx="1" presStyleCnt="4"/>
      <dgm:spPr/>
    </dgm:pt>
    <dgm:pt modelId="{19E2655B-12CA-4A05-9FFC-DECA4120521A}" type="pres">
      <dgm:prSet presAssocID="{848A19BB-AC3F-4F16-A6A3-D4DB2334F5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8EAD76FF-0FE7-4F4D-9508-699E6056BA72}" type="pres">
      <dgm:prSet presAssocID="{848A19BB-AC3F-4F16-A6A3-D4DB2334F54F}" presName="spaceRect" presStyleCnt="0"/>
      <dgm:spPr/>
    </dgm:pt>
    <dgm:pt modelId="{68B6E964-4294-4046-A868-C9A66066BE2E}" type="pres">
      <dgm:prSet presAssocID="{848A19BB-AC3F-4F16-A6A3-D4DB2334F54F}" presName="textRect" presStyleLbl="revTx" presStyleIdx="1" presStyleCnt="4">
        <dgm:presLayoutVars>
          <dgm:chMax val="1"/>
          <dgm:chPref val="1"/>
        </dgm:presLayoutVars>
      </dgm:prSet>
      <dgm:spPr/>
    </dgm:pt>
    <dgm:pt modelId="{25BF4BA4-29D1-49BE-9D43-5F8DC6C6AFD9}" type="pres">
      <dgm:prSet presAssocID="{A6764E75-F1AB-44D4-BC9D-690877E5B043}" presName="sibTrans" presStyleCnt="0"/>
      <dgm:spPr/>
    </dgm:pt>
    <dgm:pt modelId="{2D86098B-5344-46D9-8276-244960BE370A}" type="pres">
      <dgm:prSet presAssocID="{069360A9-73E5-42CD-8A45-2D190ECAB1A2}" presName="compNode" presStyleCnt="0"/>
      <dgm:spPr/>
    </dgm:pt>
    <dgm:pt modelId="{9632CF81-8BB1-44C5-9AE5-41B7BDE627A5}" type="pres">
      <dgm:prSet presAssocID="{069360A9-73E5-42CD-8A45-2D190ECAB1A2}" presName="iconBgRect" presStyleLbl="bgShp" presStyleIdx="2" presStyleCnt="4"/>
      <dgm:spPr/>
    </dgm:pt>
    <dgm:pt modelId="{A750DFCE-143D-4199-AE06-9756DA4ED729}" type="pres">
      <dgm:prSet presAssocID="{069360A9-73E5-42CD-8A45-2D190ECAB1A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7520EFAC-719E-4ED5-9CFC-A0B1D3D9A103}" type="pres">
      <dgm:prSet presAssocID="{069360A9-73E5-42CD-8A45-2D190ECAB1A2}" presName="spaceRect" presStyleCnt="0"/>
      <dgm:spPr/>
    </dgm:pt>
    <dgm:pt modelId="{E5EBA68F-AFA9-4E66-9DD5-34A5D790E369}" type="pres">
      <dgm:prSet presAssocID="{069360A9-73E5-42CD-8A45-2D190ECAB1A2}" presName="textRect" presStyleLbl="revTx" presStyleIdx="2" presStyleCnt="4">
        <dgm:presLayoutVars>
          <dgm:chMax val="1"/>
          <dgm:chPref val="1"/>
        </dgm:presLayoutVars>
      </dgm:prSet>
      <dgm:spPr/>
    </dgm:pt>
    <dgm:pt modelId="{8CBCAE12-32E5-43AD-8112-5265CD711D49}" type="pres">
      <dgm:prSet presAssocID="{F57DDD9D-D60C-471B-A17A-9DF489B12127}" presName="sibTrans" presStyleCnt="0"/>
      <dgm:spPr/>
    </dgm:pt>
    <dgm:pt modelId="{030D6586-ABCD-496A-93D7-654EA7D33379}" type="pres">
      <dgm:prSet presAssocID="{3B677809-6371-4C5B-8C00-826F86422D09}" presName="compNode" presStyleCnt="0"/>
      <dgm:spPr/>
    </dgm:pt>
    <dgm:pt modelId="{C0DA57E7-77A9-4356-8B8A-786D140F9DCB}" type="pres">
      <dgm:prSet presAssocID="{3B677809-6371-4C5B-8C00-826F86422D09}" presName="iconBgRect" presStyleLbl="bgShp" presStyleIdx="3" presStyleCnt="4"/>
      <dgm:spPr>
        <a:solidFill>
          <a:schemeClr val="accent5">
            <a:lumMod val="75000"/>
            <a:lumOff val="25000"/>
          </a:schemeClr>
        </a:solidFill>
      </dgm:spPr>
    </dgm:pt>
    <dgm:pt modelId="{586A59F9-A3BE-474D-AD44-F596085FBC01}" type="pres">
      <dgm:prSet presAssocID="{3B677809-6371-4C5B-8C00-826F86422D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596FA7B8-7BDC-47B5-9814-E29FB78BC4D4}" type="pres">
      <dgm:prSet presAssocID="{3B677809-6371-4C5B-8C00-826F86422D09}" presName="spaceRect" presStyleCnt="0"/>
      <dgm:spPr/>
    </dgm:pt>
    <dgm:pt modelId="{51A791C5-F08D-4BA1-BE19-B29A6FC4473D}" type="pres">
      <dgm:prSet presAssocID="{3B677809-6371-4C5B-8C00-826F86422D09}" presName="textRect" presStyleLbl="revTx" presStyleIdx="3" presStyleCnt="4">
        <dgm:presLayoutVars>
          <dgm:chMax val="1"/>
          <dgm:chPref val="1"/>
        </dgm:presLayoutVars>
      </dgm:prSet>
      <dgm:spPr/>
    </dgm:pt>
  </dgm:ptLst>
  <dgm:cxnLst>
    <dgm:cxn modelId="{9ABDB52A-BCE1-413E-9B09-2641426F32CF}" srcId="{BF80B444-FAB9-46A4-9A40-FCCC373249C9}" destId="{3B677809-6371-4C5B-8C00-826F86422D09}" srcOrd="3" destOrd="0" parTransId="{A1E18DD0-20CE-4FAF-A663-9E15AB6136FB}" sibTransId="{47AF3017-A26B-4ED1-847A-308963EE7D98}"/>
    <dgm:cxn modelId="{37020537-5C1A-4869-80CE-08AA20085E48}" srcId="{BF80B444-FAB9-46A4-9A40-FCCC373249C9}" destId="{5468FC3A-2689-4BEF-A5D1-A2D22C7F0BEE}" srcOrd="0" destOrd="0" parTransId="{63F67CFF-B8F0-4115-A9C6-0D70D90CF95C}" sibTransId="{48360F43-EFC9-4786-916B-9EEC172B6580}"/>
    <dgm:cxn modelId="{2F2CC295-766C-4AED-B326-986A64EF0AE2}" type="presOf" srcId="{848A19BB-AC3F-4F16-A6A3-D4DB2334F54F}" destId="{68B6E964-4294-4046-A868-C9A66066BE2E}" srcOrd="0" destOrd="0" presId="urn:microsoft.com/office/officeart/2018/5/layout/IconCircleLabelList"/>
    <dgm:cxn modelId="{076704A3-9999-4017-82C7-B6EAA9EE5834}" type="presOf" srcId="{069360A9-73E5-42CD-8A45-2D190ECAB1A2}" destId="{E5EBA68F-AFA9-4E66-9DD5-34A5D790E369}" srcOrd="0" destOrd="0" presId="urn:microsoft.com/office/officeart/2018/5/layout/IconCircleLabelList"/>
    <dgm:cxn modelId="{D43F9BBD-7DB0-448C-9BB0-5D5E2669D6B3}" srcId="{BF80B444-FAB9-46A4-9A40-FCCC373249C9}" destId="{069360A9-73E5-42CD-8A45-2D190ECAB1A2}" srcOrd="2" destOrd="0" parTransId="{77AD62DA-22F4-4F7B-8A3F-D9FDFFEFE92F}" sibTransId="{F57DDD9D-D60C-471B-A17A-9DF489B12127}"/>
    <dgm:cxn modelId="{38F62ACE-D592-4D0C-BF08-003D38AC300C}" type="presOf" srcId="{BF80B444-FAB9-46A4-9A40-FCCC373249C9}" destId="{79584614-4A76-49A5-8933-B9FA521F6CFB}" srcOrd="0" destOrd="0" presId="urn:microsoft.com/office/officeart/2018/5/layout/IconCircleLabelList"/>
    <dgm:cxn modelId="{7D21C0DC-4C95-4F9F-A6F4-B07A016619E7}" type="presOf" srcId="{3B677809-6371-4C5B-8C00-826F86422D09}" destId="{51A791C5-F08D-4BA1-BE19-B29A6FC4473D}" srcOrd="0" destOrd="0" presId="urn:microsoft.com/office/officeart/2018/5/layout/IconCircleLabelList"/>
    <dgm:cxn modelId="{352AB9DE-CC64-4D7B-AA6D-97AE365F1FED}" srcId="{BF80B444-FAB9-46A4-9A40-FCCC373249C9}" destId="{848A19BB-AC3F-4F16-A6A3-D4DB2334F54F}" srcOrd="1" destOrd="0" parTransId="{41116BE2-AB74-43D7-B298-8DDD941C8E7A}" sibTransId="{A6764E75-F1AB-44D4-BC9D-690877E5B043}"/>
    <dgm:cxn modelId="{F90E6BF1-F939-427C-8D1B-FAC65ACEF7A1}" type="presOf" srcId="{5468FC3A-2689-4BEF-A5D1-A2D22C7F0BEE}" destId="{594FDFC9-4EF7-4758-9C33-7952FBB52DC9}" srcOrd="0" destOrd="0" presId="urn:microsoft.com/office/officeart/2018/5/layout/IconCircleLabelList"/>
    <dgm:cxn modelId="{267960BE-7DB5-4A1E-A60D-3112929F7B19}" type="presParOf" srcId="{79584614-4A76-49A5-8933-B9FA521F6CFB}" destId="{024B3F51-EFC7-4F83-B122-77A51C6B946E}" srcOrd="0" destOrd="0" presId="urn:microsoft.com/office/officeart/2018/5/layout/IconCircleLabelList"/>
    <dgm:cxn modelId="{34B9796C-AFF4-4C92-BA55-8AC24DD068B3}" type="presParOf" srcId="{024B3F51-EFC7-4F83-B122-77A51C6B946E}" destId="{9F106FE7-4E36-4831-ADE2-3CB34FA10EF6}" srcOrd="0" destOrd="0" presId="urn:microsoft.com/office/officeart/2018/5/layout/IconCircleLabelList"/>
    <dgm:cxn modelId="{A3EA806C-DED9-4A4A-8F59-8643814A508D}" type="presParOf" srcId="{024B3F51-EFC7-4F83-B122-77A51C6B946E}" destId="{48CED882-4F28-4AAF-BB4D-E5F2B7EACE37}" srcOrd="1" destOrd="0" presId="urn:microsoft.com/office/officeart/2018/5/layout/IconCircleLabelList"/>
    <dgm:cxn modelId="{D292B8BB-A62F-4F8B-B02B-E59DFF8815F5}" type="presParOf" srcId="{024B3F51-EFC7-4F83-B122-77A51C6B946E}" destId="{913C0146-7CDD-4847-AED5-CDEF7C8C11BD}" srcOrd="2" destOrd="0" presId="urn:microsoft.com/office/officeart/2018/5/layout/IconCircleLabelList"/>
    <dgm:cxn modelId="{CE0A0D21-3684-4F47-BA03-313FA852B1E0}" type="presParOf" srcId="{024B3F51-EFC7-4F83-B122-77A51C6B946E}" destId="{594FDFC9-4EF7-4758-9C33-7952FBB52DC9}" srcOrd="3" destOrd="0" presId="urn:microsoft.com/office/officeart/2018/5/layout/IconCircleLabelList"/>
    <dgm:cxn modelId="{7A83D1DD-6204-4C8D-A0ED-03229FB66929}" type="presParOf" srcId="{79584614-4A76-49A5-8933-B9FA521F6CFB}" destId="{5B3C8079-0B16-4CFE-A123-931121C4E713}" srcOrd="1" destOrd="0" presId="urn:microsoft.com/office/officeart/2018/5/layout/IconCircleLabelList"/>
    <dgm:cxn modelId="{F1A47650-4261-4E64-BC69-A18610B70562}" type="presParOf" srcId="{79584614-4A76-49A5-8933-B9FA521F6CFB}" destId="{CC44CDD0-9AB0-4A05-9797-D29D337E659B}" srcOrd="2" destOrd="0" presId="urn:microsoft.com/office/officeart/2018/5/layout/IconCircleLabelList"/>
    <dgm:cxn modelId="{19007C57-20F3-4ACC-8871-0A22054C311E}" type="presParOf" srcId="{CC44CDD0-9AB0-4A05-9797-D29D337E659B}" destId="{793439AD-367F-4371-A4BD-3AB77747E532}" srcOrd="0" destOrd="0" presId="urn:microsoft.com/office/officeart/2018/5/layout/IconCircleLabelList"/>
    <dgm:cxn modelId="{68C98377-26B0-40FD-A6B5-06FD7BC3AEA9}" type="presParOf" srcId="{CC44CDD0-9AB0-4A05-9797-D29D337E659B}" destId="{19E2655B-12CA-4A05-9FFC-DECA4120521A}" srcOrd="1" destOrd="0" presId="urn:microsoft.com/office/officeart/2018/5/layout/IconCircleLabelList"/>
    <dgm:cxn modelId="{9E5F6D58-2795-44E3-BA57-24274381AC85}" type="presParOf" srcId="{CC44CDD0-9AB0-4A05-9797-D29D337E659B}" destId="{8EAD76FF-0FE7-4F4D-9508-699E6056BA72}" srcOrd="2" destOrd="0" presId="urn:microsoft.com/office/officeart/2018/5/layout/IconCircleLabelList"/>
    <dgm:cxn modelId="{F34EAF9F-D423-4F5E-83C2-189A33800CD3}" type="presParOf" srcId="{CC44CDD0-9AB0-4A05-9797-D29D337E659B}" destId="{68B6E964-4294-4046-A868-C9A66066BE2E}" srcOrd="3" destOrd="0" presId="urn:microsoft.com/office/officeart/2018/5/layout/IconCircleLabelList"/>
    <dgm:cxn modelId="{9656E5C2-04EB-4430-A070-37CDBCC8AE99}" type="presParOf" srcId="{79584614-4A76-49A5-8933-B9FA521F6CFB}" destId="{25BF4BA4-29D1-49BE-9D43-5F8DC6C6AFD9}" srcOrd="3" destOrd="0" presId="urn:microsoft.com/office/officeart/2018/5/layout/IconCircleLabelList"/>
    <dgm:cxn modelId="{3F039EE8-8994-47B9-B37F-75C22A35D7A1}" type="presParOf" srcId="{79584614-4A76-49A5-8933-B9FA521F6CFB}" destId="{2D86098B-5344-46D9-8276-244960BE370A}" srcOrd="4" destOrd="0" presId="urn:microsoft.com/office/officeart/2018/5/layout/IconCircleLabelList"/>
    <dgm:cxn modelId="{5A1BAF5E-2A9D-4DF4-AE7C-734E77834C21}" type="presParOf" srcId="{2D86098B-5344-46D9-8276-244960BE370A}" destId="{9632CF81-8BB1-44C5-9AE5-41B7BDE627A5}" srcOrd="0" destOrd="0" presId="urn:microsoft.com/office/officeart/2018/5/layout/IconCircleLabelList"/>
    <dgm:cxn modelId="{90C1B14A-CFD4-431F-99F0-24068DEE47D9}" type="presParOf" srcId="{2D86098B-5344-46D9-8276-244960BE370A}" destId="{A750DFCE-143D-4199-AE06-9756DA4ED729}" srcOrd="1" destOrd="0" presId="urn:microsoft.com/office/officeart/2018/5/layout/IconCircleLabelList"/>
    <dgm:cxn modelId="{D511C4F5-1CD0-42A2-B79F-CCBF05813629}" type="presParOf" srcId="{2D86098B-5344-46D9-8276-244960BE370A}" destId="{7520EFAC-719E-4ED5-9CFC-A0B1D3D9A103}" srcOrd="2" destOrd="0" presId="urn:microsoft.com/office/officeart/2018/5/layout/IconCircleLabelList"/>
    <dgm:cxn modelId="{3CC38FF7-3D24-4376-84D5-36EDBB836C71}" type="presParOf" srcId="{2D86098B-5344-46D9-8276-244960BE370A}" destId="{E5EBA68F-AFA9-4E66-9DD5-34A5D790E369}" srcOrd="3" destOrd="0" presId="urn:microsoft.com/office/officeart/2018/5/layout/IconCircleLabelList"/>
    <dgm:cxn modelId="{08F1E5DB-90FB-4129-B9E3-EA09ABC6EE0E}" type="presParOf" srcId="{79584614-4A76-49A5-8933-B9FA521F6CFB}" destId="{8CBCAE12-32E5-43AD-8112-5265CD711D49}" srcOrd="5" destOrd="0" presId="urn:microsoft.com/office/officeart/2018/5/layout/IconCircleLabelList"/>
    <dgm:cxn modelId="{585A813B-226C-4C1D-8A2B-D9205899C035}" type="presParOf" srcId="{79584614-4A76-49A5-8933-B9FA521F6CFB}" destId="{030D6586-ABCD-496A-93D7-654EA7D33379}" srcOrd="6" destOrd="0" presId="urn:microsoft.com/office/officeart/2018/5/layout/IconCircleLabelList"/>
    <dgm:cxn modelId="{1160C92B-D8A9-4637-B2ED-755D14DE3904}" type="presParOf" srcId="{030D6586-ABCD-496A-93D7-654EA7D33379}" destId="{C0DA57E7-77A9-4356-8B8A-786D140F9DCB}" srcOrd="0" destOrd="0" presId="urn:microsoft.com/office/officeart/2018/5/layout/IconCircleLabelList"/>
    <dgm:cxn modelId="{ABF2B22C-83D4-41D1-8473-6061EAAA0F56}" type="presParOf" srcId="{030D6586-ABCD-496A-93D7-654EA7D33379}" destId="{586A59F9-A3BE-474D-AD44-F596085FBC01}" srcOrd="1" destOrd="0" presId="urn:microsoft.com/office/officeart/2018/5/layout/IconCircleLabelList"/>
    <dgm:cxn modelId="{E0B07B99-CE36-4C64-A4F9-DF411C280647}" type="presParOf" srcId="{030D6586-ABCD-496A-93D7-654EA7D33379}" destId="{596FA7B8-7BDC-47B5-9814-E29FB78BC4D4}" srcOrd="2" destOrd="0" presId="urn:microsoft.com/office/officeart/2018/5/layout/IconCircleLabelList"/>
    <dgm:cxn modelId="{C1A3E8B6-2858-4CF3-ABC3-9935DB5BEC4C}" type="presParOf" srcId="{030D6586-ABCD-496A-93D7-654EA7D33379}" destId="{51A791C5-F08D-4BA1-BE19-B29A6FC4473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BBC45-A655-FA43-910B-8C55909BA14E}" type="doc">
      <dgm:prSet loTypeId="urn:microsoft.com/office/officeart/2005/8/layout/orgChart1" loCatId="hierarchy" qsTypeId="urn:microsoft.com/office/officeart/2005/8/quickstyle/3d3" qsCatId="3D" csTypeId="urn:microsoft.com/office/officeart/2005/8/colors/accent0_3" csCatId="mainScheme" phldr="1"/>
      <dgm:spPr/>
      <dgm:t>
        <a:bodyPr/>
        <a:lstStyle/>
        <a:p>
          <a:endParaRPr lang="en-US"/>
        </a:p>
      </dgm:t>
    </dgm:pt>
    <dgm:pt modelId="{746EEC52-1745-784B-92A5-0FFE61783787}">
      <dgm:prSet phldrT="[Text]" custT="1"/>
      <dgm:spPr/>
      <dgm:t>
        <a:bodyPr/>
        <a:lstStyle/>
        <a:p>
          <a:r>
            <a:rPr lang="en-US" sz="1400" dirty="0"/>
            <a:t>Subtypes</a:t>
          </a:r>
        </a:p>
      </dgm:t>
    </dgm:pt>
    <dgm:pt modelId="{94B3BFB6-008F-4E42-89BA-1548DC4C8309}" type="parTrans" cxnId="{BC6847B7-B9AF-7C41-A17E-03FE4BA1BE74}">
      <dgm:prSet/>
      <dgm:spPr/>
      <dgm:t>
        <a:bodyPr/>
        <a:lstStyle/>
        <a:p>
          <a:endParaRPr lang="en-US"/>
        </a:p>
      </dgm:t>
    </dgm:pt>
    <dgm:pt modelId="{4EEAB94C-3145-BE44-AA06-6FA815459A98}" type="sibTrans" cxnId="{BC6847B7-B9AF-7C41-A17E-03FE4BA1BE74}">
      <dgm:prSet/>
      <dgm:spPr/>
      <dgm:t>
        <a:bodyPr/>
        <a:lstStyle/>
        <a:p>
          <a:endParaRPr lang="en-US"/>
        </a:p>
      </dgm:t>
    </dgm:pt>
    <dgm:pt modelId="{C9733550-0B81-2441-90BD-18859BEC0EEA}">
      <dgm:prSet phldrT="[Text]" custT="1"/>
      <dgm:spPr/>
      <dgm:t>
        <a:bodyPr/>
        <a:lstStyle/>
        <a:p>
          <a:r>
            <a:rPr lang="en-US" sz="1100" dirty="0"/>
            <a:t>absence of chronic SCD pain</a:t>
          </a:r>
        </a:p>
      </dgm:t>
    </dgm:pt>
    <dgm:pt modelId="{465096FD-C4E1-5D43-B426-55E64CC29649}" type="parTrans" cxnId="{E8FBF7B9-904B-694C-8680-A78DCA3877FD}">
      <dgm:prSet/>
      <dgm:spPr>
        <a:ln>
          <a:solidFill>
            <a:schemeClr val="tx1"/>
          </a:solidFill>
        </a:ln>
      </dgm:spPr>
      <dgm:t>
        <a:bodyPr/>
        <a:lstStyle/>
        <a:p>
          <a:endParaRPr lang="en-US"/>
        </a:p>
      </dgm:t>
    </dgm:pt>
    <dgm:pt modelId="{5789721E-9677-2A45-951A-C19FFBDF94F2}" type="sibTrans" cxnId="{E8FBF7B9-904B-694C-8680-A78DCA3877FD}">
      <dgm:prSet/>
      <dgm:spPr/>
      <dgm:t>
        <a:bodyPr/>
        <a:lstStyle/>
        <a:p>
          <a:endParaRPr lang="en-US"/>
        </a:p>
      </dgm:t>
    </dgm:pt>
    <dgm:pt modelId="{A3A91287-19C6-4F49-8325-CFF450FCB5A1}">
      <dgm:prSet phldrT="[Text]" custT="1"/>
      <dgm:spPr/>
      <dgm:t>
        <a:bodyPr/>
        <a:lstStyle/>
        <a:p>
          <a:r>
            <a:rPr lang="en-US" sz="1100" dirty="0"/>
            <a:t>presence of chronic SCD pain</a:t>
          </a:r>
        </a:p>
      </dgm:t>
    </dgm:pt>
    <dgm:pt modelId="{6509B566-E4FD-4E4F-99BE-88C3C4D4F102}" type="parTrans" cxnId="{FA3CFEB2-A9D0-BD43-A3D7-79908A4001F1}">
      <dgm:prSet/>
      <dgm:spPr>
        <a:ln>
          <a:solidFill>
            <a:schemeClr val="tx1"/>
          </a:solidFill>
        </a:ln>
      </dgm:spPr>
      <dgm:t>
        <a:bodyPr/>
        <a:lstStyle/>
        <a:p>
          <a:endParaRPr lang="en-US"/>
        </a:p>
      </dgm:t>
    </dgm:pt>
    <dgm:pt modelId="{624DA301-B4C7-0343-B280-7B6B4CF6289A}" type="sibTrans" cxnId="{FA3CFEB2-A9D0-BD43-A3D7-79908A4001F1}">
      <dgm:prSet/>
      <dgm:spPr/>
      <dgm:t>
        <a:bodyPr/>
        <a:lstStyle/>
        <a:p>
          <a:endParaRPr lang="en-US"/>
        </a:p>
      </dgm:t>
    </dgm:pt>
    <dgm:pt modelId="{02332B43-4B63-7346-B557-CBB4B1B5B6C0}" type="pres">
      <dgm:prSet presAssocID="{1C7BBC45-A655-FA43-910B-8C55909BA14E}" presName="hierChild1" presStyleCnt="0">
        <dgm:presLayoutVars>
          <dgm:orgChart val="1"/>
          <dgm:chPref val="1"/>
          <dgm:dir/>
          <dgm:animOne val="branch"/>
          <dgm:animLvl val="lvl"/>
          <dgm:resizeHandles/>
        </dgm:presLayoutVars>
      </dgm:prSet>
      <dgm:spPr/>
    </dgm:pt>
    <dgm:pt modelId="{5327B3DF-9081-074F-9624-091D20D207C9}" type="pres">
      <dgm:prSet presAssocID="{746EEC52-1745-784B-92A5-0FFE61783787}" presName="hierRoot1" presStyleCnt="0">
        <dgm:presLayoutVars>
          <dgm:hierBranch val="init"/>
        </dgm:presLayoutVars>
      </dgm:prSet>
      <dgm:spPr/>
    </dgm:pt>
    <dgm:pt modelId="{CFCCC210-240A-D347-8734-3A6F7BB2FA7C}" type="pres">
      <dgm:prSet presAssocID="{746EEC52-1745-784B-92A5-0FFE61783787}" presName="rootComposite1" presStyleCnt="0"/>
      <dgm:spPr/>
    </dgm:pt>
    <dgm:pt modelId="{53CF077C-EF2D-F04B-B68F-A3F7B539F025}" type="pres">
      <dgm:prSet presAssocID="{746EEC52-1745-784B-92A5-0FFE61783787}" presName="rootText1" presStyleLbl="node0" presStyleIdx="0" presStyleCnt="1" custScaleX="34545" custScaleY="11746">
        <dgm:presLayoutVars>
          <dgm:chPref val="3"/>
        </dgm:presLayoutVars>
      </dgm:prSet>
      <dgm:spPr/>
    </dgm:pt>
    <dgm:pt modelId="{B2B4DB05-6C93-814C-BA31-2A6866C28BA0}" type="pres">
      <dgm:prSet presAssocID="{746EEC52-1745-784B-92A5-0FFE61783787}" presName="rootConnector1" presStyleLbl="node1" presStyleIdx="0" presStyleCnt="0"/>
      <dgm:spPr/>
    </dgm:pt>
    <dgm:pt modelId="{C4E2EA71-6954-864A-81A8-AA2FBB875B96}" type="pres">
      <dgm:prSet presAssocID="{746EEC52-1745-784B-92A5-0FFE61783787}" presName="hierChild2" presStyleCnt="0"/>
      <dgm:spPr/>
    </dgm:pt>
    <dgm:pt modelId="{6E3B86C2-3AE8-AB46-BC8B-6A0109021090}" type="pres">
      <dgm:prSet presAssocID="{465096FD-C4E1-5D43-B426-55E64CC29649}" presName="Name37" presStyleLbl="parChTrans1D2" presStyleIdx="0" presStyleCnt="2"/>
      <dgm:spPr/>
    </dgm:pt>
    <dgm:pt modelId="{497640D3-A9B3-4749-8D0F-F1A725F7D6A2}" type="pres">
      <dgm:prSet presAssocID="{C9733550-0B81-2441-90BD-18859BEC0EEA}" presName="hierRoot2" presStyleCnt="0">
        <dgm:presLayoutVars>
          <dgm:hierBranch val="init"/>
        </dgm:presLayoutVars>
      </dgm:prSet>
      <dgm:spPr/>
    </dgm:pt>
    <dgm:pt modelId="{4C564C7B-9FC9-5D4F-BBB3-3F9478778A69}" type="pres">
      <dgm:prSet presAssocID="{C9733550-0B81-2441-90BD-18859BEC0EEA}" presName="rootComposite" presStyleCnt="0"/>
      <dgm:spPr/>
    </dgm:pt>
    <dgm:pt modelId="{6CB9E824-1F56-304E-A886-103AF22BC60D}" type="pres">
      <dgm:prSet presAssocID="{C9733550-0B81-2441-90BD-18859BEC0EEA}" presName="rootText" presStyleLbl="node2" presStyleIdx="0" presStyleCnt="2" custScaleY="52772">
        <dgm:presLayoutVars>
          <dgm:chPref val="3"/>
        </dgm:presLayoutVars>
      </dgm:prSet>
      <dgm:spPr/>
    </dgm:pt>
    <dgm:pt modelId="{4FE4B7BE-7A69-E24B-AADF-1A9078AC5DDB}" type="pres">
      <dgm:prSet presAssocID="{C9733550-0B81-2441-90BD-18859BEC0EEA}" presName="rootConnector" presStyleLbl="node2" presStyleIdx="0" presStyleCnt="2"/>
      <dgm:spPr/>
    </dgm:pt>
    <dgm:pt modelId="{FACD56D2-86F6-DD4D-8302-2406A3D34F67}" type="pres">
      <dgm:prSet presAssocID="{C9733550-0B81-2441-90BD-18859BEC0EEA}" presName="hierChild4" presStyleCnt="0"/>
      <dgm:spPr/>
    </dgm:pt>
    <dgm:pt modelId="{2AF9A994-B3E7-7B46-80CB-8C7293E7A961}" type="pres">
      <dgm:prSet presAssocID="{C9733550-0B81-2441-90BD-18859BEC0EEA}" presName="hierChild5" presStyleCnt="0"/>
      <dgm:spPr/>
    </dgm:pt>
    <dgm:pt modelId="{FB21A9F1-6536-264D-80F4-731CAB922871}" type="pres">
      <dgm:prSet presAssocID="{6509B566-E4FD-4E4F-99BE-88C3C4D4F102}" presName="Name37" presStyleLbl="parChTrans1D2" presStyleIdx="1" presStyleCnt="2"/>
      <dgm:spPr/>
    </dgm:pt>
    <dgm:pt modelId="{CEBAF4E1-A16B-A64A-9CE1-DDD8841C350E}" type="pres">
      <dgm:prSet presAssocID="{A3A91287-19C6-4F49-8325-CFF450FCB5A1}" presName="hierRoot2" presStyleCnt="0">
        <dgm:presLayoutVars>
          <dgm:hierBranch val="init"/>
        </dgm:presLayoutVars>
      </dgm:prSet>
      <dgm:spPr/>
    </dgm:pt>
    <dgm:pt modelId="{C1062E68-D449-F04C-9AA2-64B269B22823}" type="pres">
      <dgm:prSet presAssocID="{A3A91287-19C6-4F49-8325-CFF450FCB5A1}" presName="rootComposite" presStyleCnt="0"/>
      <dgm:spPr/>
    </dgm:pt>
    <dgm:pt modelId="{92DD218A-43B0-724A-BE80-64C7B95FA482}" type="pres">
      <dgm:prSet presAssocID="{A3A91287-19C6-4F49-8325-CFF450FCB5A1}" presName="rootText" presStyleLbl="node2" presStyleIdx="1" presStyleCnt="2" custScaleX="91369" custScaleY="69346">
        <dgm:presLayoutVars>
          <dgm:chPref val="3"/>
        </dgm:presLayoutVars>
      </dgm:prSet>
      <dgm:spPr/>
    </dgm:pt>
    <dgm:pt modelId="{7169045B-F226-6B43-AEFC-65A5A90B181F}" type="pres">
      <dgm:prSet presAssocID="{A3A91287-19C6-4F49-8325-CFF450FCB5A1}" presName="rootConnector" presStyleLbl="node2" presStyleIdx="1" presStyleCnt="2"/>
      <dgm:spPr/>
    </dgm:pt>
    <dgm:pt modelId="{A4854922-3A2F-9E4D-BE6E-C2723581E84F}" type="pres">
      <dgm:prSet presAssocID="{A3A91287-19C6-4F49-8325-CFF450FCB5A1}" presName="hierChild4" presStyleCnt="0"/>
      <dgm:spPr/>
    </dgm:pt>
    <dgm:pt modelId="{9142488E-F3D9-9140-8C46-61EB9E7321FB}" type="pres">
      <dgm:prSet presAssocID="{A3A91287-19C6-4F49-8325-CFF450FCB5A1}" presName="hierChild5" presStyleCnt="0"/>
      <dgm:spPr/>
    </dgm:pt>
    <dgm:pt modelId="{55B747D1-35D3-5044-818D-58D1EE66E00A}" type="pres">
      <dgm:prSet presAssocID="{746EEC52-1745-784B-92A5-0FFE61783787}" presName="hierChild3" presStyleCnt="0"/>
      <dgm:spPr/>
    </dgm:pt>
  </dgm:ptLst>
  <dgm:cxnLst>
    <dgm:cxn modelId="{B5472302-C994-974D-81FE-AD370356BB02}" type="presOf" srcId="{6509B566-E4FD-4E4F-99BE-88C3C4D4F102}" destId="{FB21A9F1-6536-264D-80F4-731CAB922871}" srcOrd="0" destOrd="0" presId="urn:microsoft.com/office/officeart/2005/8/layout/orgChart1"/>
    <dgm:cxn modelId="{8248E113-2AE0-A345-939F-F41C6FEFBC1B}" type="presOf" srcId="{746EEC52-1745-784B-92A5-0FFE61783787}" destId="{53CF077C-EF2D-F04B-B68F-A3F7B539F025}" srcOrd="0" destOrd="0" presId="urn:microsoft.com/office/officeart/2005/8/layout/orgChart1"/>
    <dgm:cxn modelId="{0D589121-1E90-5A4B-80C6-F03960B11430}" type="presOf" srcId="{465096FD-C4E1-5D43-B426-55E64CC29649}" destId="{6E3B86C2-3AE8-AB46-BC8B-6A0109021090}" srcOrd="0" destOrd="0" presId="urn:microsoft.com/office/officeart/2005/8/layout/orgChart1"/>
    <dgm:cxn modelId="{DD498E2C-7EDC-0D46-A8E8-13838E202A32}" type="presOf" srcId="{A3A91287-19C6-4F49-8325-CFF450FCB5A1}" destId="{7169045B-F226-6B43-AEFC-65A5A90B181F}" srcOrd="1" destOrd="0" presId="urn:microsoft.com/office/officeart/2005/8/layout/orgChart1"/>
    <dgm:cxn modelId="{E8F5D934-4A3A-6B4A-9C6D-9BAC0ECDE97E}" type="presOf" srcId="{746EEC52-1745-784B-92A5-0FFE61783787}" destId="{B2B4DB05-6C93-814C-BA31-2A6866C28BA0}" srcOrd="1" destOrd="0" presId="urn:microsoft.com/office/officeart/2005/8/layout/orgChart1"/>
    <dgm:cxn modelId="{2F67AF4A-258E-6E43-ABF4-BDFA34003D37}" type="presOf" srcId="{A3A91287-19C6-4F49-8325-CFF450FCB5A1}" destId="{92DD218A-43B0-724A-BE80-64C7B95FA482}" srcOrd="0" destOrd="0" presId="urn:microsoft.com/office/officeart/2005/8/layout/orgChart1"/>
    <dgm:cxn modelId="{C44DA589-95DE-984B-92F0-B23731EA33D1}" type="presOf" srcId="{C9733550-0B81-2441-90BD-18859BEC0EEA}" destId="{4FE4B7BE-7A69-E24B-AADF-1A9078AC5DDB}" srcOrd="1" destOrd="0" presId="urn:microsoft.com/office/officeart/2005/8/layout/orgChart1"/>
    <dgm:cxn modelId="{549EF296-0DCF-E14F-9A71-C44327F3AD64}" type="presOf" srcId="{C9733550-0B81-2441-90BD-18859BEC0EEA}" destId="{6CB9E824-1F56-304E-A886-103AF22BC60D}" srcOrd="0" destOrd="0" presId="urn:microsoft.com/office/officeart/2005/8/layout/orgChart1"/>
    <dgm:cxn modelId="{FA3CFEB2-A9D0-BD43-A3D7-79908A4001F1}" srcId="{746EEC52-1745-784B-92A5-0FFE61783787}" destId="{A3A91287-19C6-4F49-8325-CFF450FCB5A1}" srcOrd="1" destOrd="0" parTransId="{6509B566-E4FD-4E4F-99BE-88C3C4D4F102}" sibTransId="{624DA301-B4C7-0343-B280-7B6B4CF6289A}"/>
    <dgm:cxn modelId="{BC6847B7-B9AF-7C41-A17E-03FE4BA1BE74}" srcId="{1C7BBC45-A655-FA43-910B-8C55909BA14E}" destId="{746EEC52-1745-784B-92A5-0FFE61783787}" srcOrd="0" destOrd="0" parTransId="{94B3BFB6-008F-4E42-89BA-1548DC4C8309}" sibTransId="{4EEAB94C-3145-BE44-AA06-6FA815459A98}"/>
    <dgm:cxn modelId="{E8FBF7B9-904B-694C-8680-A78DCA3877FD}" srcId="{746EEC52-1745-784B-92A5-0FFE61783787}" destId="{C9733550-0B81-2441-90BD-18859BEC0EEA}" srcOrd="0" destOrd="0" parTransId="{465096FD-C4E1-5D43-B426-55E64CC29649}" sibTransId="{5789721E-9677-2A45-951A-C19FFBDF94F2}"/>
    <dgm:cxn modelId="{A7A6A0F2-F2EC-464D-89E4-C03868EAE5CA}" type="presOf" srcId="{1C7BBC45-A655-FA43-910B-8C55909BA14E}" destId="{02332B43-4B63-7346-B557-CBB4B1B5B6C0}" srcOrd="0" destOrd="0" presId="urn:microsoft.com/office/officeart/2005/8/layout/orgChart1"/>
    <dgm:cxn modelId="{0FBB57BE-A5D6-764F-BA2C-21CB27924E79}" type="presParOf" srcId="{02332B43-4B63-7346-B557-CBB4B1B5B6C0}" destId="{5327B3DF-9081-074F-9624-091D20D207C9}" srcOrd="0" destOrd="0" presId="urn:microsoft.com/office/officeart/2005/8/layout/orgChart1"/>
    <dgm:cxn modelId="{33731668-6552-564C-9032-6D81E8CB972A}" type="presParOf" srcId="{5327B3DF-9081-074F-9624-091D20D207C9}" destId="{CFCCC210-240A-D347-8734-3A6F7BB2FA7C}" srcOrd="0" destOrd="0" presId="urn:microsoft.com/office/officeart/2005/8/layout/orgChart1"/>
    <dgm:cxn modelId="{CA830686-3C76-DD42-8978-5CBFA9A9929A}" type="presParOf" srcId="{CFCCC210-240A-D347-8734-3A6F7BB2FA7C}" destId="{53CF077C-EF2D-F04B-B68F-A3F7B539F025}" srcOrd="0" destOrd="0" presId="urn:microsoft.com/office/officeart/2005/8/layout/orgChart1"/>
    <dgm:cxn modelId="{9C8A3D43-804C-C04B-AB5F-A67787182E5E}" type="presParOf" srcId="{CFCCC210-240A-D347-8734-3A6F7BB2FA7C}" destId="{B2B4DB05-6C93-814C-BA31-2A6866C28BA0}" srcOrd="1" destOrd="0" presId="urn:microsoft.com/office/officeart/2005/8/layout/orgChart1"/>
    <dgm:cxn modelId="{CEF0E81F-CBC0-B14F-A226-7F5F9693EBC2}" type="presParOf" srcId="{5327B3DF-9081-074F-9624-091D20D207C9}" destId="{C4E2EA71-6954-864A-81A8-AA2FBB875B96}" srcOrd="1" destOrd="0" presId="urn:microsoft.com/office/officeart/2005/8/layout/orgChart1"/>
    <dgm:cxn modelId="{9C366F7E-EA06-5D4A-92DD-5D7468B33DF2}" type="presParOf" srcId="{C4E2EA71-6954-864A-81A8-AA2FBB875B96}" destId="{6E3B86C2-3AE8-AB46-BC8B-6A0109021090}" srcOrd="0" destOrd="0" presId="urn:microsoft.com/office/officeart/2005/8/layout/orgChart1"/>
    <dgm:cxn modelId="{FBDBDD4C-AD87-2048-874B-BBFCF03449C7}" type="presParOf" srcId="{C4E2EA71-6954-864A-81A8-AA2FBB875B96}" destId="{497640D3-A9B3-4749-8D0F-F1A725F7D6A2}" srcOrd="1" destOrd="0" presId="urn:microsoft.com/office/officeart/2005/8/layout/orgChart1"/>
    <dgm:cxn modelId="{11C8359F-2EE9-2642-9C77-159BC8409ECB}" type="presParOf" srcId="{497640D3-A9B3-4749-8D0F-F1A725F7D6A2}" destId="{4C564C7B-9FC9-5D4F-BBB3-3F9478778A69}" srcOrd="0" destOrd="0" presId="urn:microsoft.com/office/officeart/2005/8/layout/orgChart1"/>
    <dgm:cxn modelId="{F8B339BB-C0E5-FC4C-A3C0-2B8549762C81}" type="presParOf" srcId="{4C564C7B-9FC9-5D4F-BBB3-3F9478778A69}" destId="{6CB9E824-1F56-304E-A886-103AF22BC60D}" srcOrd="0" destOrd="0" presId="urn:microsoft.com/office/officeart/2005/8/layout/orgChart1"/>
    <dgm:cxn modelId="{3CB2C3EA-5F11-2345-9805-8D49272020FA}" type="presParOf" srcId="{4C564C7B-9FC9-5D4F-BBB3-3F9478778A69}" destId="{4FE4B7BE-7A69-E24B-AADF-1A9078AC5DDB}" srcOrd="1" destOrd="0" presId="urn:microsoft.com/office/officeart/2005/8/layout/orgChart1"/>
    <dgm:cxn modelId="{619958BC-2DCA-C14D-899A-895386F8FED2}" type="presParOf" srcId="{497640D3-A9B3-4749-8D0F-F1A725F7D6A2}" destId="{FACD56D2-86F6-DD4D-8302-2406A3D34F67}" srcOrd="1" destOrd="0" presId="urn:microsoft.com/office/officeart/2005/8/layout/orgChart1"/>
    <dgm:cxn modelId="{0DF38BA2-A98E-D345-AE02-A87F1F510FC8}" type="presParOf" srcId="{497640D3-A9B3-4749-8D0F-F1A725F7D6A2}" destId="{2AF9A994-B3E7-7B46-80CB-8C7293E7A961}" srcOrd="2" destOrd="0" presId="urn:microsoft.com/office/officeart/2005/8/layout/orgChart1"/>
    <dgm:cxn modelId="{050F7CE9-7FC4-574A-B1A2-6DAE373807BA}" type="presParOf" srcId="{C4E2EA71-6954-864A-81A8-AA2FBB875B96}" destId="{FB21A9F1-6536-264D-80F4-731CAB922871}" srcOrd="2" destOrd="0" presId="urn:microsoft.com/office/officeart/2005/8/layout/orgChart1"/>
    <dgm:cxn modelId="{11D5819F-2544-7D4F-8ABF-497EC4C5855B}" type="presParOf" srcId="{C4E2EA71-6954-864A-81A8-AA2FBB875B96}" destId="{CEBAF4E1-A16B-A64A-9CE1-DDD8841C350E}" srcOrd="3" destOrd="0" presId="urn:microsoft.com/office/officeart/2005/8/layout/orgChart1"/>
    <dgm:cxn modelId="{324ADE2D-C405-8D42-A1CD-7A920C38CB51}" type="presParOf" srcId="{CEBAF4E1-A16B-A64A-9CE1-DDD8841C350E}" destId="{C1062E68-D449-F04C-9AA2-64B269B22823}" srcOrd="0" destOrd="0" presId="urn:microsoft.com/office/officeart/2005/8/layout/orgChart1"/>
    <dgm:cxn modelId="{93656518-5C71-B943-B0FF-0582A8CE850E}" type="presParOf" srcId="{C1062E68-D449-F04C-9AA2-64B269B22823}" destId="{92DD218A-43B0-724A-BE80-64C7B95FA482}" srcOrd="0" destOrd="0" presId="urn:microsoft.com/office/officeart/2005/8/layout/orgChart1"/>
    <dgm:cxn modelId="{81048277-7495-A14F-8FDA-4203F53F7BCA}" type="presParOf" srcId="{C1062E68-D449-F04C-9AA2-64B269B22823}" destId="{7169045B-F226-6B43-AEFC-65A5A90B181F}" srcOrd="1" destOrd="0" presId="urn:microsoft.com/office/officeart/2005/8/layout/orgChart1"/>
    <dgm:cxn modelId="{57D24516-1BEF-0849-A9B2-0F850BDE2447}" type="presParOf" srcId="{CEBAF4E1-A16B-A64A-9CE1-DDD8841C350E}" destId="{A4854922-3A2F-9E4D-BE6E-C2723581E84F}" srcOrd="1" destOrd="0" presId="urn:microsoft.com/office/officeart/2005/8/layout/orgChart1"/>
    <dgm:cxn modelId="{6FEED4A5-689A-7B40-9478-6AE5ABC9C00E}" type="presParOf" srcId="{CEBAF4E1-A16B-A64A-9CE1-DDD8841C350E}" destId="{9142488E-F3D9-9140-8C46-61EB9E7321FB}" srcOrd="2" destOrd="0" presId="urn:microsoft.com/office/officeart/2005/8/layout/orgChart1"/>
    <dgm:cxn modelId="{E49C7E84-5458-3F4B-9E79-93E63B049E9C}" type="presParOf" srcId="{5327B3DF-9081-074F-9624-091D20D207C9}" destId="{55B747D1-35D3-5044-818D-58D1EE66E00A}"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6824DD-F86C-F94E-8CEE-F9D058B85AF1}" type="doc">
      <dgm:prSet loTypeId="urn:microsoft.com/office/officeart/2005/8/layout/equation1" loCatId="list" qsTypeId="urn:microsoft.com/office/officeart/2005/8/quickstyle/3d3" qsCatId="3D" csTypeId="urn:microsoft.com/office/officeart/2005/8/colors/accent0_3" csCatId="mainScheme" phldr="1"/>
      <dgm:spPr/>
      <dgm:t>
        <a:bodyPr/>
        <a:lstStyle/>
        <a:p>
          <a:endParaRPr lang="en-US"/>
        </a:p>
      </dgm:t>
    </dgm:pt>
    <dgm:pt modelId="{FB6C604E-FB66-F642-9F7E-4F6ACD582D5B}">
      <dgm:prSet phldrT="[Text]"/>
      <dgm:spPr/>
      <dgm:t>
        <a:bodyPr/>
        <a:lstStyle/>
        <a:p>
          <a:r>
            <a:rPr lang="en-US" dirty="0"/>
            <a:t>Diagnosis of SCD by lab</a:t>
          </a:r>
        </a:p>
      </dgm:t>
    </dgm:pt>
    <dgm:pt modelId="{FBDF98B2-11B8-B940-B9E7-F0105B472694}" type="parTrans" cxnId="{A99AB6E2-C90F-7D49-97CF-EC4EC5ACBA28}">
      <dgm:prSet/>
      <dgm:spPr/>
      <dgm:t>
        <a:bodyPr/>
        <a:lstStyle/>
        <a:p>
          <a:endParaRPr lang="en-US"/>
        </a:p>
      </dgm:t>
    </dgm:pt>
    <dgm:pt modelId="{F920CE90-217D-EE40-8989-F7A3FD4FE593}" type="sibTrans" cxnId="{A99AB6E2-C90F-7D49-97CF-EC4EC5ACBA28}">
      <dgm:prSet/>
      <dgm:spPr/>
      <dgm:t>
        <a:bodyPr/>
        <a:lstStyle/>
        <a:p>
          <a:endParaRPr lang="en-US"/>
        </a:p>
      </dgm:t>
    </dgm:pt>
    <dgm:pt modelId="{908ED480-AAC9-2045-A9DF-BAF7B43279FB}">
      <dgm:prSet phldrT="[Text]"/>
      <dgm:spPr/>
      <dgm:t>
        <a:bodyPr/>
        <a:lstStyle/>
        <a:p>
          <a:r>
            <a:rPr lang="en-US" dirty="0"/>
            <a:t>Not explained by exam signs</a:t>
          </a:r>
        </a:p>
      </dgm:t>
    </dgm:pt>
    <dgm:pt modelId="{A6879F11-0BFB-5748-B138-BC7A0597F927}" type="parTrans" cxnId="{8AC978DA-01BC-BE43-9C9C-6EC8D05090E0}">
      <dgm:prSet/>
      <dgm:spPr/>
      <dgm:t>
        <a:bodyPr/>
        <a:lstStyle/>
        <a:p>
          <a:endParaRPr lang="en-US"/>
        </a:p>
      </dgm:t>
    </dgm:pt>
    <dgm:pt modelId="{F62C6307-6866-B146-8356-45C96C233ECE}" type="sibTrans" cxnId="{8AC978DA-01BC-BE43-9C9C-6EC8D05090E0}">
      <dgm:prSet/>
      <dgm:spPr/>
      <dgm:t>
        <a:bodyPr/>
        <a:lstStyle/>
        <a:p>
          <a:endParaRPr lang="en-US"/>
        </a:p>
      </dgm:t>
    </dgm:pt>
    <dgm:pt modelId="{E10E37F4-CE50-C04D-B822-A7C313DC5E8F}">
      <dgm:prSet phldrT="[Text]"/>
      <dgm:spPr/>
      <dgm:t>
        <a:bodyPr/>
        <a:lstStyle/>
        <a:p>
          <a:r>
            <a:rPr lang="en-US" u="sng" dirty="0"/>
            <a:t>One sign </a:t>
          </a:r>
          <a:r>
            <a:rPr lang="en-US" dirty="0"/>
            <a:t>or evidence of functional impairment</a:t>
          </a:r>
        </a:p>
      </dgm:t>
    </dgm:pt>
    <dgm:pt modelId="{350485A9-7296-7C4F-91F8-036B0CE92AF3}" type="parTrans" cxnId="{E5ACAF8F-09EB-9342-8B01-F2D0EC98D836}">
      <dgm:prSet/>
      <dgm:spPr/>
      <dgm:t>
        <a:bodyPr/>
        <a:lstStyle/>
        <a:p>
          <a:endParaRPr lang="en-US"/>
        </a:p>
      </dgm:t>
    </dgm:pt>
    <dgm:pt modelId="{EC628B84-36D0-574F-A2C7-99378744DC65}" type="sibTrans" cxnId="{E5ACAF8F-09EB-9342-8B01-F2D0EC98D836}">
      <dgm:prSet/>
      <dgm:spPr/>
      <dgm:t>
        <a:bodyPr/>
        <a:lstStyle/>
        <a:p>
          <a:endParaRPr lang="en-US"/>
        </a:p>
      </dgm:t>
    </dgm:pt>
    <dgm:pt modelId="{43154E6D-596E-EA4D-BF79-F1CB3E883DFF}">
      <dgm:prSet phldrT="[Text]"/>
      <dgm:spPr/>
      <dgm:t>
        <a:bodyPr/>
        <a:lstStyle/>
        <a:p>
          <a:r>
            <a:rPr lang="en-US" dirty="0"/>
            <a:t>Pain &gt; </a:t>
          </a:r>
          <a:r>
            <a:rPr lang="en-US" u="sng" dirty="0"/>
            <a:t>2 hours but &lt; 10 days</a:t>
          </a:r>
          <a:endParaRPr lang="en-US" dirty="0"/>
        </a:p>
      </dgm:t>
    </dgm:pt>
    <dgm:pt modelId="{4265E0C3-73E9-724E-B646-00FFBE6C16F7}" type="parTrans" cxnId="{DFD36A16-1F84-3749-9802-699DCFDDC27E}">
      <dgm:prSet/>
      <dgm:spPr/>
      <dgm:t>
        <a:bodyPr/>
        <a:lstStyle/>
        <a:p>
          <a:endParaRPr lang="en-US"/>
        </a:p>
      </dgm:t>
    </dgm:pt>
    <dgm:pt modelId="{5BFA32D8-228F-7847-B29D-88409B8A248C}" type="sibTrans" cxnId="{DFD36A16-1F84-3749-9802-699DCFDDC27E}">
      <dgm:prSet/>
      <dgm:spPr/>
      <dgm:t>
        <a:bodyPr/>
        <a:lstStyle/>
        <a:p>
          <a:endParaRPr lang="en-US"/>
        </a:p>
      </dgm:t>
    </dgm:pt>
    <dgm:pt modelId="{8FFDADE1-6958-0D4A-BC3D-D1DF24F088B5}">
      <dgm:prSet phldrT="[Text]"/>
      <dgm:spPr/>
      <dgm:t>
        <a:bodyPr/>
        <a:lstStyle/>
        <a:p>
          <a:r>
            <a:rPr lang="en-US" dirty="0"/>
            <a:t>Acute SCD Pain</a:t>
          </a:r>
        </a:p>
      </dgm:t>
    </dgm:pt>
    <dgm:pt modelId="{CC64D296-FC63-3E49-AF8F-6343DF1DBC15}" type="parTrans" cxnId="{D7C021CF-3645-BE47-B5B6-B9AA98BBE888}">
      <dgm:prSet/>
      <dgm:spPr/>
      <dgm:t>
        <a:bodyPr/>
        <a:lstStyle/>
        <a:p>
          <a:endParaRPr lang="en-US"/>
        </a:p>
      </dgm:t>
    </dgm:pt>
    <dgm:pt modelId="{62C75D94-77D6-1749-8C49-B3315AD830FA}" type="sibTrans" cxnId="{D7C021CF-3645-BE47-B5B6-B9AA98BBE888}">
      <dgm:prSet/>
      <dgm:spPr/>
      <dgm:t>
        <a:bodyPr/>
        <a:lstStyle/>
        <a:p>
          <a:endParaRPr lang="en-US"/>
        </a:p>
      </dgm:t>
    </dgm:pt>
    <dgm:pt modelId="{76A48BA7-B9C4-5149-A770-1ADA1181B0B2}" type="pres">
      <dgm:prSet presAssocID="{126824DD-F86C-F94E-8CEE-F9D058B85AF1}" presName="linearFlow" presStyleCnt="0">
        <dgm:presLayoutVars>
          <dgm:dir/>
          <dgm:resizeHandles val="exact"/>
        </dgm:presLayoutVars>
      </dgm:prSet>
      <dgm:spPr/>
    </dgm:pt>
    <dgm:pt modelId="{758EF9B9-964C-1749-89A5-DE2F8F6AECE1}" type="pres">
      <dgm:prSet presAssocID="{FB6C604E-FB66-F642-9F7E-4F6ACD582D5B}" presName="node" presStyleLbl="node1" presStyleIdx="0" presStyleCnt="5">
        <dgm:presLayoutVars>
          <dgm:bulletEnabled val="1"/>
        </dgm:presLayoutVars>
      </dgm:prSet>
      <dgm:spPr/>
    </dgm:pt>
    <dgm:pt modelId="{FFACFDBB-ABFD-7346-B6DA-F60E75A6737F}" type="pres">
      <dgm:prSet presAssocID="{F920CE90-217D-EE40-8989-F7A3FD4FE593}" presName="spacerL" presStyleCnt="0"/>
      <dgm:spPr/>
    </dgm:pt>
    <dgm:pt modelId="{2E1E58D0-D54A-B84A-97CE-B23D1CDF278B}" type="pres">
      <dgm:prSet presAssocID="{F920CE90-217D-EE40-8989-F7A3FD4FE593}" presName="sibTrans" presStyleLbl="sibTrans2D1" presStyleIdx="0" presStyleCnt="4"/>
      <dgm:spPr/>
    </dgm:pt>
    <dgm:pt modelId="{A2B9416F-6365-CE4E-A5A2-BD98DBE8EA7B}" type="pres">
      <dgm:prSet presAssocID="{F920CE90-217D-EE40-8989-F7A3FD4FE593}" presName="spacerR" presStyleCnt="0"/>
      <dgm:spPr/>
    </dgm:pt>
    <dgm:pt modelId="{79829457-9E81-8448-BC89-7B8302478C1F}" type="pres">
      <dgm:prSet presAssocID="{43154E6D-596E-EA4D-BF79-F1CB3E883DFF}" presName="node" presStyleLbl="node1" presStyleIdx="1" presStyleCnt="5">
        <dgm:presLayoutVars>
          <dgm:bulletEnabled val="1"/>
        </dgm:presLayoutVars>
      </dgm:prSet>
      <dgm:spPr/>
    </dgm:pt>
    <dgm:pt modelId="{B1B34CC9-F73A-A04A-B4B8-7F46A058B7AB}" type="pres">
      <dgm:prSet presAssocID="{5BFA32D8-228F-7847-B29D-88409B8A248C}" presName="spacerL" presStyleCnt="0"/>
      <dgm:spPr/>
    </dgm:pt>
    <dgm:pt modelId="{7D905D14-D587-024C-8F9F-060EE65939B6}" type="pres">
      <dgm:prSet presAssocID="{5BFA32D8-228F-7847-B29D-88409B8A248C}" presName="sibTrans" presStyleLbl="sibTrans2D1" presStyleIdx="1" presStyleCnt="4"/>
      <dgm:spPr/>
    </dgm:pt>
    <dgm:pt modelId="{C45A368A-50EA-8842-B121-445D77581AE1}" type="pres">
      <dgm:prSet presAssocID="{5BFA32D8-228F-7847-B29D-88409B8A248C}" presName="spacerR" presStyleCnt="0"/>
      <dgm:spPr/>
    </dgm:pt>
    <dgm:pt modelId="{96F2F74F-9561-914A-8245-2FD0F8BEFFF9}" type="pres">
      <dgm:prSet presAssocID="{E10E37F4-CE50-C04D-B822-A7C313DC5E8F}" presName="node" presStyleLbl="node1" presStyleIdx="2" presStyleCnt="5">
        <dgm:presLayoutVars>
          <dgm:bulletEnabled val="1"/>
        </dgm:presLayoutVars>
      </dgm:prSet>
      <dgm:spPr/>
    </dgm:pt>
    <dgm:pt modelId="{EBDE4EBF-1650-DD4D-B57A-37B69DC8A1CF}" type="pres">
      <dgm:prSet presAssocID="{EC628B84-36D0-574F-A2C7-99378744DC65}" presName="spacerL" presStyleCnt="0"/>
      <dgm:spPr/>
    </dgm:pt>
    <dgm:pt modelId="{76200FDC-57E4-7148-AF88-DAAD0EA5ECBF}" type="pres">
      <dgm:prSet presAssocID="{EC628B84-36D0-574F-A2C7-99378744DC65}" presName="sibTrans" presStyleLbl="sibTrans2D1" presStyleIdx="2" presStyleCnt="4"/>
      <dgm:spPr/>
    </dgm:pt>
    <dgm:pt modelId="{FB65A5B0-B590-2849-BC42-461364E0108A}" type="pres">
      <dgm:prSet presAssocID="{EC628B84-36D0-574F-A2C7-99378744DC65}" presName="spacerR" presStyleCnt="0"/>
      <dgm:spPr/>
    </dgm:pt>
    <dgm:pt modelId="{0A0380E5-5C61-934A-9BDA-339E1D99BB04}" type="pres">
      <dgm:prSet presAssocID="{908ED480-AAC9-2045-A9DF-BAF7B43279FB}" presName="node" presStyleLbl="node1" presStyleIdx="3" presStyleCnt="5" custLinFactNeighborX="-1918" custLinFactNeighborY="1624">
        <dgm:presLayoutVars>
          <dgm:bulletEnabled val="1"/>
        </dgm:presLayoutVars>
      </dgm:prSet>
      <dgm:spPr/>
    </dgm:pt>
    <dgm:pt modelId="{5BA45771-0C05-B04C-8EBC-C557CA48C8C7}" type="pres">
      <dgm:prSet presAssocID="{F62C6307-6866-B146-8356-45C96C233ECE}" presName="spacerL" presStyleCnt="0"/>
      <dgm:spPr/>
    </dgm:pt>
    <dgm:pt modelId="{7651208F-2DB2-B745-A5DF-40B826A1082E}" type="pres">
      <dgm:prSet presAssocID="{F62C6307-6866-B146-8356-45C96C233ECE}" presName="sibTrans" presStyleLbl="sibTrans2D1" presStyleIdx="3" presStyleCnt="4"/>
      <dgm:spPr/>
    </dgm:pt>
    <dgm:pt modelId="{18B832C5-FCA7-5A41-B882-E7E7D5287E67}" type="pres">
      <dgm:prSet presAssocID="{F62C6307-6866-B146-8356-45C96C233ECE}" presName="spacerR" presStyleCnt="0"/>
      <dgm:spPr/>
    </dgm:pt>
    <dgm:pt modelId="{A26F4416-6B02-764B-B65B-6B0FEBC9AA84}" type="pres">
      <dgm:prSet presAssocID="{8FFDADE1-6958-0D4A-BC3D-D1DF24F088B5}" presName="node" presStyleLbl="node1" presStyleIdx="4" presStyleCnt="5">
        <dgm:presLayoutVars>
          <dgm:bulletEnabled val="1"/>
        </dgm:presLayoutVars>
      </dgm:prSet>
      <dgm:spPr/>
    </dgm:pt>
  </dgm:ptLst>
  <dgm:cxnLst>
    <dgm:cxn modelId="{4A1BCB14-FEFF-6245-8BFF-4F0B70A4A85C}" type="presOf" srcId="{5BFA32D8-228F-7847-B29D-88409B8A248C}" destId="{7D905D14-D587-024C-8F9F-060EE65939B6}" srcOrd="0" destOrd="0" presId="urn:microsoft.com/office/officeart/2005/8/layout/equation1"/>
    <dgm:cxn modelId="{DFD36A16-1F84-3749-9802-699DCFDDC27E}" srcId="{126824DD-F86C-F94E-8CEE-F9D058B85AF1}" destId="{43154E6D-596E-EA4D-BF79-F1CB3E883DFF}" srcOrd="1" destOrd="0" parTransId="{4265E0C3-73E9-724E-B646-00FFBE6C16F7}" sibTransId="{5BFA32D8-228F-7847-B29D-88409B8A248C}"/>
    <dgm:cxn modelId="{51072230-A1C3-4747-9252-963BEBC83897}" type="presOf" srcId="{8FFDADE1-6958-0D4A-BC3D-D1DF24F088B5}" destId="{A26F4416-6B02-764B-B65B-6B0FEBC9AA84}" srcOrd="0" destOrd="0" presId="urn:microsoft.com/office/officeart/2005/8/layout/equation1"/>
    <dgm:cxn modelId="{95E87A32-200E-D341-94F1-D91987F8E5CF}" type="presOf" srcId="{126824DD-F86C-F94E-8CEE-F9D058B85AF1}" destId="{76A48BA7-B9C4-5149-A770-1ADA1181B0B2}" srcOrd="0" destOrd="0" presId="urn:microsoft.com/office/officeart/2005/8/layout/equation1"/>
    <dgm:cxn modelId="{A8A61737-A592-0049-A53E-BB34A69B57B9}" type="presOf" srcId="{FB6C604E-FB66-F642-9F7E-4F6ACD582D5B}" destId="{758EF9B9-964C-1749-89A5-DE2F8F6AECE1}" srcOrd="0" destOrd="0" presId="urn:microsoft.com/office/officeart/2005/8/layout/equation1"/>
    <dgm:cxn modelId="{E5ACAF8F-09EB-9342-8B01-F2D0EC98D836}" srcId="{126824DD-F86C-F94E-8CEE-F9D058B85AF1}" destId="{E10E37F4-CE50-C04D-B822-A7C313DC5E8F}" srcOrd="2" destOrd="0" parTransId="{350485A9-7296-7C4F-91F8-036B0CE92AF3}" sibTransId="{EC628B84-36D0-574F-A2C7-99378744DC65}"/>
    <dgm:cxn modelId="{6AFF2191-70AB-8147-9C29-218CE97DBA77}" type="presOf" srcId="{F920CE90-217D-EE40-8989-F7A3FD4FE593}" destId="{2E1E58D0-D54A-B84A-97CE-B23D1CDF278B}" srcOrd="0" destOrd="0" presId="urn:microsoft.com/office/officeart/2005/8/layout/equation1"/>
    <dgm:cxn modelId="{D7C021CF-3645-BE47-B5B6-B9AA98BBE888}" srcId="{126824DD-F86C-F94E-8CEE-F9D058B85AF1}" destId="{8FFDADE1-6958-0D4A-BC3D-D1DF24F088B5}" srcOrd="4" destOrd="0" parTransId="{CC64D296-FC63-3E49-AF8F-6343DF1DBC15}" sibTransId="{62C75D94-77D6-1749-8C49-B3315AD830FA}"/>
    <dgm:cxn modelId="{DD5F9AD4-BF3B-D540-9D25-9942A0B5D893}" type="presOf" srcId="{43154E6D-596E-EA4D-BF79-F1CB3E883DFF}" destId="{79829457-9E81-8448-BC89-7B8302478C1F}" srcOrd="0" destOrd="0" presId="urn:microsoft.com/office/officeart/2005/8/layout/equation1"/>
    <dgm:cxn modelId="{0E4CFBD4-9C50-C245-92CF-43255994DCF3}" type="presOf" srcId="{EC628B84-36D0-574F-A2C7-99378744DC65}" destId="{76200FDC-57E4-7148-AF88-DAAD0EA5ECBF}" srcOrd="0" destOrd="0" presId="urn:microsoft.com/office/officeart/2005/8/layout/equation1"/>
    <dgm:cxn modelId="{8AC978DA-01BC-BE43-9C9C-6EC8D05090E0}" srcId="{126824DD-F86C-F94E-8CEE-F9D058B85AF1}" destId="{908ED480-AAC9-2045-A9DF-BAF7B43279FB}" srcOrd="3" destOrd="0" parTransId="{A6879F11-0BFB-5748-B138-BC7A0597F927}" sibTransId="{F62C6307-6866-B146-8356-45C96C233ECE}"/>
    <dgm:cxn modelId="{585E6DE2-5D44-C043-BBC0-9832615DE7B0}" type="presOf" srcId="{908ED480-AAC9-2045-A9DF-BAF7B43279FB}" destId="{0A0380E5-5C61-934A-9BDA-339E1D99BB04}" srcOrd="0" destOrd="0" presId="urn:microsoft.com/office/officeart/2005/8/layout/equation1"/>
    <dgm:cxn modelId="{A99AB6E2-C90F-7D49-97CF-EC4EC5ACBA28}" srcId="{126824DD-F86C-F94E-8CEE-F9D058B85AF1}" destId="{FB6C604E-FB66-F642-9F7E-4F6ACD582D5B}" srcOrd="0" destOrd="0" parTransId="{FBDF98B2-11B8-B940-B9E7-F0105B472694}" sibTransId="{F920CE90-217D-EE40-8989-F7A3FD4FE593}"/>
    <dgm:cxn modelId="{C0321FF2-FC5A-564A-9C56-941114CD17FA}" type="presOf" srcId="{F62C6307-6866-B146-8356-45C96C233ECE}" destId="{7651208F-2DB2-B745-A5DF-40B826A1082E}" srcOrd="0" destOrd="0" presId="urn:microsoft.com/office/officeart/2005/8/layout/equation1"/>
    <dgm:cxn modelId="{37EB31FF-84A7-3C4F-957E-A1526925C89E}" type="presOf" srcId="{E10E37F4-CE50-C04D-B822-A7C313DC5E8F}" destId="{96F2F74F-9561-914A-8245-2FD0F8BEFFF9}" srcOrd="0" destOrd="0" presId="urn:microsoft.com/office/officeart/2005/8/layout/equation1"/>
    <dgm:cxn modelId="{66D0BD96-14EC-0548-8073-8E421931FE4E}" type="presParOf" srcId="{76A48BA7-B9C4-5149-A770-1ADA1181B0B2}" destId="{758EF9B9-964C-1749-89A5-DE2F8F6AECE1}" srcOrd="0" destOrd="0" presId="urn:microsoft.com/office/officeart/2005/8/layout/equation1"/>
    <dgm:cxn modelId="{039864AE-52F0-7848-8D87-E1949BEEED70}" type="presParOf" srcId="{76A48BA7-B9C4-5149-A770-1ADA1181B0B2}" destId="{FFACFDBB-ABFD-7346-B6DA-F60E75A6737F}" srcOrd="1" destOrd="0" presId="urn:microsoft.com/office/officeart/2005/8/layout/equation1"/>
    <dgm:cxn modelId="{82C56A1B-8002-4945-9953-76CA25F1A9C9}" type="presParOf" srcId="{76A48BA7-B9C4-5149-A770-1ADA1181B0B2}" destId="{2E1E58D0-D54A-B84A-97CE-B23D1CDF278B}" srcOrd="2" destOrd="0" presId="urn:microsoft.com/office/officeart/2005/8/layout/equation1"/>
    <dgm:cxn modelId="{DE43A2D7-586E-BF49-A085-A21FE8C15A9D}" type="presParOf" srcId="{76A48BA7-B9C4-5149-A770-1ADA1181B0B2}" destId="{A2B9416F-6365-CE4E-A5A2-BD98DBE8EA7B}" srcOrd="3" destOrd="0" presId="urn:microsoft.com/office/officeart/2005/8/layout/equation1"/>
    <dgm:cxn modelId="{54133C5A-3370-A240-833E-6FF57FDE8BED}" type="presParOf" srcId="{76A48BA7-B9C4-5149-A770-1ADA1181B0B2}" destId="{79829457-9E81-8448-BC89-7B8302478C1F}" srcOrd="4" destOrd="0" presId="urn:microsoft.com/office/officeart/2005/8/layout/equation1"/>
    <dgm:cxn modelId="{5D3DB5DA-F43A-CD41-A952-701A71C4E0F6}" type="presParOf" srcId="{76A48BA7-B9C4-5149-A770-1ADA1181B0B2}" destId="{B1B34CC9-F73A-A04A-B4B8-7F46A058B7AB}" srcOrd="5" destOrd="0" presId="urn:microsoft.com/office/officeart/2005/8/layout/equation1"/>
    <dgm:cxn modelId="{120B84CB-EC87-514C-9E63-4980742818B1}" type="presParOf" srcId="{76A48BA7-B9C4-5149-A770-1ADA1181B0B2}" destId="{7D905D14-D587-024C-8F9F-060EE65939B6}" srcOrd="6" destOrd="0" presId="urn:microsoft.com/office/officeart/2005/8/layout/equation1"/>
    <dgm:cxn modelId="{D9D7C24B-DD68-B74A-948E-082AEA3E718E}" type="presParOf" srcId="{76A48BA7-B9C4-5149-A770-1ADA1181B0B2}" destId="{C45A368A-50EA-8842-B121-445D77581AE1}" srcOrd="7" destOrd="0" presId="urn:microsoft.com/office/officeart/2005/8/layout/equation1"/>
    <dgm:cxn modelId="{CA1BF0D8-5929-D04A-84D2-1958325CB0F6}" type="presParOf" srcId="{76A48BA7-B9C4-5149-A770-1ADA1181B0B2}" destId="{96F2F74F-9561-914A-8245-2FD0F8BEFFF9}" srcOrd="8" destOrd="0" presId="urn:microsoft.com/office/officeart/2005/8/layout/equation1"/>
    <dgm:cxn modelId="{159C553C-BCC6-3647-BF25-5C9DD9D6C6E5}" type="presParOf" srcId="{76A48BA7-B9C4-5149-A770-1ADA1181B0B2}" destId="{EBDE4EBF-1650-DD4D-B57A-37B69DC8A1CF}" srcOrd="9" destOrd="0" presId="urn:microsoft.com/office/officeart/2005/8/layout/equation1"/>
    <dgm:cxn modelId="{F354545D-558C-EF41-9E49-AAC0BF811C74}" type="presParOf" srcId="{76A48BA7-B9C4-5149-A770-1ADA1181B0B2}" destId="{76200FDC-57E4-7148-AF88-DAAD0EA5ECBF}" srcOrd="10" destOrd="0" presId="urn:microsoft.com/office/officeart/2005/8/layout/equation1"/>
    <dgm:cxn modelId="{D4F0888F-8243-244C-951C-37AD473FCEEF}" type="presParOf" srcId="{76A48BA7-B9C4-5149-A770-1ADA1181B0B2}" destId="{FB65A5B0-B590-2849-BC42-461364E0108A}" srcOrd="11" destOrd="0" presId="urn:microsoft.com/office/officeart/2005/8/layout/equation1"/>
    <dgm:cxn modelId="{26511728-53F6-3A46-9934-4C190AE88A9F}" type="presParOf" srcId="{76A48BA7-B9C4-5149-A770-1ADA1181B0B2}" destId="{0A0380E5-5C61-934A-9BDA-339E1D99BB04}" srcOrd="12" destOrd="0" presId="urn:microsoft.com/office/officeart/2005/8/layout/equation1"/>
    <dgm:cxn modelId="{3DFC680A-5397-9A4B-82D8-5CA7ED8F64AF}" type="presParOf" srcId="{76A48BA7-B9C4-5149-A770-1ADA1181B0B2}" destId="{5BA45771-0C05-B04C-8EBC-C557CA48C8C7}" srcOrd="13" destOrd="0" presId="urn:microsoft.com/office/officeart/2005/8/layout/equation1"/>
    <dgm:cxn modelId="{AC1D2748-AD50-BA4B-B76F-A9EC8767A6EA}" type="presParOf" srcId="{76A48BA7-B9C4-5149-A770-1ADA1181B0B2}" destId="{7651208F-2DB2-B745-A5DF-40B826A1082E}" srcOrd="14" destOrd="0" presId="urn:microsoft.com/office/officeart/2005/8/layout/equation1"/>
    <dgm:cxn modelId="{FC4FD4C2-9240-7A40-A872-450E901E310B}" type="presParOf" srcId="{76A48BA7-B9C4-5149-A770-1ADA1181B0B2}" destId="{18B832C5-FCA7-5A41-B882-E7E7D5287E67}" srcOrd="15" destOrd="0" presId="urn:microsoft.com/office/officeart/2005/8/layout/equation1"/>
    <dgm:cxn modelId="{42480C69-86D9-3640-8550-8010939F433B}" type="presParOf" srcId="{76A48BA7-B9C4-5149-A770-1ADA1181B0B2}" destId="{A26F4416-6B02-764B-B65B-6B0FEBC9AA84}" srcOrd="16"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7BBC45-A655-FA43-910B-8C55909BA14E}" type="doc">
      <dgm:prSet loTypeId="urn:microsoft.com/office/officeart/2005/8/layout/orgChart1" loCatId="hierarchy" qsTypeId="urn:microsoft.com/office/officeart/2005/8/quickstyle/3d3" qsCatId="3D" csTypeId="urn:microsoft.com/office/officeart/2005/8/colors/accent0_3" csCatId="mainScheme" phldr="1"/>
      <dgm:spPr/>
      <dgm:t>
        <a:bodyPr/>
        <a:lstStyle/>
        <a:p>
          <a:endParaRPr lang="en-US"/>
        </a:p>
      </dgm:t>
    </dgm:pt>
    <dgm:pt modelId="{746EEC52-1745-784B-92A5-0FFE61783787}">
      <dgm:prSet phldrT="[Text]" custT="1"/>
      <dgm:spPr/>
      <dgm:t>
        <a:bodyPr/>
        <a:lstStyle/>
        <a:p>
          <a:r>
            <a:rPr lang="en-US" sz="1400" dirty="0"/>
            <a:t>Subtypes</a:t>
          </a:r>
        </a:p>
      </dgm:t>
    </dgm:pt>
    <dgm:pt modelId="{94B3BFB6-008F-4E42-89BA-1548DC4C8309}" type="parTrans" cxnId="{BC6847B7-B9AF-7C41-A17E-03FE4BA1BE74}">
      <dgm:prSet/>
      <dgm:spPr/>
      <dgm:t>
        <a:bodyPr/>
        <a:lstStyle/>
        <a:p>
          <a:endParaRPr lang="en-US"/>
        </a:p>
      </dgm:t>
    </dgm:pt>
    <dgm:pt modelId="{4EEAB94C-3145-BE44-AA06-6FA815459A98}" type="sibTrans" cxnId="{BC6847B7-B9AF-7C41-A17E-03FE4BA1BE74}">
      <dgm:prSet/>
      <dgm:spPr/>
      <dgm:t>
        <a:bodyPr/>
        <a:lstStyle/>
        <a:p>
          <a:endParaRPr lang="en-US"/>
        </a:p>
      </dgm:t>
    </dgm:pt>
    <dgm:pt modelId="{C9733550-0B81-2441-90BD-18859BEC0EEA}">
      <dgm:prSet phldrT="[Text]" custT="1"/>
      <dgm:spPr/>
      <dgm:t>
        <a:bodyPr/>
        <a:lstStyle/>
        <a:p>
          <a:r>
            <a:rPr lang="en-US" sz="1100" dirty="0"/>
            <a:t>without contributory disease complications</a:t>
          </a:r>
        </a:p>
      </dgm:t>
    </dgm:pt>
    <dgm:pt modelId="{465096FD-C4E1-5D43-B426-55E64CC29649}" type="parTrans" cxnId="{E8FBF7B9-904B-694C-8680-A78DCA3877FD}">
      <dgm:prSet/>
      <dgm:spPr>
        <a:ln>
          <a:solidFill>
            <a:schemeClr val="tx1"/>
          </a:solidFill>
        </a:ln>
      </dgm:spPr>
      <dgm:t>
        <a:bodyPr/>
        <a:lstStyle/>
        <a:p>
          <a:endParaRPr lang="en-US"/>
        </a:p>
      </dgm:t>
    </dgm:pt>
    <dgm:pt modelId="{5789721E-9677-2A45-951A-C19FFBDF94F2}" type="sibTrans" cxnId="{E8FBF7B9-904B-694C-8680-A78DCA3877FD}">
      <dgm:prSet/>
      <dgm:spPr/>
      <dgm:t>
        <a:bodyPr/>
        <a:lstStyle/>
        <a:p>
          <a:endParaRPr lang="en-US"/>
        </a:p>
      </dgm:t>
    </dgm:pt>
    <dgm:pt modelId="{6418C1B2-44A8-9A47-978E-339EFC924D85}">
      <dgm:prSet custT="1"/>
      <dgm:spPr/>
      <dgm:t>
        <a:bodyPr/>
        <a:lstStyle/>
        <a:p>
          <a:r>
            <a:rPr lang="en-US" sz="1100" dirty="0"/>
            <a:t>with contributory disease complications</a:t>
          </a:r>
        </a:p>
      </dgm:t>
    </dgm:pt>
    <dgm:pt modelId="{9E15F559-6FF9-9142-9071-294C2DE1CC54}" type="parTrans" cxnId="{4F7E9FBD-CC35-A948-A362-1666FA460F42}">
      <dgm:prSet/>
      <dgm:spPr/>
      <dgm:t>
        <a:bodyPr/>
        <a:lstStyle/>
        <a:p>
          <a:endParaRPr lang="en-US"/>
        </a:p>
      </dgm:t>
    </dgm:pt>
    <dgm:pt modelId="{BB84CC67-FCC8-8D44-A033-1CE1AF6FC80D}" type="sibTrans" cxnId="{4F7E9FBD-CC35-A948-A362-1666FA460F42}">
      <dgm:prSet/>
      <dgm:spPr/>
      <dgm:t>
        <a:bodyPr/>
        <a:lstStyle/>
        <a:p>
          <a:endParaRPr lang="en-US"/>
        </a:p>
      </dgm:t>
    </dgm:pt>
    <dgm:pt modelId="{B699E5D4-239E-7547-A12B-DAB3507B836E}">
      <dgm:prSet custT="1"/>
      <dgm:spPr/>
      <dgm:t>
        <a:bodyPr/>
        <a:lstStyle/>
        <a:p>
          <a:r>
            <a:rPr lang="en-US" sz="1100" dirty="0"/>
            <a:t>with mixed pain types</a:t>
          </a:r>
        </a:p>
      </dgm:t>
    </dgm:pt>
    <dgm:pt modelId="{7F3E8FBE-206E-4740-9D52-554E04B5CDD7}" type="parTrans" cxnId="{6780356C-7DFC-884B-8603-FE7EC7EB269A}">
      <dgm:prSet/>
      <dgm:spPr>
        <a:ln>
          <a:solidFill>
            <a:schemeClr val="tx1"/>
          </a:solidFill>
        </a:ln>
      </dgm:spPr>
      <dgm:t>
        <a:bodyPr/>
        <a:lstStyle/>
        <a:p>
          <a:endParaRPr lang="en-US"/>
        </a:p>
      </dgm:t>
    </dgm:pt>
    <dgm:pt modelId="{2E7830DD-7473-0443-8713-13E1C6D2F6A5}" type="sibTrans" cxnId="{6780356C-7DFC-884B-8603-FE7EC7EB269A}">
      <dgm:prSet/>
      <dgm:spPr/>
      <dgm:t>
        <a:bodyPr/>
        <a:lstStyle/>
        <a:p>
          <a:endParaRPr lang="en-US"/>
        </a:p>
      </dgm:t>
    </dgm:pt>
    <dgm:pt modelId="{02332B43-4B63-7346-B557-CBB4B1B5B6C0}" type="pres">
      <dgm:prSet presAssocID="{1C7BBC45-A655-FA43-910B-8C55909BA14E}" presName="hierChild1" presStyleCnt="0">
        <dgm:presLayoutVars>
          <dgm:orgChart val="1"/>
          <dgm:chPref val="1"/>
          <dgm:dir/>
          <dgm:animOne val="branch"/>
          <dgm:animLvl val="lvl"/>
          <dgm:resizeHandles/>
        </dgm:presLayoutVars>
      </dgm:prSet>
      <dgm:spPr/>
    </dgm:pt>
    <dgm:pt modelId="{5327B3DF-9081-074F-9624-091D20D207C9}" type="pres">
      <dgm:prSet presAssocID="{746EEC52-1745-784B-92A5-0FFE61783787}" presName="hierRoot1" presStyleCnt="0">
        <dgm:presLayoutVars>
          <dgm:hierBranch val="init"/>
        </dgm:presLayoutVars>
      </dgm:prSet>
      <dgm:spPr/>
    </dgm:pt>
    <dgm:pt modelId="{CFCCC210-240A-D347-8734-3A6F7BB2FA7C}" type="pres">
      <dgm:prSet presAssocID="{746EEC52-1745-784B-92A5-0FFE61783787}" presName="rootComposite1" presStyleCnt="0"/>
      <dgm:spPr/>
    </dgm:pt>
    <dgm:pt modelId="{53CF077C-EF2D-F04B-B68F-A3F7B539F025}" type="pres">
      <dgm:prSet presAssocID="{746EEC52-1745-784B-92A5-0FFE61783787}" presName="rootText1" presStyleLbl="node0" presStyleIdx="0" presStyleCnt="1" custScaleX="50192" custScaleY="51484">
        <dgm:presLayoutVars>
          <dgm:chPref val="3"/>
        </dgm:presLayoutVars>
      </dgm:prSet>
      <dgm:spPr/>
    </dgm:pt>
    <dgm:pt modelId="{B2B4DB05-6C93-814C-BA31-2A6866C28BA0}" type="pres">
      <dgm:prSet presAssocID="{746EEC52-1745-784B-92A5-0FFE61783787}" presName="rootConnector1" presStyleLbl="node1" presStyleIdx="0" presStyleCnt="0"/>
      <dgm:spPr/>
    </dgm:pt>
    <dgm:pt modelId="{C4E2EA71-6954-864A-81A8-AA2FBB875B96}" type="pres">
      <dgm:prSet presAssocID="{746EEC52-1745-784B-92A5-0FFE61783787}" presName="hierChild2" presStyleCnt="0"/>
      <dgm:spPr/>
    </dgm:pt>
    <dgm:pt modelId="{6E3B86C2-3AE8-AB46-BC8B-6A0109021090}" type="pres">
      <dgm:prSet presAssocID="{465096FD-C4E1-5D43-B426-55E64CC29649}" presName="Name37" presStyleLbl="parChTrans1D2" presStyleIdx="0" presStyleCnt="3"/>
      <dgm:spPr/>
    </dgm:pt>
    <dgm:pt modelId="{497640D3-A9B3-4749-8D0F-F1A725F7D6A2}" type="pres">
      <dgm:prSet presAssocID="{C9733550-0B81-2441-90BD-18859BEC0EEA}" presName="hierRoot2" presStyleCnt="0">
        <dgm:presLayoutVars>
          <dgm:hierBranch val="init"/>
        </dgm:presLayoutVars>
      </dgm:prSet>
      <dgm:spPr/>
    </dgm:pt>
    <dgm:pt modelId="{4C564C7B-9FC9-5D4F-BBB3-3F9478778A69}" type="pres">
      <dgm:prSet presAssocID="{C9733550-0B81-2441-90BD-18859BEC0EEA}" presName="rootComposite" presStyleCnt="0"/>
      <dgm:spPr/>
    </dgm:pt>
    <dgm:pt modelId="{6CB9E824-1F56-304E-A886-103AF22BC60D}" type="pres">
      <dgm:prSet presAssocID="{C9733550-0B81-2441-90BD-18859BEC0EEA}" presName="rootText" presStyleLbl="node2" presStyleIdx="0" presStyleCnt="3" custScaleY="71541">
        <dgm:presLayoutVars>
          <dgm:chPref val="3"/>
        </dgm:presLayoutVars>
      </dgm:prSet>
      <dgm:spPr/>
    </dgm:pt>
    <dgm:pt modelId="{4FE4B7BE-7A69-E24B-AADF-1A9078AC5DDB}" type="pres">
      <dgm:prSet presAssocID="{C9733550-0B81-2441-90BD-18859BEC0EEA}" presName="rootConnector" presStyleLbl="node2" presStyleIdx="0" presStyleCnt="3"/>
      <dgm:spPr/>
    </dgm:pt>
    <dgm:pt modelId="{FACD56D2-86F6-DD4D-8302-2406A3D34F67}" type="pres">
      <dgm:prSet presAssocID="{C9733550-0B81-2441-90BD-18859BEC0EEA}" presName="hierChild4" presStyleCnt="0"/>
      <dgm:spPr/>
    </dgm:pt>
    <dgm:pt modelId="{2AF9A994-B3E7-7B46-80CB-8C7293E7A961}" type="pres">
      <dgm:prSet presAssocID="{C9733550-0B81-2441-90BD-18859BEC0EEA}" presName="hierChild5" presStyleCnt="0"/>
      <dgm:spPr/>
    </dgm:pt>
    <dgm:pt modelId="{3271344B-0EE5-7640-8F25-A8C5B56D12DE}" type="pres">
      <dgm:prSet presAssocID="{9E15F559-6FF9-9142-9071-294C2DE1CC54}" presName="Name37" presStyleLbl="parChTrans1D2" presStyleIdx="1" presStyleCnt="3"/>
      <dgm:spPr/>
    </dgm:pt>
    <dgm:pt modelId="{A2875C5A-98B5-6147-85CD-336137C6246D}" type="pres">
      <dgm:prSet presAssocID="{6418C1B2-44A8-9A47-978E-339EFC924D85}" presName="hierRoot2" presStyleCnt="0">
        <dgm:presLayoutVars>
          <dgm:hierBranch val="init"/>
        </dgm:presLayoutVars>
      </dgm:prSet>
      <dgm:spPr/>
    </dgm:pt>
    <dgm:pt modelId="{32105D98-0AC9-754E-B266-B2B9E84F46FE}" type="pres">
      <dgm:prSet presAssocID="{6418C1B2-44A8-9A47-978E-339EFC924D85}" presName="rootComposite" presStyleCnt="0"/>
      <dgm:spPr/>
    </dgm:pt>
    <dgm:pt modelId="{C0854D68-EB08-BC47-BEEB-B5D23BB83581}" type="pres">
      <dgm:prSet presAssocID="{6418C1B2-44A8-9A47-978E-339EFC924D85}" presName="rootText" presStyleLbl="node2" presStyleIdx="1" presStyleCnt="3" custScaleY="71541">
        <dgm:presLayoutVars>
          <dgm:chPref val="3"/>
        </dgm:presLayoutVars>
      </dgm:prSet>
      <dgm:spPr/>
    </dgm:pt>
    <dgm:pt modelId="{8BAAD132-6AC3-3C45-BC5B-6E8AA9D8F235}" type="pres">
      <dgm:prSet presAssocID="{6418C1B2-44A8-9A47-978E-339EFC924D85}" presName="rootConnector" presStyleLbl="node2" presStyleIdx="1" presStyleCnt="3"/>
      <dgm:spPr/>
    </dgm:pt>
    <dgm:pt modelId="{F9160992-6BA0-0249-A84F-974B4A3E8AEC}" type="pres">
      <dgm:prSet presAssocID="{6418C1B2-44A8-9A47-978E-339EFC924D85}" presName="hierChild4" presStyleCnt="0"/>
      <dgm:spPr/>
    </dgm:pt>
    <dgm:pt modelId="{8F7BD745-B23F-DB48-822B-32CDC9F7FF72}" type="pres">
      <dgm:prSet presAssocID="{6418C1B2-44A8-9A47-978E-339EFC924D85}" presName="hierChild5" presStyleCnt="0"/>
      <dgm:spPr/>
    </dgm:pt>
    <dgm:pt modelId="{D977CA01-F17B-0444-A96E-FDF70E49DF98}" type="pres">
      <dgm:prSet presAssocID="{7F3E8FBE-206E-4740-9D52-554E04B5CDD7}" presName="Name37" presStyleLbl="parChTrans1D2" presStyleIdx="2" presStyleCnt="3"/>
      <dgm:spPr/>
    </dgm:pt>
    <dgm:pt modelId="{E19AAC72-DC6D-9345-87A4-5467073A6E17}" type="pres">
      <dgm:prSet presAssocID="{B699E5D4-239E-7547-A12B-DAB3507B836E}" presName="hierRoot2" presStyleCnt="0">
        <dgm:presLayoutVars>
          <dgm:hierBranch val="init"/>
        </dgm:presLayoutVars>
      </dgm:prSet>
      <dgm:spPr/>
    </dgm:pt>
    <dgm:pt modelId="{73A196D0-620A-804A-BCC2-9FA7A15050BA}" type="pres">
      <dgm:prSet presAssocID="{B699E5D4-239E-7547-A12B-DAB3507B836E}" presName="rootComposite" presStyleCnt="0"/>
      <dgm:spPr/>
    </dgm:pt>
    <dgm:pt modelId="{42E47A01-7015-614A-A502-0AA8BED88BEA}" type="pres">
      <dgm:prSet presAssocID="{B699E5D4-239E-7547-A12B-DAB3507B836E}" presName="rootText" presStyleLbl="node2" presStyleIdx="2" presStyleCnt="3" custScaleY="71541">
        <dgm:presLayoutVars>
          <dgm:chPref val="3"/>
        </dgm:presLayoutVars>
      </dgm:prSet>
      <dgm:spPr/>
    </dgm:pt>
    <dgm:pt modelId="{421CF709-566B-BC47-99F3-A20DB05E5369}" type="pres">
      <dgm:prSet presAssocID="{B699E5D4-239E-7547-A12B-DAB3507B836E}" presName="rootConnector" presStyleLbl="node2" presStyleIdx="2" presStyleCnt="3"/>
      <dgm:spPr/>
    </dgm:pt>
    <dgm:pt modelId="{2BE7457F-39D8-C84E-AA00-0FAD8BD8372C}" type="pres">
      <dgm:prSet presAssocID="{B699E5D4-239E-7547-A12B-DAB3507B836E}" presName="hierChild4" presStyleCnt="0"/>
      <dgm:spPr/>
    </dgm:pt>
    <dgm:pt modelId="{571E31D1-D558-164E-BF98-E3B1800218F2}" type="pres">
      <dgm:prSet presAssocID="{B699E5D4-239E-7547-A12B-DAB3507B836E}" presName="hierChild5" presStyleCnt="0"/>
      <dgm:spPr/>
    </dgm:pt>
    <dgm:pt modelId="{55B747D1-35D3-5044-818D-58D1EE66E00A}" type="pres">
      <dgm:prSet presAssocID="{746EEC52-1745-784B-92A5-0FFE61783787}" presName="hierChild3" presStyleCnt="0"/>
      <dgm:spPr/>
    </dgm:pt>
  </dgm:ptLst>
  <dgm:cxnLst>
    <dgm:cxn modelId="{8248E113-2AE0-A345-939F-F41C6FEFBC1B}" type="presOf" srcId="{746EEC52-1745-784B-92A5-0FFE61783787}" destId="{53CF077C-EF2D-F04B-B68F-A3F7B539F025}" srcOrd="0" destOrd="0" presId="urn:microsoft.com/office/officeart/2005/8/layout/orgChart1"/>
    <dgm:cxn modelId="{5445C01B-16F5-3B44-82CE-F57121E49F27}" type="presOf" srcId="{B699E5D4-239E-7547-A12B-DAB3507B836E}" destId="{421CF709-566B-BC47-99F3-A20DB05E5369}" srcOrd="1" destOrd="0" presId="urn:microsoft.com/office/officeart/2005/8/layout/orgChart1"/>
    <dgm:cxn modelId="{0D589121-1E90-5A4B-80C6-F03960B11430}" type="presOf" srcId="{465096FD-C4E1-5D43-B426-55E64CC29649}" destId="{6E3B86C2-3AE8-AB46-BC8B-6A0109021090}" srcOrd="0" destOrd="0" presId="urn:microsoft.com/office/officeart/2005/8/layout/orgChart1"/>
    <dgm:cxn modelId="{E8F5D934-4A3A-6B4A-9C6D-9BAC0ECDE97E}" type="presOf" srcId="{746EEC52-1745-784B-92A5-0FFE61783787}" destId="{B2B4DB05-6C93-814C-BA31-2A6866C28BA0}" srcOrd="1" destOrd="0" presId="urn:microsoft.com/office/officeart/2005/8/layout/orgChart1"/>
    <dgm:cxn modelId="{7A27F761-AA2D-5945-9314-4A86F1C5C970}" type="presOf" srcId="{B699E5D4-239E-7547-A12B-DAB3507B836E}" destId="{42E47A01-7015-614A-A502-0AA8BED88BEA}" srcOrd="0" destOrd="0" presId="urn:microsoft.com/office/officeart/2005/8/layout/orgChart1"/>
    <dgm:cxn modelId="{6780356C-7DFC-884B-8603-FE7EC7EB269A}" srcId="{746EEC52-1745-784B-92A5-0FFE61783787}" destId="{B699E5D4-239E-7547-A12B-DAB3507B836E}" srcOrd="2" destOrd="0" parTransId="{7F3E8FBE-206E-4740-9D52-554E04B5CDD7}" sibTransId="{2E7830DD-7473-0443-8713-13E1C6D2F6A5}"/>
    <dgm:cxn modelId="{DEC3016E-CB38-9A46-AED4-3308B84BCD91}" type="presOf" srcId="{6418C1B2-44A8-9A47-978E-339EFC924D85}" destId="{C0854D68-EB08-BC47-BEEB-B5D23BB83581}" srcOrd="0" destOrd="0" presId="urn:microsoft.com/office/officeart/2005/8/layout/orgChart1"/>
    <dgm:cxn modelId="{C44DA589-95DE-984B-92F0-B23731EA33D1}" type="presOf" srcId="{C9733550-0B81-2441-90BD-18859BEC0EEA}" destId="{4FE4B7BE-7A69-E24B-AADF-1A9078AC5DDB}" srcOrd="1" destOrd="0" presId="urn:microsoft.com/office/officeart/2005/8/layout/orgChart1"/>
    <dgm:cxn modelId="{549EF296-0DCF-E14F-9A71-C44327F3AD64}" type="presOf" srcId="{C9733550-0B81-2441-90BD-18859BEC0EEA}" destId="{6CB9E824-1F56-304E-A886-103AF22BC60D}" srcOrd="0" destOrd="0" presId="urn:microsoft.com/office/officeart/2005/8/layout/orgChart1"/>
    <dgm:cxn modelId="{D5D09EA0-C57E-5C4B-B312-F1602D88C371}" type="presOf" srcId="{9E15F559-6FF9-9142-9071-294C2DE1CC54}" destId="{3271344B-0EE5-7640-8F25-A8C5B56D12DE}" srcOrd="0" destOrd="0" presId="urn:microsoft.com/office/officeart/2005/8/layout/orgChart1"/>
    <dgm:cxn modelId="{BC6847B7-B9AF-7C41-A17E-03FE4BA1BE74}" srcId="{1C7BBC45-A655-FA43-910B-8C55909BA14E}" destId="{746EEC52-1745-784B-92A5-0FFE61783787}" srcOrd="0" destOrd="0" parTransId="{94B3BFB6-008F-4E42-89BA-1548DC4C8309}" sibTransId="{4EEAB94C-3145-BE44-AA06-6FA815459A98}"/>
    <dgm:cxn modelId="{E8FBF7B9-904B-694C-8680-A78DCA3877FD}" srcId="{746EEC52-1745-784B-92A5-0FFE61783787}" destId="{C9733550-0B81-2441-90BD-18859BEC0EEA}" srcOrd="0" destOrd="0" parTransId="{465096FD-C4E1-5D43-B426-55E64CC29649}" sibTransId="{5789721E-9677-2A45-951A-C19FFBDF94F2}"/>
    <dgm:cxn modelId="{4F7E9FBD-CC35-A948-A362-1666FA460F42}" srcId="{746EEC52-1745-784B-92A5-0FFE61783787}" destId="{6418C1B2-44A8-9A47-978E-339EFC924D85}" srcOrd="1" destOrd="0" parTransId="{9E15F559-6FF9-9142-9071-294C2DE1CC54}" sibTransId="{BB84CC67-FCC8-8D44-A033-1CE1AF6FC80D}"/>
    <dgm:cxn modelId="{B4898DD4-6D99-1F42-A8C6-FDC5C04D97AF}" type="presOf" srcId="{7F3E8FBE-206E-4740-9D52-554E04B5CDD7}" destId="{D977CA01-F17B-0444-A96E-FDF70E49DF98}" srcOrd="0" destOrd="0" presId="urn:microsoft.com/office/officeart/2005/8/layout/orgChart1"/>
    <dgm:cxn modelId="{A7A6A0F2-F2EC-464D-89E4-C03868EAE5CA}" type="presOf" srcId="{1C7BBC45-A655-FA43-910B-8C55909BA14E}" destId="{02332B43-4B63-7346-B557-CBB4B1B5B6C0}" srcOrd="0" destOrd="0" presId="urn:microsoft.com/office/officeart/2005/8/layout/orgChart1"/>
    <dgm:cxn modelId="{0CF1C5F9-F31B-0A4B-A705-0E61B4028D5D}" type="presOf" srcId="{6418C1B2-44A8-9A47-978E-339EFC924D85}" destId="{8BAAD132-6AC3-3C45-BC5B-6E8AA9D8F235}" srcOrd="1" destOrd="0" presId="urn:microsoft.com/office/officeart/2005/8/layout/orgChart1"/>
    <dgm:cxn modelId="{0FBB57BE-A5D6-764F-BA2C-21CB27924E79}" type="presParOf" srcId="{02332B43-4B63-7346-B557-CBB4B1B5B6C0}" destId="{5327B3DF-9081-074F-9624-091D20D207C9}" srcOrd="0" destOrd="0" presId="urn:microsoft.com/office/officeart/2005/8/layout/orgChart1"/>
    <dgm:cxn modelId="{33731668-6552-564C-9032-6D81E8CB972A}" type="presParOf" srcId="{5327B3DF-9081-074F-9624-091D20D207C9}" destId="{CFCCC210-240A-D347-8734-3A6F7BB2FA7C}" srcOrd="0" destOrd="0" presId="urn:microsoft.com/office/officeart/2005/8/layout/orgChart1"/>
    <dgm:cxn modelId="{CA830686-3C76-DD42-8978-5CBFA9A9929A}" type="presParOf" srcId="{CFCCC210-240A-D347-8734-3A6F7BB2FA7C}" destId="{53CF077C-EF2D-F04B-B68F-A3F7B539F025}" srcOrd="0" destOrd="0" presId="urn:microsoft.com/office/officeart/2005/8/layout/orgChart1"/>
    <dgm:cxn modelId="{9C8A3D43-804C-C04B-AB5F-A67787182E5E}" type="presParOf" srcId="{CFCCC210-240A-D347-8734-3A6F7BB2FA7C}" destId="{B2B4DB05-6C93-814C-BA31-2A6866C28BA0}" srcOrd="1" destOrd="0" presId="urn:microsoft.com/office/officeart/2005/8/layout/orgChart1"/>
    <dgm:cxn modelId="{CEF0E81F-CBC0-B14F-A226-7F5F9693EBC2}" type="presParOf" srcId="{5327B3DF-9081-074F-9624-091D20D207C9}" destId="{C4E2EA71-6954-864A-81A8-AA2FBB875B96}" srcOrd="1" destOrd="0" presId="urn:microsoft.com/office/officeart/2005/8/layout/orgChart1"/>
    <dgm:cxn modelId="{9C366F7E-EA06-5D4A-92DD-5D7468B33DF2}" type="presParOf" srcId="{C4E2EA71-6954-864A-81A8-AA2FBB875B96}" destId="{6E3B86C2-3AE8-AB46-BC8B-6A0109021090}" srcOrd="0" destOrd="0" presId="urn:microsoft.com/office/officeart/2005/8/layout/orgChart1"/>
    <dgm:cxn modelId="{FBDBDD4C-AD87-2048-874B-BBFCF03449C7}" type="presParOf" srcId="{C4E2EA71-6954-864A-81A8-AA2FBB875B96}" destId="{497640D3-A9B3-4749-8D0F-F1A725F7D6A2}" srcOrd="1" destOrd="0" presId="urn:microsoft.com/office/officeart/2005/8/layout/orgChart1"/>
    <dgm:cxn modelId="{11C8359F-2EE9-2642-9C77-159BC8409ECB}" type="presParOf" srcId="{497640D3-A9B3-4749-8D0F-F1A725F7D6A2}" destId="{4C564C7B-9FC9-5D4F-BBB3-3F9478778A69}" srcOrd="0" destOrd="0" presId="urn:microsoft.com/office/officeart/2005/8/layout/orgChart1"/>
    <dgm:cxn modelId="{F8B339BB-C0E5-FC4C-A3C0-2B8549762C81}" type="presParOf" srcId="{4C564C7B-9FC9-5D4F-BBB3-3F9478778A69}" destId="{6CB9E824-1F56-304E-A886-103AF22BC60D}" srcOrd="0" destOrd="0" presId="urn:microsoft.com/office/officeart/2005/8/layout/orgChart1"/>
    <dgm:cxn modelId="{3CB2C3EA-5F11-2345-9805-8D49272020FA}" type="presParOf" srcId="{4C564C7B-9FC9-5D4F-BBB3-3F9478778A69}" destId="{4FE4B7BE-7A69-E24B-AADF-1A9078AC5DDB}" srcOrd="1" destOrd="0" presId="urn:microsoft.com/office/officeart/2005/8/layout/orgChart1"/>
    <dgm:cxn modelId="{619958BC-2DCA-C14D-899A-895386F8FED2}" type="presParOf" srcId="{497640D3-A9B3-4749-8D0F-F1A725F7D6A2}" destId="{FACD56D2-86F6-DD4D-8302-2406A3D34F67}" srcOrd="1" destOrd="0" presId="urn:microsoft.com/office/officeart/2005/8/layout/orgChart1"/>
    <dgm:cxn modelId="{0DF38BA2-A98E-D345-AE02-A87F1F510FC8}" type="presParOf" srcId="{497640D3-A9B3-4749-8D0F-F1A725F7D6A2}" destId="{2AF9A994-B3E7-7B46-80CB-8C7293E7A961}" srcOrd="2" destOrd="0" presId="urn:microsoft.com/office/officeart/2005/8/layout/orgChart1"/>
    <dgm:cxn modelId="{5D2DDF70-0A68-BA4F-8DD3-42BE76447527}" type="presParOf" srcId="{C4E2EA71-6954-864A-81A8-AA2FBB875B96}" destId="{3271344B-0EE5-7640-8F25-A8C5B56D12DE}" srcOrd="2" destOrd="0" presId="urn:microsoft.com/office/officeart/2005/8/layout/orgChart1"/>
    <dgm:cxn modelId="{2D1CCA43-63A7-DA47-8DF5-1A8EF2B284DE}" type="presParOf" srcId="{C4E2EA71-6954-864A-81A8-AA2FBB875B96}" destId="{A2875C5A-98B5-6147-85CD-336137C6246D}" srcOrd="3" destOrd="0" presId="urn:microsoft.com/office/officeart/2005/8/layout/orgChart1"/>
    <dgm:cxn modelId="{3E96FD26-7EAC-3846-BEC3-2CF1A5A0C2B4}" type="presParOf" srcId="{A2875C5A-98B5-6147-85CD-336137C6246D}" destId="{32105D98-0AC9-754E-B266-B2B9E84F46FE}" srcOrd="0" destOrd="0" presId="urn:microsoft.com/office/officeart/2005/8/layout/orgChart1"/>
    <dgm:cxn modelId="{33C18254-629E-A247-B19D-35C41DF4B1B3}" type="presParOf" srcId="{32105D98-0AC9-754E-B266-B2B9E84F46FE}" destId="{C0854D68-EB08-BC47-BEEB-B5D23BB83581}" srcOrd="0" destOrd="0" presId="urn:microsoft.com/office/officeart/2005/8/layout/orgChart1"/>
    <dgm:cxn modelId="{50B99F09-2EF4-F748-9330-DA780D39186F}" type="presParOf" srcId="{32105D98-0AC9-754E-B266-B2B9E84F46FE}" destId="{8BAAD132-6AC3-3C45-BC5B-6E8AA9D8F235}" srcOrd="1" destOrd="0" presId="urn:microsoft.com/office/officeart/2005/8/layout/orgChart1"/>
    <dgm:cxn modelId="{D44708DA-FF89-D842-98BE-F7D4973943D0}" type="presParOf" srcId="{A2875C5A-98B5-6147-85CD-336137C6246D}" destId="{F9160992-6BA0-0249-A84F-974B4A3E8AEC}" srcOrd="1" destOrd="0" presId="urn:microsoft.com/office/officeart/2005/8/layout/orgChart1"/>
    <dgm:cxn modelId="{86B1F14A-2752-DD43-B2E2-9BED2EEFF6C1}" type="presParOf" srcId="{A2875C5A-98B5-6147-85CD-336137C6246D}" destId="{8F7BD745-B23F-DB48-822B-32CDC9F7FF72}" srcOrd="2" destOrd="0" presId="urn:microsoft.com/office/officeart/2005/8/layout/orgChart1"/>
    <dgm:cxn modelId="{51CD215D-8CB3-5F49-8D88-775B495C4251}" type="presParOf" srcId="{C4E2EA71-6954-864A-81A8-AA2FBB875B96}" destId="{D977CA01-F17B-0444-A96E-FDF70E49DF98}" srcOrd="4" destOrd="0" presId="urn:microsoft.com/office/officeart/2005/8/layout/orgChart1"/>
    <dgm:cxn modelId="{B3FA93D7-4C42-C848-BF01-F7C9FFC3D813}" type="presParOf" srcId="{C4E2EA71-6954-864A-81A8-AA2FBB875B96}" destId="{E19AAC72-DC6D-9345-87A4-5467073A6E17}" srcOrd="5" destOrd="0" presId="urn:microsoft.com/office/officeart/2005/8/layout/orgChart1"/>
    <dgm:cxn modelId="{1E5607DF-38F7-D847-9A0E-A5D08BB6779E}" type="presParOf" srcId="{E19AAC72-DC6D-9345-87A4-5467073A6E17}" destId="{73A196D0-620A-804A-BCC2-9FA7A15050BA}" srcOrd="0" destOrd="0" presId="urn:microsoft.com/office/officeart/2005/8/layout/orgChart1"/>
    <dgm:cxn modelId="{628DA781-BB88-AC42-AFB6-CA93DCA5F7D6}" type="presParOf" srcId="{73A196D0-620A-804A-BCC2-9FA7A15050BA}" destId="{42E47A01-7015-614A-A502-0AA8BED88BEA}" srcOrd="0" destOrd="0" presId="urn:microsoft.com/office/officeart/2005/8/layout/orgChart1"/>
    <dgm:cxn modelId="{E74D4DBE-78B3-B642-AD56-DDC18E377547}" type="presParOf" srcId="{73A196D0-620A-804A-BCC2-9FA7A15050BA}" destId="{421CF709-566B-BC47-99F3-A20DB05E5369}" srcOrd="1" destOrd="0" presId="urn:microsoft.com/office/officeart/2005/8/layout/orgChart1"/>
    <dgm:cxn modelId="{58378A25-EFE8-B346-BF9E-8A66B87BDA0A}" type="presParOf" srcId="{E19AAC72-DC6D-9345-87A4-5467073A6E17}" destId="{2BE7457F-39D8-C84E-AA00-0FAD8BD8372C}" srcOrd="1" destOrd="0" presId="urn:microsoft.com/office/officeart/2005/8/layout/orgChart1"/>
    <dgm:cxn modelId="{04925A95-2BC3-C440-93FA-32E0BD2E84B2}" type="presParOf" srcId="{E19AAC72-DC6D-9345-87A4-5467073A6E17}" destId="{571E31D1-D558-164E-BF98-E3B1800218F2}" srcOrd="2" destOrd="0" presId="urn:microsoft.com/office/officeart/2005/8/layout/orgChart1"/>
    <dgm:cxn modelId="{E49C7E84-5458-3F4B-9E79-93E63B049E9C}" type="presParOf" srcId="{5327B3DF-9081-074F-9624-091D20D207C9}" destId="{55B747D1-35D3-5044-818D-58D1EE66E00A}"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6824DD-F86C-F94E-8CEE-F9D058B85AF1}" type="doc">
      <dgm:prSet loTypeId="urn:microsoft.com/office/officeart/2005/8/layout/equation1" loCatId="list" qsTypeId="urn:microsoft.com/office/officeart/2005/8/quickstyle/3d3" qsCatId="3D" csTypeId="urn:microsoft.com/office/officeart/2005/8/colors/accent0_3" csCatId="mainScheme" phldr="1"/>
      <dgm:spPr/>
      <dgm:t>
        <a:bodyPr/>
        <a:lstStyle/>
        <a:p>
          <a:endParaRPr lang="en-US"/>
        </a:p>
      </dgm:t>
    </dgm:pt>
    <dgm:pt modelId="{FB6C604E-FB66-F642-9F7E-4F6ACD582D5B}">
      <dgm:prSet phldrT="[Text]"/>
      <dgm:spPr/>
      <dgm:t>
        <a:bodyPr/>
        <a:lstStyle/>
        <a:p>
          <a:r>
            <a:rPr lang="en-US" dirty="0"/>
            <a:t>Diagnosis of SCD by lab</a:t>
          </a:r>
        </a:p>
      </dgm:t>
    </dgm:pt>
    <dgm:pt modelId="{FBDF98B2-11B8-B940-B9E7-F0105B472694}" type="parTrans" cxnId="{A99AB6E2-C90F-7D49-97CF-EC4EC5ACBA28}">
      <dgm:prSet/>
      <dgm:spPr/>
      <dgm:t>
        <a:bodyPr/>
        <a:lstStyle/>
        <a:p>
          <a:endParaRPr lang="en-US"/>
        </a:p>
      </dgm:t>
    </dgm:pt>
    <dgm:pt modelId="{F920CE90-217D-EE40-8989-F7A3FD4FE593}" type="sibTrans" cxnId="{A99AB6E2-C90F-7D49-97CF-EC4EC5ACBA28}">
      <dgm:prSet/>
      <dgm:spPr/>
      <dgm:t>
        <a:bodyPr/>
        <a:lstStyle/>
        <a:p>
          <a:endParaRPr lang="en-US"/>
        </a:p>
      </dgm:t>
    </dgm:pt>
    <dgm:pt modelId="{908ED480-AAC9-2045-A9DF-BAF7B43279FB}">
      <dgm:prSet phldrT="[Text]"/>
      <dgm:spPr/>
      <dgm:t>
        <a:bodyPr/>
        <a:lstStyle/>
        <a:p>
          <a:r>
            <a:rPr lang="en-US" dirty="0"/>
            <a:t>Chronic SCD Pain</a:t>
          </a:r>
        </a:p>
      </dgm:t>
    </dgm:pt>
    <dgm:pt modelId="{A6879F11-0BFB-5748-B138-BC7A0597F927}" type="parTrans" cxnId="{8AC978DA-01BC-BE43-9C9C-6EC8D05090E0}">
      <dgm:prSet/>
      <dgm:spPr/>
      <dgm:t>
        <a:bodyPr/>
        <a:lstStyle/>
        <a:p>
          <a:endParaRPr lang="en-US"/>
        </a:p>
      </dgm:t>
    </dgm:pt>
    <dgm:pt modelId="{F62C6307-6866-B146-8356-45C96C233ECE}" type="sibTrans" cxnId="{8AC978DA-01BC-BE43-9C9C-6EC8D05090E0}">
      <dgm:prSet/>
      <dgm:spPr/>
      <dgm:t>
        <a:bodyPr/>
        <a:lstStyle/>
        <a:p>
          <a:endParaRPr lang="en-US"/>
        </a:p>
      </dgm:t>
    </dgm:pt>
    <dgm:pt modelId="{E10E37F4-CE50-C04D-B822-A7C313DC5E8F}">
      <dgm:prSet phldrT="[Text]"/>
      <dgm:spPr/>
      <dgm:t>
        <a:bodyPr/>
        <a:lstStyle/>
        <a:p>
          <a:r>
            <a:rPr lang="en-US" u="sng" dirty="0"/>
            <a:t>One sign </a:t>
          </a:r>
          <a:r>
            <a:rPr lang="en-US" dirty="0"/>
            <a:t>of pain sensitivity</a:t>
          </a:r>
        </a:p>
      </dgm:t>
    </dgm:pt>
    <dgm:pt modelId="{350485A9-7296-7C4F-91F8-036B0CE92AF3}" type="parTrans" cxnId="{E5ACAF8F-09EB-9342-8B01-F2D0EC98D836}">
      <dgm:prSet/>
      <dgm:spPr/>
      <dgm:t>
        <a:bodyPr/>
        <a:lstStyle/>
        <a:p>
          <a:endParaRPr lang="en-US"/>
        </a:p>
      </dgm:t>
    </dgm:pt>
    <dgm:pt modelId="{EC628B84-36D0-574F-A2C7-99378744DC65}" type="sibTrans" cxnId="{E5ACAF8F-09EB-9342-8B01-F2D0EC98D836}">
      <dgm:prSet/>
      <dgm:spPr/>
      <dgm:t>
        <a:bodyPr/>
        <a:lstStyle/>
        <a:p>
          <a:endParaRPr lang="en-US"/>
        </a:p>
      </dgm:t>
    </dgm:pt>
    <dgm:pt modelId="{43154E6D-596E-EA4D-BF79-F1CB3E883DFF}">
      <dgm:prSet phldrT="[Text]"/>
      <dgm:spPr/>
      <dgm:t>
        <a:bodyPr/>
        <a:lstStyle/>
        <a:p>
          <a:r>
            <a:rPr lang="en-US" dirty="0"/>
            <a:t>Pain on most days over </a:t>
          </a:r>
          <a:r>
            <a:rPr lang="en-US" u="sng" dirty="0"/>
            <a:t>6 months</a:t>
          </a:r>
          <a:endParaRPr lang="en-US" dirty="0"/>
        </a:p>
      </dgm:t>
    </dgm:pt>
    <dgm:pt modelId="{4265E0C3-73E9-724E-B646-00FFBE6C16F7}" type="parTrans" cxnId="{DFD36A16-1F84-3749-9802-699DCFDDC27E}">
      <dgm:prSet/>
      <dgm:spPr/>
      <dgm:t>
        <a:bodyPr/>
        <a:lstStyle/>
        <a:p>
          <a:endParaRPr lang="en-US"/>
        </a:p>
      </dgm:t>
    </dgm:pt>
    <dgm:pt modelId="{5BFA32D8-228F-7847-B29D-88409B8A248C}" type="sibTrans" cxnId="{DFD36A16-1F84-3749-9802-699DCFDDC27E}">
      <dgm:prSet/>
      <dgm:spPr/>
      <dgm:t>
        <a:bodyPr/>
        <a:lstStyle/>
        <a:p>
          <a:endParaRPr lang="en-US"/>
        </a:p>
      </dgm:t>
    </dgm:pt>
    <dgm:pt modelId="{76A48BA7-B9C4-5149-A770-1ADA1181B0B2}" type="pres">
      <dgm:prSet presAssocID="{126824DD-F86C-F94E-8CEE-F9D058B85AF1}" presName="linearFlow" presStyleCnt="0">
        <dgm:presLayoutVars>
          <dgm:dir/>
          <dgm:resizeHandles val="exact"/>
        </dgm:presLayoutVars>
      </dgm:prSet>
      <dgm:spPr/>
    </dgm:pt>
    <dgm:pt modelId="{758EF9B9-964C-1749-89A5-DE2F8F6AECE1}" type="pres">
      <dgm:prSet presAssocID="{FB6C604E-FB66-F642-9F7E-4F6ACD582D5B}" presName="node" presStyleLbl="node1" presStyleIdx="0" presStyleCnt="4">
        <dgm:presLayoutVars>
          <dgm:bulletEnabled val="1"/>
        </dgm:presLayoutVars>
      </dgm:prSet>
      <dgm:spPr/>
    </dgm:pt>
    <dgm:pt modelId="{FFACFDBB-ABFD-7346-B6DA-F60E75A6737F}" type="pres">
      <dgm:prSet presAssocID="{F920CE90-217D-EE40-8989-F7A3FD4FE593}" presName="spacerL" presStyleCnt="0"/>
      <dgm:spPr/>
    </dgm:pt>
    <dgm:pt modelId="{2E1E58D0-D54A-B84A-97CE-B23D1CDF278B}" type="pres">
      <dgm:prSet presAssocID="{F920CE90-217D-EE40-8989-F7A3FD4FE593}" presName="sibTrans" presStyleLbl="sibTrans2D1" presStyleIdx="0" presStyleCnt="3"/>
      <dgm:spPr/>
    </dgm:pt>
    <dgm:pt modelId="{A2B9416F-6365-CE4E-A5A2-BD98DBE8EA7B}" type="pres">
      <dgm:prSet presAssocID="{F920CE90-217D-EE40-8989-F7A3FD4FE593}" presName="spacerR" presStyleCnt="0"/>
      <dgm:spPr/>
    </dgm:pt>
    <dgm:pt modelId="{79829457-9E81-8448-BC89-7B8302478C1F}" type="pres">
      <dgm:prSet presAssocID="{43154E6D-596E-EA4D-BF79-F1CB3E883DFF}" presName="node" presStyleLbl="node1" presStyleIdx="1" presStyleCnt="4">
        <dgm:presLayoutVars>
          <dgm:bulletEnabled val="1"/>
        </dgm:presLayoutVars>
      </dgm:prSet>
      <dgm:spPr/>
    </dgm:pt>
    <dgm:pt modelId="{B1B34CC9-F73A-A04A-B4B8-7F46A058B7AB}" type="pres">
      <dgm:prSet presAssocID="{5BFA32D8-228F-7847-B29D-88409B8A248C}" presName="spacerL" presStyleCnt="0"/>
      <dgm:spPr/>
    </dgm:pt>
    <dgm:pt modelId="{7D905D14-D587-024C-8F9F-060EE65939B6}" type="pres">
      <dgm:prSet presAssocID="{5BFA32D8-228F-7847-B29D-88409B8A248C}" presName="sibTrans" presStyleLbl="sibTrans2D1" presStyleIdx="1" presStyleCnt="3"/>
      <dgm:spPr/>
    </dgm:pt>
    <dgm:pt modelId="{C45A368A-50EA-8842-B121-445D77581AE1}" type="pres">
      <dgm:prSet presAssocID="{5BFA32D8-228F-7847-B29D-88409B8A248C}" presName="spacerR" presStyleCnt="0"/>
      <dgm:spPr/>
    </dgm:pt>
    <dgm:pt modelId="{96F2F74F-9561-914A-8245-2FD0F8BEFFF9}" type="pres">
      <dgm:prSet presAssocID="{E10E37F4-CE50-C04D-B822-A7C313DC5E8F}" presName="node" presStyleLbl="node1" presStyleIdx="2" presStyleCnt="4">
        <dgm:presLayoutVars>
          <dgm:bulletEnabled val="1"/>
        </dgm:presLayoutVars>
      </dgm:prSet>
      <dgm:spPr/>
    </dgm:pt>
    <dgm:pt modelId="{EBDE4EBF-1650-DD4D-B57A-37B69DC8A1CF}" type="pres">
      <dgm:prSet presAssocID="{EC628B84-36D0-574F-A2C7-99378744DC65}" presName="spacerL" presStyleCnt="0"/>
      <dgm:spPr/>
    </dgm:pt>
    <dgm:pt modelId="{76200FDC-57E4-7148-AF88-DAAD0EA5ECBF}" type="pres">
      <dgm:prSet presAssocID="{EC628B84-36D0-574F-A2C7-99378744DC65}" presName="sibTrans" presStyleLbl="sibTrans2D1" presStyleIdx="2" presStyleCnt="3"/>
      <dgm:spPr/>
    </dgm:pt>
    <dgm:pt modelId="{FB65A5B0-B590-2849-BC42-461364E0108A}" type="pres">
      <dgm:prSet presAssocID="{EC628B84-36D0-574F-A2C7-99378744DC65}" presName="spacerR" presStyleCnt="0"/>
      <dgm:spPr/>
    </dgm:pt>
    <dgm:pt modelId="{0A0380E5-5C61-934A-9BDA-339E1D99BB04}" type="pres">
      <dgm:prSet presAssocID="{908ED480-AAC9-2045-A9DF-BAF7B43279FB}" presName="node" presStyleLbl="node1" presStyleIdx="3" presStyleCnt="4" custLinFactNeighborX="-1918" custLinFactNeighborY="1624">
        <dgm:presLayoutVars>
          <dgm:bulletEnabled val="1"/>
        </dgm:presLayoutVars>
      </dgm:prSet>
      <dgm:spPr/>
    </dgm:pt>
  </dgm:ptLst>
  <dgm:cxnLst>
    <dgm:cxn modelId="{4A1BCB14-FEFF-6245-8BFF-4F0B70A4A85C}" type="presOf" srcId="{5BFA32D8-228F-7847-B29D-88409B8A248C}" destId="{7D905D14-D587-024C-8F9F-060EE65939B6}" srcOrd="0" destOrd="0" presId="urn:microsoft.com/office/officeart/2005/8/layout/equation1"/>
    <dgm:cxn modelId="{DFD36A16-1F84-3749-9802-699DCFDDC27E}" srcId="{126824DD-F86C-F94E-8CEE-F9D058B85AF1}" destId="{43154E6D-596E-EA4D-BF79-F1CB3E883DFF}" srcOrd="1" destOrd="0" parTransId="{4265E0C3-73E9-724E-B646-00FFBE6C16F7}" sibTransId="{5BFA32D8-228F-7847-B29D-88409B8A248C}"/>
    <dgm:cxn modelId="{95E87A32-200E-D341-94F1-D91987F8E5CF}" type="presOf" srcId="{126824DD-F86C-F94E-8CEE-F9D058B85AF1}" destId="{76A48BA7-B9C4-5149-A770-1ADA1181B0B2}" srcOrd="0" destOrd="0" presId="urn:microsoft.com/office/officeart/2005/8/layout/equation1"/>
    <dgm:cxn modelId="{A8A61737-A592-0049-A53E-BB34A69B57B9}" type="presOf" srcId="{FB6C604E-FB66-F642-9F7E-4F6ACD582D5B}" destId="{758EF9B9-964C-1749-89A5-DE2F8F6AECE1}" srcOrd="0" destOrd="0" presId="urn:microsoft.com/office/officeart/2005/8/layout/equation1"/>
    <dgm:cxn modelId="{E5ACAF8F-09EB-9342-8B01-F2D0EC98D836}" srcId="{126824DD-F86C-F94E-8CEE-F9D058B85AF1}" destId="{E10E37F4-CE50-C04D-B822-A7C313DC5E8F}" srcOrd="2" destOrd="0" parTransId="{350485A9-7296-7C4F-91F8-036B0CE92AF3}" sibTransId="{EC628B84-36D0-574F-A2C7-99378744DC65}"/>
    <dgm:cxn modelId="{6AFF2191-70AB-8147-9C29-218CE97DBA77}" type="presOf" srcId="{F920CE90-217D-EE40-8989-F7A3FD4FE593}" destId="{2E1E58D0-D54A-B84A-97CE-B23D1CDF278B}" srcOrd="0" destOrd="0" presId="urn:microsoft.com/office/officeart/2005/8/layout/equation1"/>
    <dgm:cxn modelId="{DD5F9AD4-BF3B-D540-9D25-9942A0B5D893}" type="presOf" srcId="{43154E6D-596E-EA4D-BF79-F1CB3E883DFF}" destId="{79829457-9E81-8448-BC89-7B8302478C1F}" srcOrd="0" destOrd="0" presId="urn:microsoft.com/office/officeart/2005/8/layout/equation1"/>
    <dgm:cxn modelId="{0E4CFBD4-9C50-C245-92CF-43255994DCF3}" type="presOf" srcId="{EC628B84-36D0-574F-A2C7-99378744DC65}" destId="{76200FDC-57E4-7148-AF88-DAAD0EA5ECBF}" srcOrd="0" destOrd="0" presId="urn:microsoft.com/office/officeart/2005/8/layout/equation1"/>
    <dgm:cxn modelId="{8AC978DA-01BC-BE43-9C9C-6EC8D05090E0}" srcId="{126824DD-F86C-F94E-8CEE-F9D058B85AF1}" destId="{908ED480-AAC9-2045-A9DF-BAF7B43279FB}" srcOrd="3" destOrd="0" parTransId="{A6879F11-0BFB-5748-B138-BC7A0597F927}" sibTransId="{F62C6307-6866-B146-8356-45C96C233ECE}"/>
    <dgm:cxn modelId="{585E6DE2-5D44-C043-BBC0-9832615DE7B0}" type="presOf" srcId="{908ED480-AAC9-2045-A9DF-BAF7B43279FB}" destId="{0A0380E5-5C61-934A-9BDA-339E1D99BB04}" srcOrd="0" destOrd="0" presId="urn:microsoft.com/office/officeart/2005/8/layout/equation1"/>
    <dgm:cxn modelId="{A99AB6E2-C90F-7D49-97CF-EC4EC5ACBA28}" srcId="{126824DD-F86C-F94E-8CEE-F9D058B85AF1}" destId="{FB6C604E-FB66-F642-9F7E-4F6ACD582D5B}" srcOrd="0" destOrd="0" parTransId="{FBDF98B2-11B8-B940-B9E7-F0105B472694}" sibTransId="{F920CE90-217D-EE40-8989-F7A3FD4FE593}"/>
    <dgm:cxn modelId="{37EB31FF-84A7-3C4F-957E-A1526925C89E}" type="presOf" srcId="{E10E37F4-CE50-C04D-B822-A7C313DC5E8F}" destId="{96F2F74F-9561-914A-8245-2FD0F8BEFFF9}" srcOrd="0" destOrd="0" presId="urn:microsoft.com/office/officeart/2005/8/layout/equation1"/>
    <dgm:cxn modelId="{66D0BD96-14EC-0548-8073-8E421931FE4E}" type="presParOf" srcId="{76A48BA7-B9C4-5149-A770-1ADA1181B0B2}" destId="{758EF9B9-964C-1749-89A5-DE2F8F6AECE1}" srcOrd="0" destOrd="0" presId="urn:microsoft.com/office/officeart/2005/8/layout/equation1"/>
    <dgm:cxn modelId="{039864AE-52F0-7848-8D87-E1949BEEED70}" type="presParOf" srcId="{76A48BA7-B9C4-5149-A770-1ADA1181B0B2}" destId="{FFACFDBB-ABFD-7346-B6DA-F60E75A6737F}" srcOrd="1" destOrd="0" presId="urn:microsoft.com/office/officeart/2005/8/layout/equation1"/>
    <dgm:cxn modelId="{82C56A1B-8002-4945-9953-76CA25F1A9C9}" type="presParOf" srcId="{76A48BA7-B9C4-5149-A770-1ADA1181B0B2}" destId="{2E1E58D0-D54A-B84A-97CE-B23D1CDF278B}" srcOrd="2" destOrd="0" presId="urn:microsoft.com/office/officeart/2005/8/layout/equation1"/>
    <dgm:cxn modelId="{DE43A2D7-586E-BF49-A085-A21FE8C15A9D}" type="presParOf" srcId="{76A48BA7-B9C4-5149-A770-1ADA1181B0B2}" destId="{A2B9416F-6365-CE4E-A5A2-BD98DBE8EA7B}" srcOrd="3" destOrd="0" presId="urn:microsoft.com/office/officeart/2005/8/layout/equation1"/>
    <dgm:cxn modelId="{54133C5A-3370-A240-833E-6FF57FDE8BED}" type="presParOf" srcId="{76A48BA7-B9C4-5149-A770-1ADA1181B0B2}" destId="{79829457-9E81-8448-BC89-7B8302478C1F}" srcOrd="4" destOrd="0" presId="urn:microsoft.com/office/officeart/2005/8/layout/equation1"/>
    <dgm:cxn modelId="{5D3DB5DA-F43A-CD41-A952-701A71C4E0F6}" type="presParOf" srcId="{76A48BA7-B9C4-5149-A770-1ADA1181B0B2}" destId="{B1B34CC9-F73A-A04A-B4B8-7F46A058B7AB}" srcOrd="5" destOrd="0" presId="urn:microsoft.com/office/officeart/2005/8/layout/equation1"/>
    <dgm:cxn modelId="{120B84CB-EC87-514C-9E63-4980742818B1}" type="presParOf" srcId="{76A48BA7-B9C4-5149-A770-1ADA1181B0B2}" destId="{7D905D14-D587-024C-8F9F-060EE65939B6}" srcOrd="6" destOrd="0" presId="urn:microsoft.com/office/officeart/2005/8/layout/equation1"/>
    <dgm:cxn modelId="{D9D7C24B-DD68-B74A-948E-082AEA3E718E}" type="presParOf" srcId="{76A48BA7-B9C4-5149-A770-1ADA1181B0B2}" destId="{C45A368A-50EA-8842-B121-445D77581AE1}" srcOrd="7" destOrd="0" presId="urn:microsoft.com/office/officeart/2005/8/layout/equation1"/>
    <dgm:cxn modelId="{CA1BF0D8-5929-D04A-84D2-1958325CB0F6}" type="presParOf" srcId="{76A48BA7-B9C4-5149-A770-1ADA1181B0B2}" destId="{96F2F74F-9561-914A-8245-2FD0F8BEFFF9}" srcOrd="8" destOrd="0" presId="urn:microsoft.com/office/officeart/2005/8/layout/equation1"/>
    <dgm:cxn modelId="{159C553C-BCC6-3647-BF25-5C9DD9D6C6E5}" type="presParOf" srcId="{76A48BA7-B9C4-5149-A770-1ADA1181B0B2}" destId="{EBDE4EBF-1650-DD4D-B57A-37B69DC8A1CF}" srcOrd="9" destOrd="0" presId="urn:microsoft.com/office/officeart/2005/8/layout/equation1"/>
    <dgm:cxn modelId="{F354545D-558C-EF41-9E49-AAC0BF811C74}" type="presParOf" srcId="{76A48BA7-B9C4-5149-A770-1ADA1181B0B2}" destId="{76200FDC-57E4-7148-AF88-DAAD0EA5ECBF}" srcOrd="10" destOrd="0" presId="urn:microsoft.com/office/officeart/2005/8/layout/equation1"/>
    <dgm:cxn modelId="{D4F0888F-8243-244C-951C-37AD473FCEEF}" type="presParOf" srcId="{76A48BA7-B9C4-5149-A770-1ADA1181B0B2}" destId="{FB65A5B0-B590-2849-BC42-461364E0108A}" srcOrd="11" destOrd="0" presId="urn:microsoft.com/office/officeart/2005/8/layout/equation1"/>
    <dgm:cxn modelId="{26511728-53F6-3A46-9934-4C190AE88A9F}" type="presParOf" srcId="{76A48BA7-B9C4-5149-A770-1ADA1181B0B2}" destId="{0A0380E5-5C61-934A-9BDA-339E1D99BB04}" srcOrd="12"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5F67BE6-89F2-8940-8AC9-DC2DEBD53CA8}"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A334C63F-6715-D04B-AAAD-3E69B3EF1437}">
      <dgm:prSet phldrT="[Text]" custT="1"/>
      <dgm:spPr/>
      <dgm:t>
        <a:bodyPr/>
        <a:lstStyle/>
        <a:p>
          <a:pPr rtl="0"/>
          <a:r>
            <a:rPr lang="en-US" sz="1600" dirty="0">
              <a:solidFill>
                <a:schemeClr val="tx1"/>
              </a:solidFill>
              <a:latin typeface="Arial" panose="020B0604020202020204" pitchFamily="34" charset="0"/>
              <a:cs typeface="Arial" panose="020B0604020202020204" pitchFamily="34" charset="0"/>
            </a:rPr>
            <a:t>Pain Behavior</a:t>
          </a:r>
        </a:p>
      </dgm:t>
    </dgm:pt>
    <dgm:pt modelId="{E3F7A8A4-5B5A-2F43-B898-B429BE739C84}" type="parTrans" cxnId="{9EE5BAF9-C734-0F42-AD66-4C26DBD75AA7}">
      <dgm:prSet/>
      <dgm:spPr/>
      <dgm:t>
        <a:bodyPr/>
        <a:lstStyle/>
        <a:p>
          <a:endParaRPr lang="en-US" sz="1200"/>
        </a:p>
      </dgm:t>
    </dgm:pt>
    <dgm:pt modelId="{E1081B92-BEA4-734C-AE54-CC217E22E9EC}" type="sibTrans" cxnId="{9EE5BAF9-C734-0F42-AD66-4C26DBD75AA7}">
      <dgm:prSet custT="1"/>
      <dgm:spPr/>
      <dgm:t>
        <a:bodyPr/>
        <a:lstStyle/>
        <a:p>
          <a:endParaRPr lang="en-US" sz="1100"/>
        </a:p>
      </dgm:t>
    </dgm:pt>
    <dgm:pt modelId="{A8C9E546-A4AB-2141-8721-092A6A6CBD21}">
      <dgm:prSet phldrT="[Text]" custT="1"/>
      <dgm:spPr/>
      <dgm:t>
        <a:bodyPr/>
        <a:lstStyle/>
        <a:p>
          <a:pPr rtl="0"/>
          <a:r>
            <a:rPr lang="en-US" sz="1400" dirty="0">
              <a:solidFill>
                <a:schemeClr val="tx1"/>
              </a:solidFill>
              <a:latin typeface="Arial" panose="020B0604020202020204" pitchFamily="34" charset="0"/>
              <a:cs typeface="Arial" panose="020B0604020202020204" pitchFamily="34" charset="0"/>
            </a:rPr>
            <a:t>Pain Interpretation</a:t>
          </a:r>
        </a:p>
      </dgm:t>
    </dgm:pt>
    <dgm:pt modelId="{B48DEAA3-92E9-5448-AD62-2076F2B85937}" type="parTrans" cxnId="{00893266-CE99-9D43-8664-4CA1ADAB68A0}">
      <dgm:prSet/>
      <dgm:spPr/>
      <dgm:t>
        <a:bodyPr/>
        <a:lstStyle/>
        <a:p>
          <a:endParaRPr lang="en-US" sz="1200"/>
        </a:p>
      </dgm:t>
    </dgm:pt>
    <dgm:pt modelId="{D02E6C90-BF3A-FD42-9886-4BA265FE1FBA}" type="sibTrans" cxnId="{00893266-CE99-9D43-8664-4CA1ADAB68A0}">
      <dgm:prSet custT="1"/>
      <dgm:spPr/>
      <dgm:t>
        <a:bodyPr/>
        <a:lstStyle/>
        <a:p>
          <a:endParaRPr lang="en-US" sz="1100"/>
        </a:p>
      </dgm:t>
    </dgm:pt>
    <dgm:pt modelId="{14EB6EE3-4637-E048-8191-75F7C2F6477E}">
      <dgm:prSet custT="1"/>
      <dgm:spPr/>
      <dgm:t>
        <a:bodyPr/>
        <a:lstStyle/>
        <a:p>
          <a:pPr rtl="0"/>
          <a:r>
            <a:rPr lang="en-US" sz="1400" dirty="0">
              <a:solidFill>
                <a:schemeClr val="tx1"/>
              </a:solidFill>
              <a:latin typeface="Arial" panose="020B0604020202020204" pitchFamily="34" charset="0"/>
              <a:cs typeface="Arial" panose="020B0604020202020204" pitchFamily="34" charset="0"/>
            </a:rPr>
            <a:t>Pain Disruption/</a:t>
          </a:r>
        </a:p>
        <a:p>
          <a:pPr rtl="0"/>
          <a:r>
            <a:rPr lang="en-US" sz="1400" dirty="0">
              <a:solidFill>
                <a:schemeClr val="tx1"/>
              </a:solidFill>
              <a:latin typeface="Arial" panose="020B0604020202020204" pitchFamily="34" charset="0"/>
              <a:cs typeface="Arial" panose="020B0604020202020204" pitchFamily="34" charset="0"/>
            </a:rPr>
            <a:t>disability</a:t>
          </a:r>
        </a:p>
      </dgm:t>
    </dgm:pt>
    <dgm:pt modelId="{3780FC4B-E531-BF45-98D2-A9C68C3FB905}" type="parTrans" cxnId="{68179D0A-9057-5D43-90BD-AF4447CE2431}">
      <dgm:prSet/>
      <dgm:spPr/>
      <dgm:t>
        <a:bodyPr/>
        <a:lstStyle/>
        <a:p>
          <a:endParaRPr lang="en-US" sz="1200"/>
        </a:p>
      </dgm:t>
    </dgm:pt>
    <dgm:pt modelId="{D81FC2B3-B25A-C54C-9050-27CE3815FEF2}" type="sibTrans" cxnId="{68179D0A-9057-5D43-90BD-AF4447CE2431}">
      <dgm:prSet custT="1"/>
      <dgm:spPr/>
      <dgm:t>
        <a:bodyPr/>
        <a:lstStyle/>
        <a:p>
          <a:pPr rtl="0"/>
          <a:endParaRPr lang="en-US" sz="1100"/>
        </a:p>
      </dgm:t>
    </dgm:pt>
    <dgm:pt modelId="{E3905A78-77E3-994E-B5DC-4C2B9EF9346E}">
      <dgm:prSet phldrT="[Text]" custT="1"/>
      <dgm:spPr/>
      <dgm:t>
        <a:bodyPr/>
        <a:lstStyle/>
        <a:p>
          <a:pPr rtl="0"/>
          <a:r>
            <a:rPr lang="en-US" sz="1400" dirty="0">
              <a:solidFill>
                <a:schemeClr val="tx1"/>
              </a:solidFill>
              <a:latin typeface="Arial" panose="020B0604020202020204" pitchFamily="34" charset="0"/>
              <a:cs typeface="Arial" panose="020B0604020202020204" pitchFamily="34" charset="0"/>
            </a:rPr>
            <a:t>Pain Emotion</a:t>
          </a:r>
        </a:p>
      </dgm:t>
    </dgm:pt>
    <dgm:pt modelId="{49EAEF0B-B169-274B-BF08-4D0BCC855F66}" type="parTrans" cxnId="{06AEFCEC-7FDF-1546-AD7B-193503F149F7}">
      <dgm:prSet/>
      <dgm:spPr/>
      <dgm:t>
        <a:bodyPr/>
        <a:lstStyle/>
        <a:p>
          <a:endParaRPr lang="en-US" sz="1200"/>
        </a:p>
      </dgm:t>
    </dgm:pt>
    <dgm:pt modelId="{374CF139-7BBC-C344-B231-169DC703208B}" type="sibTrans" cxnId="{06AEFCEC-7FDF-1546-AD7B-193503F149F7}">
      <dgm:prSet custT="1"/>
      <dgm:spPr/>
      <dgm:t>
        <a:bodyPr/>
        <a:lstStyle/>
        <a:p>
          <a:endParaRPr lang="en-US" sz="1100"/>
        </a:p>
      </dgm:t>
    </dgm:pt>
    <dgm:pt modelId="{A46285FA-3D45-F549-B198-B686FB8154FB}" type="pres">
      <dgm:prSet presAssocID="{E5F67BE6-89F2-8940-8AC9-DC2DEBD53CA8}" presName="Name0" presStyleCnt="0">
        <dgm:presLayoutVars>
          <dgm:dir/>
          <dgm:resizeHandles val="exact"/>
        </dgm:presLayoutVars>
      </dgm:prSet>
      <dgm:spPr/>
    </dgm:pt>
    <dgm:pt modelId="{A2C678EB-7491-2F41-9A91-2F68808A94F5}" type="pres">
      <dgm:prSet presAssocID="{A334C63F-6715-D04B-AAAD-3E69B3EF1437}" presName="node" presStyleLbl="node1" presStyleIdx="0" presStyleCnt="4">
        <dgm:presLayoutVars>
          <dgm:bulletEnabled val="1"/>
        </dgm:presLayoutVars>
      </dgm:prSet>
      <dgm:spPr/>
    </dgm:pt>
    <dgm:pt modelId="{9F92CE8E-0748-FC47-A077-436FB24DABA7}" type="pres">
      <dgm:prSet presAssocID="{E1081B92-BEA4-734C-AE54-CC217E22E9EC}" presName="sibTrans" presStyleLbl="sibTrans2D1" presStyleIdx="0" presStyleCnt="4"/>
      <dgm:spPr/>
    </dgm:pt>
    <dgm:pt modelId="{07568F51-F068-0943-8921-3937AF6381D1}" type="pres">
      <dgm:prSet presAssocID="{E1081B92-BEA4-734C-AE54-CC217E22E9EC}" presName="connectorText" presStyleLbl="sibTrans2D1" presStyleIdx="0" presStyleCnt="4"/>
      <dgm:spPr/>
    </dgm:pt>
    <dgm:pt modelId="{604D42BD-A1BA-914E-8FF9-9832B419433A}" type="pres">
      <dgm:prSet presAssocID="{E3905A78-77E3-994E-B5DC-4C2B9EF9346E}" presName="node" presStyleLbl="node1" presStyleIdx="1" presStyleCnt="4">
        <dgm:presLayoutVars>
          <dgm:bulletEnabled val="1"/>
        </dgm:presLayoutVars>
      </dgm:prSet>
      <dgm:spPr/>
    </dgm:pt>
    <dgm:pt modelId="{66C0C0F0-793E-4B4F-808A-C5A6F8AC8D81}" type="pres">
      <dgm:prSet presAssocID="{374CF139-7BBC-C344-B231-169DC703208B}" presName="sibTrans" presStyleLbl="sibTrans2D1" presStyleIdx="1" presStyleCnt="4"/>
      <dgm:spPr/>
    </dgm:pt>
    <dgm:pt modelId="{7C9BC76F-F77F-6246-BCE3-13F41E86031D}" type="pres">
      <dgm:prSet presAssocID="{374CF139-7BBC-C344-B231-169DC703208B}" presName="connectorText" presStyleLbl="sibTrans2D1" presStyleIdx="1" presStyleCnt="4"/>
      <dgm:spPr/>
    </dgm:pt>
    <dgm:pt modelId="{C504EE72-593F-0341-96B5-3882B3312CC2}" type="pres">
      <dgm:prSet presAssocID="{14EB6EE3-4637-E048-8191-75F7C2F6477E}" presName="node" presStyleLbl="node1" presStyleIdx="2" presStyleCnt="4">
        <dgm:presLayoutVars>
          <dgm:bulletEnabled val="1"/>
        </dgm:presLayoutVars>
      </dgm:prSet>
      <dgm:spPr/>
    </dgm:pt>
    <dgm:pt modelId="{859A1704-16C0-704A-BF26-03E0D54A258A}" type="pres">
      <dgm:prSet presAssocID="{D81FC2B3-B25A-C54C-9050-27CE3815FEF2}" presName="sibTrans" presStyleLbl="sibTrans2D1" presStyleIdx="2" presStyleCnt="4"/>
      <dgm:spPr/>
    </dgm:pt>
    <dgm:pt modelId="{F8E8944B-99F2-CA4B-AF89-4FB264244263}" type="pres">
      <dgm:prSet presAssocID="{D81FC2B3-B25A-C54C-9050-27CE3815FEF2}" presName="connectorText" presStyleLbl="sibTrans2D1" presStyleIdx="2" presStyleCnt="4"/>
      <dgm:spPr/>
    </dgm:pt>
    <dgm:pt modelId="{8A8CCC98-AFBF-7F4A-8F42-21BCF8A3677D}" type="pres">
      <dgm:prSet presAssocID="{A8C9E546-A4AB-2141-8721-092A6A6CBD21}" presName="node" presStyleLbl="node1" presStyleIdx="3" presStyleCnt="4">
        <dgm:presLayoutVars>
          <dgm:bulletEnabled val="1"/>
        </dgm:presLayoutVars>
      </dgm:prSet>
      <dgm:spPr/>
    </dgm:pt>
    <dgm:pt modelId="{BC640C47-11AB-4F40-9848-D726E7A51BA3}" type="pres">
      <dgm:prSet presAssocID="{D02E6C90-BF3A-FD42-9886-4BA265FE1FBA}" presName="sibTrans" presStyleLbl="sibTrans2D1" presStyleIdx="3" presStyleCnt="4"/>
      <dgm:spPr/>
    </dgm:pt>
    <dgm:pt modelId="{9F83C9BF-B47F-AB46-9F3B-BAC932FD1CD8}" type="pres">
      <dgm:prSet presAssocID="{D02E6C90-BF3A-FD42-9886-4BA265FE1FBA}" presName="connectorText" presStyleLbl="sibTrans2D1" presStyleIdx="3" presStyleCnt="4"/>
      <dgm:spPr/>
    </dgm:pt>
  </dgm:ptLst>
  <dgm:cxnLst>
    <dgm:cxn modelId="{68179D0A-9057-5D43-90BD-AF4447CE2431}" srcId="{E5F67BE6-89F2-8940-8AC9-DC2DEBD53CA8}" destId="{14EB6EE3-4637-E048-8191-75F7C2F6477E}" srcOrd="2" destOrd="0" parTransId="{3780FC4B-E531-BF45-98D2-A9C68C3FB905}" sibTransId="{D81FC2B3-B25A-C54C-9050-27CE3815FEF2}"/>
    <dgm:cxn modelId="{62286625-B059-A04A-8756-D5A69879593F}" type="presOf" srcId="{A8C9E546-A4AB-2141-8721-092A6A6CBD21}" destId="{8A8CCC98-AFBF-7F4A-8F42-21BCF8A3677D}" srcOrd="0" destOrd="0" presId="urn:microsoft.com/office/officeart/2005/8/layout/cycle7"/>
    <dgm:cxn modelId="{03CBE248-EEB1-304F-8201-445B66326125}" type="presOf" srcId="{14EB6EE3-4637-E048-8191-75F7C2F6477E}" destId="{C504EE72-593F-0341-96B5-3882B3312CC2}" srcOrd="0" destOrd="0" presId="urn:microsoft.com/office/officeart/2005/8/layout/cycle7"/>
    <dgm:cxn modelId="{6CA7BF5B-99E3-6148-8AF3-3563289CE751}" type="presOf" srcId="{374CF139-7BBC-C344-B231-169DC703208B}" destId="{7C9BC76F-F77F-6246-BCE3-13F41E86031D}" srcOrd="1" destOrd="0" presId="urn:microsoft.com/office/officeart/2005/8/layout/cycle7"/>
    <dgm:cxn modelId="{00893266-CE99-9D43-8664-4CA1ADAB68A0}" srcId="{E5F67BE6-89F2-8940-8AC9-DC2DEBD53CA8}" destId="{A8C9E546-A4AB-2141-8721-092A6A6CBD21}" srcOrd="3" destOrd="0" parTransId="{B48DEAA3-92E9-5448-AD62-2076F2B85937}" sibTransId="{D02E6C90-BF3A-FD42-9886-4BA265FE1FBA}"/>
    <dgm:cxn modelId="{353A3377-97D6-984D-91CC-3A4ABF7B330A}" type="presOf" srcId="{374CF139-7BBC-C344-B231-169DC703208B}" destId="{66C0C0F0-793E-4B4F-808A-C5A6F8AC8D81}" srcOrd="0" destOrd="0" presId="urn:microsoft.com/office/officeart/2005/8/layout/cycle7"/>
    <dgm:cxn modelId="{64ED117B-5C0E-C44B-B848-001076CABCE0}" type="presOf" srcId="{D02E6C90-BF3A-FD42-9886-4BA265FE1FBA}" destId="{BC640C47-11AB-4F40-9848-D726E7A51BA3}" srcOrd="0" destOrd="0" presId="urn:microsoft.com/office/officeart/2005/8/layout/cycle7"/>
    <dgm:cxn modelId="{192F9A7C-7320-204F-AC00-FD5EB66B00BE}" type="presOf" srcId="{E3905A78-77E3-994E-B5DC-4C2B9EF9346E}" destId="{604D42BD-A1BA-914E-8FF9-9832B419433A}" srcOrd="0" destOrd="0" presId="urn:microsoft.com/office/officeart/2005/8/layout/cycle7"/>
    <dgm:cxn modelId="{07764287-A56A-B84C-ABFE-5AA9BFA8358C}" type="presOf" srcId="{E1081B92-BEA4-734C-AE54-CC217E22E9EC}" destId="{07568F51-F068-0943-8921-3937AF6381D1}" srcOrd="1" destOrd="0" presId="urn:microsoft.com/office/officeart/2005/8/layout/cycle7"/>
    <dgm:cxn modelId="{955C538D-AE22-F24B-8033-733EC351F7AE}" type="presOf" srcId="{D81FC2B3-B25A-C54C-9050-27CE3815FEF2}" destId="{859A1704-16C0-704A-BF26-03E0D54A258A}" srcOrd="0" destOrd="0" presId="urn:microsoft.com/office/officeart/2005/8/layout/cycle7"/>
    <dgm:cxn modelId="{2112B19E-533A-874F-8D8E-10E05C511BC4}" type="presOf" srcId="{D02E6C90-BF3A-FD42-9886-4BA265FE1FBA}" destId="{9F83C9BF-B47F-AB46-9F3B-BAC932FD1CD8}" srcOrd="1" destOrd="0" presId="urn:microsoft.com/office/officeart/2005/8/layout/cycle7"/>
    <dgm:cxn modelId="{0F200DA1-7974-D64A-B710-D349740B687C}" type="presOf" srcId="{E1081B92-BEA4-734C-AE54-CC217E22E9EC}" destId="{9F92CE8E-0748-FC47-A077-436FB24DABA7}" srcOrd="0" destOrd="0" presId="urn:microsoft.com/office/officeart/2005/8/layout/cycle7"/>
    <dgm:cxn modelId="{BD3F79B0-DA1D-7647-9D05-8049E84CA4C3}" type="presOf" srcId="{D81FC2B3-B25A-C54C-9050-27CE3815FEF2}" destId="{F8E8944B-99F2-CA4B-AF89-4FB264244263}" srcOrd="1" destOrd="0" presId="urn:microsoft.com/office/officeart/2005/8/layout/cycle7"/>
    <dgm:cxn modelId="{F6B7E6C7-A815-CF4C-803D-B8129D1AF5C3}" type="presOf" srcId="{A334C63F-6715-D04B-AAAD-3E69B3EF1437}" destId="{A2C678EB-7491-2F41-9A91-2F68808A94F5}" srcOrd="0" destOrd="0" presId="urn:microsoft.com/office/officeart/2005/8/layout/cycle7"/>
    <dgm:cxn modelId="{5EB4E9E1-CF20-1440-88F8-A6985A0D56B8}" type="presOf" srcId="{E5F67BE6-89F2-8940-8AC9-DC2DEBD53CA8}" destId="{A46285FA-3D45-F549-B198-B686FB8154FB}" srcOrd="0" destOrd="0" presId="urn:microsoft.com/office/officeart/2005/8/layout/cycle7"/>
    <dgm:cxn modelId="{06AEFCEC-7FDF-1546-AD7B-193503F149F7}" srcId="{E5F67BE6-89F2-8940-8AC9-DC2DEBD53CA8}" destId="{E3905A78-77E3-994E-B5DC-4C2B9EF9346E}" srcOrd="1" destOrd="0" parTransId="{49EAEF0B-B169-274B-BF08-4D0BCC855F66}" sibTransId="{374CF139-7BBC-C344-B231-169DC703208B}"/>
    <dgm:cxn modelId="{9EE5BAF9-C734-0F42-AD66-4C26DBD75AA7}" srcId="{E5F67BE6-89F2-8940-8AC9-DC2DEBD53CA8}" destId="{A334C63F-6715-D04B-AAAD-3E69B3EF1437}" srcOrd="0" destOrd="0" parTransId="{E3F7A8A4-5B5A-2F43-B898-B429BE739C84}" sibTransId="{E1081B92-BEA4-734C-AE54-CC217E22E9EC}"/>
    <dgm:cxn modelId="{F77057C0-A230-E74D-A9AD-C9C7DBE21912}" type="presParOf" srcId="{A46285FA-3D45-F549-B198-B686FB8154FB}" destId="{A2C678EB-7491-2F41-9A91-2F68808A94F5}" srcOrd="0" destOrd="0" presId="urn:microsoft.com/office/officeart/2005/8/layout/cycle7"/>
    <dgm:cxn modelId="{56F8C77C-D89B-D24F-9B0A-84082D78FDBE}" type="presParOf" srcId="{A46285FA-3D45-F549-B198-B686FB8154FB}" destId="{9F92CE8E-0748-FC47-A077-436FB24DABA7}" srcOrd="1" destOrd="0" presId="urn:microsoft.com/office/officeart/2005/8/layout/cycle7"/>
    <dgm:cxn modelId="{22589622-163E-8141-B7D7-6010113A0079}" type="presParOf" srcId="{9F92CE8E-0748-FC47-A077-436FB24DABA7}" destId="{07568F51-F068-0943-8921-3937AF6381D1}" srcOrd="0" destOrd="0" presId="urn:microsoft.com/office/officeart/2005/8/layout/cycle7"/>
    <dgm:cxn modelId="{8A670A0C-1029-E74F-953B-ABA23B6370C1}" type="presParOf" srcId="{A46285FA-3D45-F549-B198-B686FB8154FB}" destId="{604D42BD-A1BA-914E-8FF9-9832B419433A}" srcOrd="2" destOrd="0" presId="urn:microsoft.com/office/officeart/2005/8/layout/cycle7"/>
    <dgm:cxn modelId="{D4D4CA27-ACD4-B240-8823-76B9915CAF95}" type="presParOf" srcId="{A46285FA-3D45-F549-B198-B686FB8154FB}" destId="{66C0C0F0-793E-4B4F-808A-C5A6F8AC8D81}" srcOrd="3" destOrd="0" presId="urn:microsoft.com/office/officeart/2005/8/layout/cycle7"/>
    <dgm:cxn modelId="{E9AFCD01-3AC8-9D41-B108-CDA1B263ECB9}" type="presParOf" srcId="{66C0C0F0-793E-4B4F-808A-C5A6F8AC8D81}" destId="{7C9BC76F-F77F-6246-BCE3-13F41E86031D}" srcOrd="0" destOrd="0" presId="urn:microsoft.com/office/officeart/2005/8/layout/cycle7"/>
    <dgm:cxn modelId="{9056ACFF-73F5-7746-AE00-35672B9FF8E6}" type="presParOf" srcId="{A46285FA-3D45-F549-B198-B686FB8154FB}" destId="{C504EE72-593F-0341-96B5-3882B3312CC2}" srcOrd="4" destOrd="0" presId="urn:microsoft.com/office/officeart/2005/8/layout/cycle7"/>
    <dgm:cxn modelId="{CBEA096B-D181-4B40-97BF-F4CC1722AF4D}" type="presParOf" srcId="{A46285FA-3D45-F549-B198-B686FB8154FB}" destId="{859A1704-16C0-704A-BF26-03E0D54A258A}" srcOrd="5" destOrd="0" presId="urn:microsoft.com/office/officeart/2005/8/layout/cycle7"/>
    <dgm:cxn modelId="{2F9DE09C-45BB-CC43-B752-2C931796BBE6}" type="presParOf" srcId="{859A1704-16C0-704A-BF26-03E0D54A258A}" destId="{F8E8944B-99F2-CA4B-AF89-4FB264244263}" srcOrd="0" destOrd="0" presId="urn:microsoft.com/office/officeart/2005/8/layout/cycle7"/>
    <dgm:cxn modelId="{A610EFBA-A44C-5C4D-A8F8-BC3D0EFB100A}" type="presParOf" srcId="{A46285FA-3D45-F549-B198-B686FB8154FB}" destId="{8A8CCC98-AFBF-7F4A-8F42-21BCF8A3677D}" srcOrd="6" destOrd="0" presId="urn:microsoft.com/office/officeart/2005/8/layout/cycle7"/>
    <dgm:cxn modelId="{1D7894FA-1802-5C4B-85CF-87385193CB3D}" type="presParOf" srcId="{A46285FA-3D45-F549-B198-B686FB8154FB}" destId="{BC640C47-11AB-4F40-9848-D726E7A51BA3}" srcOrd="7" destOrd="0" presId="urn:microsoft.com/office/officeart/2005/8/layout/cycle7"/>
    <dgm:cxn modelId="{8921F696-9987-1749-8895-12AF6FBB83B3}" type="presParOf" srcId="{BC640C47-11AB-4F40-9848-D726E7A51BA3}" destId="{9F83C9BF-B47F-AB46-9F3B-BAC932FD1CD8}"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F67BE6-89F2-8940-8AC9-DC2DEBD53CA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A8C9E546-A4AB-2141-8721-092A6A6CBD21}">
      <dgm:prSet phldrT="[Text]" custT="1"/>
      <dgm:spPr/>
      <dgm:t>
        <a:bodyPr/>
        <a:lstStyle/>
        <a:p>
          <a:pPr rtl="0"/>
          <a:r>
            <a:rPr lang="en-US" sz="1400" dirty="0">
              <a:solidFill>
                <a:schemeClr val="tx1"/>
              </a:solidFill>
              <a:latin typeface="Arial" panose="020B0604020202020204" pitchFamily="34" charset="0"/>
              <a:cs typeface="Arial" panose="020B0604020202020204" pitchFamily="34" charset="0"/>
            </a:rPr>
            <a:t>Pain Signal</a:t>
          </a:r>
        </a:p>
      </dgm:t>
    </dgm:pt>
    <dgm:pt modelId="{B48DEAA3-92E9-5448-AD62-2076F2B85937}" type="parTrans" cxnId="{00893266-CE99-9D43-8664-4CA1ADAB68A0}">
      <dgm:prSet/>
      <dgm:spPr/>
      <dgm:t>
        <a:bodyPr/>
        <a:lstStyle/>
        <a:p>
          <a:endParaRPr lang="en-US" sz="1200"/>
        </a:p>
      </dgm:t>
    </dgm:pt>
    <dgm:pt modelId="{D02E6C90-BF3A-FD42-9886-4BA265FE1FBA}" type="sibTrans" cxnId="{00893266-CE99-9D43-8664-4CA1ADAB68A0}">
      <dgm:prSet custT="1"/>
      <dgm:spPr/>
      <dgm:t>
        <a:bodyPr/>
        <a:lstStyle/>
        <a:p>
          <a:endParaRPr lang="en-US" sz="1100"/>
        </a:p>
      </dgm:t>
    </dgm:pt>
    <dgm:pt modelId="{160A7EA6-28E9-DE49-A8D0-B22B4EA0974F}">
      <dgm:prSet phldrT="[Text]" custT="1"/>
      <dgm:spPr/>
      <dgm:t>
        <a:bodyPr/>
        <a:lstStyle/>
        <a:p>
          <a:pPr rtl="0"/>
          <a:r>
            <a:rPr lang="en-US" sz="1400" dirty="0">
              <a:solidFill>
                <a:schemeClr val="tx1"/>
              </a:solidFill>
              <a:latin typeface="Arial" panose="020B0604020202020204" pitchFamily="34" charset="0"/>
              <a:cs typeface="Arial" panose="020B0604020202020204" pitchFamily="34" charset="0"/>
            </a:rPr>
            <a:t>Pain</a:t>
          </a:r>
          <a:r>
            <a:rPr lang="en-US" sz="1400" dirty="0">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Processing</a:t>
          </a:r>
          <a:r>
            <a:rPr lang="en-US" sz="1400" dirty="0">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perception</a:t>
          </a:r>
        </a:p>
      </dgm:t>
    </dgm:pt>
    <dgm:pt modelId="{3A961B5A-C55D-5F4F-94A0-772103614B16}" type="parTrans" cxnId="{1308AEBA-D778-DE4B-BCD9-B34ACB09D693}">
      <dgm:prSet/>
      <dgm:spPr/>
      <dgm:t>
        <a:bodyPr/>
        <a:lstStyle/>
        <a:p>
          <a:endParaRPr lang="en-US"/>
        </a:p>
      </dgm:t>
    </dgm:pt>
    <dgm:pt modelId="{88D9208F-16E4-AE43-8C43-DB8CB75FFB9B}" type="sibTrans" cxnId="{1308AEBA-D778-DE4B-BCD9-B34ACB09D693}">
      <dgm:prSet/>
      <dgm:spPr/>
      <dgm:t>
        <a:bodyPr/>
        <a:lstStyle/>
        <a:p>
          <a:endParaRPr lang="en-US"/>
        </a:p>
      </dgm:t>
    </dgm:pt>
    <dgm:pt modelId="{80AA31BC-7F0F-8F4E-84FA-95E816135BE0}" type="pres">
      <dgm:prSet presAssocID="{E5F67BE6-89F2-8940-8AC9-DC2DEBD53CA8}" presName="Name0" presStyleCnt="0">
        <dgm:presLayoutVars>
          <dgm:dir/>
          <dgm:resizeHandles val="exact"/>
        </dgm:presLayoutVars>
      </dgm:prSet>
      <dgm:spPr/>
    </dgm:pt>
    <dgm:pt modelId="{FD9DF1A6-361E-A641-8F3B-EA7B46096DB7}" type="pres">
      <dgm:prSet presAssocID="{A8C9E546-A4AB-2141-8721-092A6A6CBD21}" presName="node" presStyleLbl="node1" presStyleIdx="0" presStyleCnt="2">
        <dgm:presLayoutVars>
          <dgm:bulletEnabled val="1"/>
        </dgm:presLayoutVars>
      </dgm:prSet>
      <dgm:spPr/>
    </dgm:pt>
    <dgm:pt modelId="{2140FBE6-46AD-AC45-9275-6EE1319FBBC5}" type="pres">
      <dgm:prSet presAssocID="{D02E6C90-BF3A-FD42-9886-4BA265FE1FBA}" presName="sibTrans" presStyleLbl="sibTrans2D1" presStyleIdx="0" presStyleCnt="1"/>
      <dgm:spPr/>
    </dgm:pt>
    <dgm:pt modelId="{34DD42A1-BC5C-C247-A9B0-437D447A1EAF}" type="pres">
      <dgm:prSet presAssocID="{D02E6C90-BF3A-FD42-9886-4BA265FE1FBA}" presName="connectorText" presStyleLbl="sibTrans2D1" presStyleIdx="0" presStyleCnt="1"/>
      <dgm:spPr/>
    </dgm:pt>
    <dgm:pt modelId="{7DF06587-B0C8-2B4A-8814-0EC2CC00F807}" type="pres">
      <dgm:prSet presAssocID="{160A7EA6-28E9-DE49-A8D0-B22B4EA0974F}" presName="node" presStyleLbl="node1" presStyleIdx="1" presStyleCnt="2" custLinFactY="-152218" custLinFactNeighborX="5728" custLinFactNeighborY="-200000">
        <dgm:presLayoutVars>
          <dgm:bulletEnabled val="1"/>
        </dgm:presLayoutVars>
      </dgm:prSet>
      <dgm:spPr/>
    </dgm:pt>
  </dgm:ptLst>
  <dgm:cxnLst>
    <dgm:cxn modelId="{A27DB233-2818-C046-8CE3-5D7690C9F7E2}" type="presOf" srcId="{A8C9E546-A4AB-2141-8721-092A6A6CBD21}" destId="{FD9DF1A6-361E-A641-8F3B-EA7B46096DB7}" srcOrd="0" destOrd="0" presId="urn:microsoft.com/office/officeart/2005/8/layout/process1"/>
    <dgm:cxn modelId="{23F50C3F-48BC-D24C-B7F3-5931C5F2B651}" type="presOf" srcId="{E5F67BE6-89F2-8940-8AC9-DC2DEBD53CA8}" destId="{80AA31BC-7F0F-8F4E-84FA-95E816135BE0}" srcOrd="0" destOrd="0" presId="urn:microsoft.com/office/officeart/2005/8/layout/process1"/>
    <dgm:cxn modelId="{00893266-CE99-9D43-8664-4CA1ADAB68A0}" srcId="{E5F67BE6-89F2-8940-8AC9-DC2DEBD53CA8}" destId="{A8C9E546-A4AB-2141-8721-092A6A6CBD21}" srcOrd="0" destOrd="0" parTransId="{B48DEAA3-92E9-5448-AD62-2076F2B85937}" sibTransId="{D02E6C90-BF3A-FD42-9886-4BA265FE1FBA}"/>
    <dgm:cxn modelId="{DD54E271-3DCB-D946-A2EC-780049C853A7}" type="presOf" srcId="{D02E6C90-BF3A-FD42-9886-4BA265FE1FBA}" destId="{2140FBE6-46AD-AC45-9275-6EE1319FBBC5}" srcOrd="0" destOrd="0" presId="urn:microsoft.com/office/officeart/2005/8/layout/process1"/>
    <dgm:cxn modelId="{1308AEBA-D778-DE4B-BCD9-B34ACB09D693}" srcId="{E5F67BE6-89F2-8940-8AC9-DC2DEBD53CA8}" destId="{160A7EA6-28E9-DE49-A8D0-B22B4EA0974F}" srcOrd="1" destOrd="0" parTransId="{3A961B5A-C55D-5F4F-94A0-772103614B16}" sibTransId="{88D9208F-16E4-AE43-8C43-DB8CB75FFB9B}"/>
    <dgm:cxn modelId="{E11247BD-058B-214B-A5DD-BF18F0BAF973}" type="presOf" srcId="{D02E6C90-BF3A-FD42-9886-4BA265FE1FBA}" destId="{34DD42A1-BC5C-C247-A9B0-437D447A1EAF}" srcOrd="1" destOrd="0" presId="urn:microsoft.com/office/officeart/2005/8/layout/process1"/>
    <dgm:cxn modelId="{96C8D9EA-FC68-2A41-98CB-6EBD78550CF6}" type="presOf" srcId="{160A7EA6-28E9-DE49-A8D0-B22B4EA0974F}" destId="{7DF06587-B0C8-2B4A-8814-0EC2CC00F807}" srcOrd="0" destOrd="0" presId="urn:microsoft.com/office/officeart/2005/8/layout/process1"/>
    <dgm:cxn modelId="{FDC989E7-16BC-C94E-AE03-3A19736C8BBA}" type="presParOf" srcId="{80AA31BC-7F0F-8F4E-84FA-95E816135BE0}" destId="{FD9DF1A6-361E-A641-8F3B-EA7B46096DB7}" srcOrd="0" destOrd="0" presId="urn:microsoft.com/office/officeart/2005/8/layout/process1"/>
    <dgm:cxn modelId="{D8AEA0BF-67D9-1D4A-AE93-C218CF7D5209}" type="presParOf" srcId="{80AA31BC-7F0F-8F4E-84FA-95E816135BE0}" destId="{2140FBE6-46AD-AC45-9275-6EE1319FBBC5}" srcOrd="1" destOrd="0" presId="urn:microsoft.com/office/officeart/2005/8/layout/process1"/>
    <dgm:cxn modelId="{C8A8EED1-291A-0D4F-9A4E-B228A4CAA13B}" type="presParOf" srcId="{2140FBE6-46AD-AC45-9275-6EE1319FBBC5}" destId="{34DD42A1-BC5C-C247-A9B0-437D447A1EAF}" srcOrd="0" destOrd="0" presId="urn:microsoft.com/office/officeart/2005/8/layout/process1"/>
    <dgm:cxn modelId="{8C7FDBAC-D611-3647-9752-9861D843A457}" type="presParOf" srcId="{80AA31BC-7F0F-8F4E-84FA-95E816135BE0}" destId="{7DF06587-B0C8-2B4A-8814-0EC2CC00F807}" srcOrd="2"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CB1998-19E2-484D-ADFA-BDA18B733FCD}" type="doc">
      <dgm:prSet loTypeId="urn:microsoft.com/office/officeart/2005/8/layout/pList2" loCatId="process" qsTypeId="urn:microsoft.com/office/officeart/2005/8/quickstyle/simple1" qsCatId="simple" csTypeId="urn:microsoft.com/office/officeart/2005/8/colors/accent4_2" csCatId="accent4" phldr="1"/>
      <dgm:spPr/>
      <dgm:t>
        <a:bodyPr/>
        <a:lstStyle/>
        <a:p>
          <a:endParaRPr lang="en-US"/>
        </a:p>
      </dgm:t>
    </dgm:pt>
    <dgm:pt modelId="{688A95F4-AAD1-FE42-98FE-4344E67ED02D}">
      <dgm:prSet/>
      <dgm:spPr>
        <a:solidFill>
          <a:schemeClr val="accent3"/>
        </a:solidFill>
      </dgm:spPr>
      <dgm:t>
        <a:bodyPr/>
        <a:lstStyle/>
        <a:p>
          <a:r>
            <a:rPr lang="en-US" b="1" dirty="0"/>
            <a:t>Spontaneous and/or widespread pain </a:t>
          </a:r>
          <a:endParaRPr lang="en-US" dirty="0"/>
        </a:p>
      </dgm:t>
    </dgm:pt>
    <dgm:pt modelId="{0A216982-211D-BE47-B4A3-04FE6D938B2A}" type="parTrans" cxnId="{DC796F2D-F417-3049-A21B-F7E316836430}">
      <dgm:prSet/>
      <dgm:spPr/>
      <dgm:t>
        <a:bodyPr/>
        <a:lstStyle/>
        <a:p>
          <a:endParaRPr lang="en-US"/>
        </a:p>
      </dgm:t>
    </dgm:pt>
    <dgm:pt modelId="{8AF974A7-46DF-D24E-B2C8-28E90C911205}" type="sibTrans" cxnId="{DC796F2D-F417-3049-A21B-F7E316836430}">
      <dgm:prSet/>
      <dgm:spPr/>
      <dgm:t>
        <a:bodyPr/>
        <a:lstStyle/>
        <a:p>
          <a:endParaRPr lang="en-US"/>
        </a:p>
      </dgm:t>
    </dgm:pt>
    <dgm:pt modelId="{1F1487A6-E3AF-D243-AAE5-4E0178A51BE4}">
      <dgm:prSet/>
      <dgm:spPr>
        <a:solidFill>
          <a:schemeClr val="accent3"/>
        </a:solidFill>
      </dgm:spPr>
      <dgm:t>
        <a:bodyPr/>
        <a:lstStyle/>
        <a:p>
          <a:r>
            <a:rPr lang="en-US" b="1"/>
            <a:t>Fatigue, sleep, memory,  mood disturbance </a:t>
          </a:r>
          <a:endParaRPr lang="en-US"/>
        </a:p>
      </dgm:t>
    </dgm:pt>
    <dgm:pt modelId="{91E4B44F-DD9B-E84F-8FD1-9EDAD03C5C90}" type="parTrans" cxnId="{5380DCC1-6322-984F-83EB-1E349C075A6D}">
      <dgm:prSet/>
      <dgm:spPr/>
      <dgm:t>
        <a:bodyPr/>
        <a:lstStyle/>
        <a:p>
          <a:endParaRPr lang="en-US"/>
        </a:p>
      </dgm:t>
    </dgm:pt>
    <dgm:pt modelId="{730D12A5-2392-7647-BA19-057796A8C0A1}" type="sibTrans" cxnId="{5380DCC1-6322-984F-83EB-1E349C075A6D}">
      <dgm:prSet/>
      <dgm:spPr/>
      <dgm:t>
        <a:bodyPr/>
        <a:lstStyle/>
        <a:p>
          <a:endParaRPr lang="en-US"/>
        </a:p>
      </dgm:t>
    </dgm:pt>
    <dgm:pt modelId="{2E92FB05-5A81-3146-844E-0DB207940B6A}">
      <dgm:prSet/>
      <dgm:spPr>
        <a:solidFill>
          <a:schemeClr val="accent3"/>
        </a:solidFill>
      </dgm:spPr>
      <dgm:t>
        <a:bodyPr/>
        <a:lstStyle/>
        <a:p>
          <a:r>
            <a:rPr lang="en-US" b="1"/>
            <a:t>Hyperalgesia</a:t>
          </a:r>
        </a:p>
        <a:p>
          <a:r>
            <a:rPr lang="en-US" b="1"/>
            <a:t>increased response to a (already) painful stimulus, e.g. pin prick.</a:t>
          </a:r>
          <a:endParaRPr lang="en-US" dirty="0"/>
        </a:p>
      </dgm:t>
    </dgm:pt>
    <dgm:pt modelId="{03184C48-BEB7-5F4C-9134-C6447BAF12A8}" type="parTrans" cxnId="{8852D1CA-92F9-334B-B774-48B949E5EF51}">
      <dgm:prSet/>
      <dgm:spPr/>
      <dgm:t>
        <a:bodyPr/>
        <a:lstStyle/>
        <a:p>
          <a:endParaRPr lang="en-US"/>
        </a:p>
      </dgm:t>
    </dgm:pt>
    <dgm:pt modelId="{02772205-302B-004E-956D-FA1DA5B00D64}" type="sibTrans" cxnId="{8852D1CA-92F9-334B-B774-48B949E5EF51}">
      <dgm:prSet/>
      <dgm:spPr/>
      <dgm:t>
        <a:bodyPr/>
        <a:lstStyle/>
        <a:p>
          <a:endParaRPr lang="en-US"/>
        </a:p>
      </dgm:t>
    </dgm:pt>
    <dgm:pt modelId="{2EEAF5C3-A2A9-D247-AF75-9A5DA31B72EF}">
      <dgm:prSet/>
      <dgm:spPr>
        <a:solidFill>
          <a:schemeClr val="accent3"/>
        </a:solidFill>
      </dgm:spPr>
      <dgm:t>
        <a:bodyPr/>
        <a:lstStyle/>
        <a:p>
          <a:r>
            <a:rPr lang="en-US" b="1"/>
            <a:t>Allodynia</a:t>
          </a:r>
        </a:p>
        <a:p>
          <a:r>
            <a:rPr lang="en-US" b="1"/>
            <a:t>response to a normally innocuous stimulus, e.g. q-tip, butterfly.</a:t>
          </a:r>
          <a:endParaRPr lang="en-US" dirty="0"/>
        </a:p>
      </dgm:t>
    </dgm:pt>
    <dgm:pt modelId="{550A5EC4-411B-8D40-A33C-B6AB2424E1FA}" type="parTrans" cxnId="{5CB8F71E-628B-9947-9CCB-4B4C6AD59AB7}">
      <dgm:prSet/>
      <dgm:spPr/>
      <dgm:t>
        <a:bodyPr/>
        <a:lstStyle/>
        <a:p>
          <a:endParaRPr lang="en-US"/>
        </a:p>
      </dgm:t>
    </dgm:pt>
    <dgm:pt modelId="{20234AB2-1171-9F43-BEA4-C93D2820604C}" type="sibTrans" cxnId="{5CB8F71E-628B-9947-9CCB-4B4C6AD59AB7}">
      <dgm:prSet/>
      <dgm:spPr/>
      <dgm:t>
        <a:bodyPr/>
        <a:lstStyle/>
        <a:p>
          <a:endParaRPr lang="en-US"/>
        </a:p>
      </dgm:t>
    </dgm:pt>
    <dgm:pt modelId="{78B07FA4-E336-6640-8D09-FF265D51F3E9}" type="pres">
      <dgm:prSet presAssocID="{C2CB1998-19E2-484D-ADFA-BDA18B733FCD}" presName="Name0" presStyleCnt="0">
        <dgm:presLayoutVars>
          <dgm:dir/>
          <dgm:resizeHandles val="exact"/>
        </dgm:presLayoutVars>
      </dgm:prSet>
      <dgm:spPr/>
    </dgm:pt>
    <dgm:pt modelId="{DC7BD9CA-FEC1-5C4C-9BE9-3BB1969E5043}" type="pres">
      <dgm:prSet presAssocID="{C2CB1998-19E2-484D-ADFA-BDA18B733FCD}" presName="bkgdShp" presStyleLbl="alignAccFollowNode1" presStyleIdx="0" presStyleCnt="1" custLinFactNeighborX="9168" custLinFactNeighborY="-1112"/>
      <dgm:spPr>
        <a:solidFill>
          <a:schemeClr val="accent2">
            <a:lumMod val="20000"/>
            <a:lumOff val="80000"/>
          </a:schemeClr>
        </a:solidFill>
      </dgm:spPr>
    </dgm:pt>
    <dgm:pt modelId="{2A086DAA-BFB4-8843-A2F7-05EB8DC633E3}" type="pres">
      <dgm:prSet presAssocID="{C2CB1998-19E2-484D-ADFA-BDA18B733FCD}" presName="linComp" presStyleCnt="0"/>
      <dgm:spPr/>
    </dgm:pt>
    <dgm:pt modelId="{FC6BADD6-A3DC-2B4B-8001-C04D66911AD5}" type="pres">
      <dgm:prSet presAssocID="{688A95F4-AAD1-FE42-98FE-4344E67ED02D}" presName="compNode" presStyleCnt="0"/>
      <dgm:spPr/>
    </dgm:pt>
    <dgm:pt modelId="{8A795603-15B1-8243-855F-3AABA49CBC61}" type="pres">
      <dgm:prSet presAssocID="{688A95F4-AAD1-FE42-98FE-4344E67ED02D}" presName="node" presStyleLbl="node1" presStyleIdx="0" presStyleCnt="4">
        <dgm:presLayoutVars>
          <dgm:bulletEnabled val="1"/>
        </dgm:presLayoutVars>
      </dgm:prSet>
      <dgm:spPr/>
    </dgm:pt>
    <dgm:pt modelId="{C1F6B78C-DC5F-C148-BB75-2B8A009B826C}" type="pres">
      <dgm:prSet presAssocID="{688A95F4-AAD1-FE42-98FE-4344E67ED02D}" presName="invisiNode" presStyleLbl="node1" presStyleIdx="0" presStyleCnt="4"/>
      <dgm:spPr/>
    </dgm:pt>
    <dgm:pt modelId="{E0DBBFFD-1631-9141-A881-195185D270D1}" type="pres">
      <dgm:prSet presAssocID="{688A95F4-AAD1-FE42-98FE-4344E67ED02D}" presName="imagNode" presStyleLbl="fgImgPlac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8448" t="16198" r="22508" b="-16198"/>
          </a:stretch>
        </a:blipFill>
      </dgm:spPr>
    </dgm:pt>
    <dgm:pt modelId="{BCE44E7B-3CA7-7A48-A351-F8554816DFD6}" type="pres">
      <dgm:prSet presAssocID="{8AF974A7-46DF-D24E-B2C8-28E90C911205}" presName="sibTrans" presStyleLbl="sibTrans2D1" presStyleIdx="0" presStyleCnt="0"/>
      <dgm:spPr/>
    </dgm:pt>
    <dgm:pt modelId="{0CF86AC2-143C-7648-A26E-3D868FEB7E15}" type="pres">
      <dgm:prSet presAssocID="{1F1487A6-E3AF-D243-AAE5-4E0178A51BE4}" presName="compNode" presStyleCnt="0"/>
      <dgm:spPr/>
    </dgm:pt>
    <dgm:pt modelId="{B40A16D8-76F2-DF40-B194-77A6B34283D8}" type="pres">
      <dgm:prSet presAssocID="{1F1487A6-E3AF-D243-AAE5-4E0178A51BE4}" presName="node" presStyleLbl="node1" presStyleIdx="1" presStyleCnt="4">
        <dgm:presLayoutVars>
          <dgm:bulletEnabled val="1"/>
        </dgm:presLayoutVars>
      </dgm:prSet>
      <dgm:spPr/>
    </dgm:pt>
    <dgm:pt modelId="{9DE5942F-C8ED-BD4D-AB41-5DC3F0A05D64}" type="pres">
      <dgm:prSet presAssocID="{1F1487A6-E3AF-D243-AAE5-4E0178A51BE4}" presName="invisiNode" presStyleLbl="node1" presStyleIdx="1" presStyleCnt="4"/>
      <dgm:spPr/>
    </dgm:pt>
    <dgm:pt modelId="{DF1D165C-67BF-BA48-9738-B33AF1582CFF}" type="pres">
      <dgm:prSet presAssocID="{1F1487A6-E3AF-D243-AAE5-4E0178A51BE4}" presName="imagNode"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9359" t="9137" r="21597" b="-9137"/>
          </a:stretch>
        </a:blipFill>
      </dgm:spPr>
    </dgm:pt>
    <dgm:pt modelId="{3D731423-9D63-1642-9042-311FC80CDF41}" type="pres">
      <dgm:prSet presAssocID="{730D12A5-2392-7647-BA19-057796A8C0A1}" presName="sibTrans" presStyleLbl="sibTrans2D1" presStyleIdx="0" presStyleCnt="0"/>
      <dgm:spPr/>
    </dgm:pt>
    <dgm:pt modelId="{BF7E8977-7135-F24F-BEB5-7E2B98DDF9BF}" type="pres">
      <dgm:prSet presAssocID="{2E92FB05-5A81-3146-844E-0DB207940B6A}" presName="compNode" presStyleCnt="0"/>
      <dgm:spPr/>
    </dgm:pt>
    <dgm:pt modelId="{2C426109-8D1A-9A4F-B928-047E213377C1}" type="pres">
      <dgm:prSet presAssocID="{2E92FB05-5A81-3146-844E-0DB207940B6A}" presName="node" presStyleLbl="node1" presStyleIdx="2" presStyleCnt="4">
        <dgm:presLayoutVars>
          <dgm:bulletEnabled val="1"/>
        </dgm:presLayoutVars>
      </dgm:prSet>
      <dgm:spPr/>
    </dgm:pt>
    <dgm:pt modelId="{51F9A68E-2CDC-004F-A944-B8AEB0BAE7FE}" type="pres">
      <dgm:prSet presAssocID="{2E92FB05-5A81-3146-844E-0DB207940B6A}" presName="invisiNode" presStyleLbl="node1" presStyleIdx="2" presStyleCnt="4"/>
      <dgm:spPr/>
    </dgm:pt>
    <dgm:pt modelId="{4EB7634F-9408-0749-9AD0-2FA4DFE7E330}" type="pres">
      <dgm:prSet presAssocID="{2E92FB05-5A81-3146-844E-0DB207940B6A}" presName="imagNode" presStyleLbl="fgImgPlac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0564" t="9137" r="20392" b="-9137"/>
          </a:stretch>
        </a:blipFill>
      </dgm:spPr>
    </dgm:pt>
    <dgm:pt modelId="{A00D4B2F-84D7-5143-ACC7-FDA3008F0B02}" type="pres">
      <dgm:prSet presAssocID="{02772205-302B-004E-956D-FA1DA5B00D64}" presName="sibTrans" presStyleLbl="sibTrans2D1" presStyleIdx="0" presStyleCnt="0"/>
      <dgm:spPr/>
    </dgm:pt>
    <dgm:pt modelId="{11CBC206-31FF-C348-A9E1-3AEC3A947828}" type="pres">
      <dgm:prSet presAssocID="{2EEAF5C3-A2A9-D247-AF75-9A5DA31B72EF}" presName="compNode" presStyleCnt="0"/>
      <dgm:spPr/>
    </dgm:pt>
    <dgm:pt modelId="{2A01A26A-4AC4-AA42-B7EA-5D10D4D3D5FF}" type="pres">
      <dgm:prSet presAssocID="{2EEAF5C3-A2A9-D247-AF75-9A5DA31B72EF}" presName="node" presStyleLbl="node1" presStyleIdx="3" presStyleCnt="4">
        <dgm:presLayoutVars>
          <dgm:bulletEnabled val="1"/>
        </dgm:presLayoutVars>
      </dgm:prSet>
      <dgm:spPr/>
    </dgm:pt>
    <dgm:pt modelId="{A528024F-9E19-2749-9F91-E553A5B0DD39}" type="pres">
      <dgm:prSet presAssocID="{2EEAF5C3-A2A9-D247-AF75-9A5DA31B72EF}" presName="invisiNode" presStyleLbl="node1" presStyleIdx="3" presStyleCnt="4"/>
      <dgm:spPr/>
    </dgm:pt>
    <dgm:pt modelId="{D0108B98-D271-D04A-876F-7FB37923F0C8}" type="pres">
      <dgm:prSet presAssocID="{2EEAF5C3-A2A9-D247-AF75-9A5DA31B72EF}" presName="imagNode"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164" t="9137" r="22916" b="-9137"/>
          </a:stretch>
        </a:blipFill>
      </dgm:spPr>
    </dgm:pt>
  </dgm:ptLst>
  <dgm:cxnLst>
    <dgm:cxn modelId="{5CB8F71E-628B-9947-9CCB-4B4C6AD59AB7}" srcId="{C2CB1998-19E2-484D-ADFA-BDA18B733FCD}" destId="{2EEAF5C3-A2A9-D247-AF75-9A5DA31B72EF}" srcOrd="3" destOrd="0" parTransId="{550A5EC4-411B-8D40-A33C-B6AB2424E1FA}" sibTransId="{20234AB2-1171-9F43-BEA4-C93D2820604C}"/>
    <dgm:cxn modelId="{03787029-38FD-154B-91BA-4FED496D180D}" type="presOf" srcId="{2E92FB05-5A81-3146-844E-0DB207940B6A}" destId="{2C426109-8D1A-9A4F-B928-047E213377C1}" srcOrd="0" destOrd="0" presId="urn:microsoft.com/office/officeart/2005/8/layout/pList2"/>
    <dgm:cxn modelId="{DC796F2D-F417-3049-A21B-F7E316836430}" srcId="{C2CB1998-19E2-484D-ADFA-BDA18B733FCD}" destId="{688A95F4-AAD1-FE42-98FE-4344E67ED02D}" srcOrd="0" destOrd="0" parTransId="{0A216982-211D-BE47-B4A3-04FE6D938B2A}" sibTransId="{8AF974A7-46DF-D24E-B2C8-28E90C911205}"/>
    <dgm:cxn modelId="{5C6BE64F-38A3-F84B-BB5F-3E2E7B290F59}" type="presOf" srcId="{02772205-302B-004E-956D-FA1DA5B00D64}" destId="{A00D4B2F-84D7-5143-ACC7-FDA3008F0B02}" srcOrd="0" destOrd="0" presId="urn:microsoft.com/office/officeart/2005/8/layout/pList2"/>
    <dgm:cxn modelId="{67564856-3D33-BA41-A579-1A7BD6D38E4C}" type="presOf" srcId="{C2CB1998-19E2-484D-ADFA-BDA18B733FCD}" destId="{78B07FA4-E336-6640-8D09-FF265D51F3E9}" srcOrd="0" destOrd="0" presId="urn:microsoft.com/office/officeart/2005/8/layout/pList2"/>
    <dgm:cxn modelId="{37B13B67-118A-8543-AA20-468BA1FBA613}" type="presOf" srcId="{730D12A5-2392-7647-BA19-057796A8C0A1}" destId="{3D731423-9D63-1642-9042-311FC80CDF41}" srcOrd="0" destOrd="0" presId="urn:microsoft.com/office/officeart/2005/8/layout/pList2"/>
    <dgm:cxn modelId="{EC18D672-D4B7-A24C-9F20-6C7F33497717}" type="presOf" srcId="{1F1487A6-E3AF-D243-AAE5-4E0178A51BE4}" destId="{B40A16D8-76F2-DF40-B194-77A6B34283D8}" srcOrd="0" destOrd="0" presId="urn:microsoft.com/office/officeart/2005/8/layout/pList2"/>
    <dgm:cxn modelId="{12752B8F-4036-3D43-96E1-9AFEDF13F907}" type="presOf" srcId="{8AF974A7-46DF-D24E-B2C8-28E90C911205}" destId="{BCE44E7B-3CA7-7A48-A351-F8554816DFD6}" srcOrd="0" destOrd="0" presId="urn:microsoft.com/office/officeart/2005/8/layout/pList2"/>
    <dgm:cxn modelId="{5380DCC1-6322-984F-83EB-1E349C075A6D}" srcId="{C2CB1998-19E2-484D-ADFA-BDA18B733FCD}" destId="{1F1487A6-E3AF-D243-AAE5-4E0178A51BE4}" srcOrd="1" destOrd="0" parTransId="{91E4B44F-DD9B-E84F-8FD1-9EDAD03C5C90}" sibTransId="{730D12A5-2392-7647-BA19-057796A8C0A1}"/>
    <dgm:cxn modelId="{8852D1CA-92F9-334B-B774-48B949E5EF51}" srcId="{C2CB1998-19E2-484D-ADFA-BDA18B733FCD}" destId="{2E92FB05-5A81-3146-844E-0DB207940B6A}" srcOrd="2" destOrd="0" parTransId="{03184C48-BEB7-5F4C-9134-C6447BAF12A8}" sibTransId="{02772205-302B-004E-956D-FA1DA5B00D64}"/>
    <dgm:cxn modelId="{A0C537D1-389F-464A-AEF9-2576898EBBF3}" type="presOf" srcId="{688A95F4-AAD1-FE42-98FE-4344E67ED02D}" destId="{8A795603-15B1-8243-855F-3AABA49CBC61}" srcOrd="0" destOrd="0" presId="urn:microsoft.com/office/officeart/2005/8/layout/pList2"/>
    <dgm:cxn modelId="{667392D5-77B5-C542-82C1-298744C95F7F}" type="presOf" srcId="{2EEAF5C3-A2A9-D247-AF75-9A5DA31B72EF}" destId="{2A01A26A-4AC4-AA42-B7EA-5D10D4D3D5FF}" srcOrd="0" destOrd="0" presId="urn:microsoft.com/office/officeart/2005/8/layout/pList2"/>
    <dgm:cxn modelId="{5576A2E1-6FCE-584C-A841-418B45437D9F}" type="presParOf" srcId="{78B07FA4-E336-6640-8D09-FF265D51F3E9}" destId="{DC7BD9CA-FEC1-5C4C-9BE9-3BB1969E5043}" srcOrd="0" destOrd="0" presId="urn:microsoft.com/office/officeart/2005/8/layout/pList2"/>
    <dgm:cxn modelId="{B86A56B6-20C3-B049-ABE6-012CC2A371AC}" type="presParOf" srcId="{78B07FA4-E336-6640-8D09-FF265D51F3E9}" destId="{2A086DAA-BFB4-8843-A2F7-05EB8DC633E3}" srcOrd="1" destOrd="0" presId="urn:microsoft.com/office/officeart/2005/8/layout/pList2"/>
    <dgm:cxn modelId="{960CD579-F195-ED43-B70A-4BBA953A2D23}" type="presParOf" srcId="{2A086DAA-BFB4-8843-A2F7-05EB8DC633E3}" destId="{FC6BADD6-A3DC-2B4B-8001-C04D66911AD5}" srcOrd="0" destOrd="0" presId="urn:microsoft.com/office/officeart/2005/8/layout/pList2"/>
    <dgm:cxn modelId="{FD3FBBED-2B68-8E47-955E-746C61F54C16}" type="presParOf" srcId="{FC6BADD6-A3DC-2B4B-8001-C04D66911AD5}" destId="{8A795603-15B1-8243-855F-3AABA49CBC61}" srcOrd="0" destOrd="0" presId="urn:microsoft.com/office/officeart/2005/8/layout/pList2"/>
    <dgm:cxn modelId="{DC03FFC0-EC1C-B04F-9161-5306ADF0B79A}" type="presParOf" srcId="{FC6BADD6-A3DC-2B4B-8001-C04D66911AD5}" destId="{C1F6B78C-DC5F-C148-BB75-2B8A009B826C}" srcOrd="1" destOrd="0" presId="urn:microsoft.com/office/officeart/2005/8/layout/pList2"/>
    <dgm:cxn modelId="{DA70AFAD-8E2C-1743-8094-AE7972B92060}" type="presParOf" srcId="{FC6BADD6-A3DC-2B4B-8001-C04D66911AD5}" destId="{E0DBBFFD-1631-9141-A881-195185D270D1}" srcOrd="2" destOrd="0" presId="urn:microsoft.com/office/officeart/2005/8/layout/pList2"/>
    <dgm:cxn modelId="{519E8535-A513-3242-8CAD-5D649AB1A972}" type="presParOf" srcId="{2A086DAA-BFB4-8843-A2F7-05EB8DC633E3}" destId="{BCE44E7B-3CA7-7A48-A351-F8554816DFD6}" srcOrd="1" destOrd="0" presId="urn:microsoft.com/office/officeart/2005/8/layout/pList2"/>
    <dgm:cxn modelId="{15B8A920-F787-EF42-B4F4-4C22557128D6}" type="presParOf" srcId="{2A086DAA-BFB4-8843-A2F7-05EB8DC633E3}" destId="{0CF86AC2-143C-7648-A26E-3D868FEB7E15}" srcOrd="2" destOrd="0" presId="urn:microsoft.com/office/officeart/2005/8/layout/pList2"/>
    <dgm:cxn modelId="{2A308C3D-8DB5-4B49-9EC7-9DBE59FEB8C0}" type="presParOf" srcId="{0CF86AC2-143C-7648-A26E-3D868FEB7E15}" destId="{B40A16D8-76F2-DF40-B194-77A6B34283D8}" srcOrd="0" destOrd="0" presId="urn:microsoft.com/office/officeart/2005/8/layout/pList2"/>
    <dgm:cxn modelId="{48AE56EB-226E-964D-A202-9EE3ABFC1692}" type="presParOf" srcId="{0CF86AC2-143C-7648-A26E-3D868FEB7E15}" destId="{9DE5942F-C8ED-BD4D-AB41-5DC3F0A05D64}" srcOrd="1" destOrd="0" presId="urn:microsoft.com/office/officeart/2005/8/layout/pList2"/>
    <dgm:cxn modelId="{0F92ECA4-917D-B343-A82F-7A3067F541CA}" type="presParOf" srcId="{0CF86AC2-143C-7648-A26E-3D868FEB7E15}" destId="{DF1D165C-67BF-BA48-9738-B33AF1582CFF}" srcOrd="2" destOrd="0" presId="urn:microsoft.com/office/officeart/2005/8/layout/pList2"/>
    <dgm:cxn modelId="{0269F13B-B55D-834B-AC2F-1BCF6FEBE942}" type="presParOf" srcId="{2A086DAA-BFB4-8843-A2F7-05EB8DC633E3}" destId="{3D731423-9D63-1642-9042-311FC80CDF41}" srcOrd="3" destOrd="0" presId="urn:microsoft.com/office/officeart/2005/8/layout/pList2"/>
    <dgm:cxn modelId="{B48FADAC-F5FF-C742-A8AA-50163ADA8F87}" type="presParOf" srcId="{2A086DAA-BFB4-8843-A2F7-05EB8DC633E3}" destId="{BF7E8977-7135-F24F-BEB5-7E2B98DDF9BF}" srcOrd="4" destOrd="0" presId="urn:microsoft.com/office/officeart/2005/8/layout/pList2"/>
    <dgm:cxn modelId="{01132183-729A-0A4E-BFA5-403A83BAE531}" type="presParOf" srcId="{BF7E8977-7135-F24F-BEB5-7E2B98DDF9BF}" destId="{2C426109-8D1A-9A4F-B928-047E213377C1}" srcOrd="0" destOrd="0" presId="urn:microsoft.com/office/officeart/2005/8/layout/pList2"/>
    <dgm:cxn modelId="{27E8B11F-B20C-A447-B828-66EA1D2221FE}" type="presParOf" srcId="{BF7E8977-7135-F24F-BEB5-7E2B98DDF9BF}" destId="{51F9A68E-2CDC-004F-A944-B8AEB0BAE7FE}" srcOrd="1" destOrd="0" presId="urn:microsoft.com/office/officeart/2005/8/layout/pList2"/>
    <dgm:cxn modelId="{34EF858C-AB5E-5E43-975F-310BE7ED16C4}" type="presParOf" srcId="{BF7E8977-7135-F24F-BEB5-7E2B98DDF9BF}" destId="{4EB7634F-9408-0749-9AD0-2FA4DFE7E330}" srcOrd="2" destOrd="0" presId="urn:microsoft.com/office/officeart/2005/8/layout/pList2"/>
    <dgm:cxn modelId="{4DA4C012-4DC2-C348-9A74-EB63BB8FB13D}" type="presParOf" srcId="{2A086DAA-BFB4-8843-A2F7-05EB8DC633E3}" destId="{A00D4B2F-84D7-5143-ACC7-FDA3008F0B02}" srcOrd="5" destOrd="0" presId="urn:microsoft.com/office/officeart/2005/8/layout/pList2"/>
    <dgm:cxn modelId="{78695A7B-3D3A-2341-8916-D0A3630F6103}" type="presParOf" srcId="{2A086DAA-BFB4-8843-A2F7-05EB8DC633E3}" destId="{11CBC206-31FF-C348-A9E1-3AEC3A947828}" srcOrd="6" destOrd="0" presId="urn:microsoft.com/office/officeart/2005/8/layout/pList2"/>
    <dgm:cxn modelId="{B6D55822-6FEC-6143-9ABB-646AE056D2E9}" type="presParOf" srcId="{11CBC206-31FF-C348-A9E1-3AEC3A947828}" destId="{2A01A26A-4AC4-AA42-B7EA-5D10D4D3D5FF}" srcOrd="0" destOrd="0" presId="urn:microsoft.com/office/officeart/2005/8/layout/pList2"/>
    <dgm:cxn modelId="{3EB6166F-9BDE-FD4E-AC61-D061925835BC}" type="presParOf" srcId="{11CBC206-31FF-C348-A9E1-3AEC3A947828}" destId="{A528024F-9E19-2749-9F91-E553A5B0DD39}" srcOrd="1" destOrd="0" presId="urn:microsoft.com/office/officeart/2005/8/layout/pList2"/>
    <dgm:cxn modelId="{AD90E451-554A-BD48-BCEC-E06F6415B203}" type="presParOf" srcId="{11CBC206-31FF-C348-A9E1-3AEC3A947828}" destId="{D0108B98-D271-D04A-876F-7FB37923F0C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B74AC-CB88-D142-AA05-4F6406B5BEDD}">
      <dsp:nvSpPr>
        <dsp:cNvPr id="0" name=""/>
        <dsp:cNvSpPr/>
      </dsp:nvSpPr>
      <dsp:spPr>
        <a:xfrm>
          <a:off x="0" y="30878"/>
          <a:ext cx="7429500" cy="772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Consultant, advisor, investigator</a:t>
          </a:r>
        </a:p>
      </dsp:txBody>
      <dsp:txXfrm>
        <a:off x="37696" y="68574"/>
        <a:ext cx="7354108" cy="696808"/>
      </dsp:txXfrm>
    </dsp:sp>
    <dsp:sp modelId="{0FE2351A-6085-3140-908B-1C5B3A2C0FCC}">
      <dsp:nvSpPr>
        <dsp:cNvPr id="0" name=""/>
        <dsp:cNvSpPr/>
      </dsp:nvSpPr>
      <dsp:spPr>
        <a:xfrm>
          <a:off x="0" y="803078"/>
          <a:ext cx="7429500" cy="211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87"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Pfizer</a:t>
          </a:r>
        </a:p>
        <a:p>
          <a:pPr marL="228600" lvl="1" indent="-228600" algn="l" defTabSz="1155700">
            <a:lnSpc>
              <a:spcPct val="90000"/>
            </a:lnSpc>
            <a:spcBef>
              <a:spcPct val="0"/>
            </a:spcBef>
            <a:spcAft>
              <a:spcPct val="20000"/>
            </a:spcAft>
            <a:buChar char="•"/>
          </a:pPr>
          <a:r>
            <a:rPr lang="en-US" sz="2600" kern="1200"/>
            <a:t>Agios</a:t>
          </a:r>
        </a:p>
        <a:p>
          <a:pPr marL="228600" lvl="1" indent="-228600" algn="l" defTabSz="1155700">
            <a:lnSpc>
              <a:spcPct val="90000"/>
            </a:lnSpc>
            <a:spcBef>
              <a:spcPct val="0"/>
            </a:spcBef>
            <a:spcAft>
              <a:spcPct val="20000"/>
            </a:spcAft>
            <a:buChar char="•"/>
          </a:pPr>
          <a:r>
            <a:rPr lang="en-US" sz="2600" kern="1200"/>
            <a:t>Novartis</a:t>
          </a:r>
        </a:p>
        <a:p>
          <a:pPr marL="228600" lvl="1" indent="-228600" algn="l" defTabSz="1155700">
            <a:lnSpc>
              <a:spcPct val="90000"/>
            </a:lnSpc>
            <a:spcBef>
              <a:spcPct val="0"/>
            </a:spcBef>
            <a:spcAft>
              <a:spcPct val="20000"/>
            </a:spcAft>
            <a:buChar char="•"/>
          </a:pPr>
          <a:r>
            <a:rPr lang="en-US" sz="2600" kern="1200"/>
            <a:t>Fulcrum</a:t>
          </a:r>
        </a:p>
        <a:p>
          <a:pPr marL="228600" lvl="1" indent="-228600" algn="l" defTabSz="1155700">
            <a:lnSpc>
              <a:spcPct val="90000"/>
            </a:lnSpc>
            <a:spcBef>
              <a:spcPct val="0"/>
            </a:spcBef>
            <a:spcAft>
              <a:spcPct val="20000"/>
            </a:spcAft>
            <a:buChar char="•"/>
          </a:pPr>
          <a:r>
            <a:rPr lang="en-US" sz="2600" kern="1200"/>
            <a:t>Alexion</a:t>
          </a:r>
        </a:p>
      </dsp:txBody>
      <dsp:txXfrm>
        <a:off x="0" y="803078"/>
        <a:ext cx="7429500" cy="2117610"/>
      </dsp:txXfrm>
    </dsp:sp>
    <dsp:sp modelId="{099ECA9A-9C0F-5D40-A35A-2932B3E21430}">
      <dsp:nvSpPr>
        <dsp:cNvPr id="0" name=""/>
        <dsp:cNvSpPr/>
      </dsp:nvSpPr>
      <dsp:spPr>
        <a:xfrm>
          <a:off x="0" y="2920688"/>
          <a:ext cx="7429500" cy="772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DSMB</a:t>
          </a:r>
        </a:p>
      </dsp:txBody>
      <dsp:txXfrm>
        <a:off x="37696" y="2958384"/>
        <a:ext cx="7354108" cy="696808"/>
      </dsp:txXfrm>
    </dsp:sp>
    <dsp:sp modelId="{81B4A0F2-059A-D541-9AB6-C59D603C0628}">
      <dsp:nvSpPr>
        <dsp:cNvPr id="0" name=""/>
        <dsp:cNvSpPr/>
      </dsp:nvSpPr>
      <dsp:spPr>
        <a:xfrm>
          <a:off x="0" y="3692889"/>
          <a:ext cx="74295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87"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Novo-Nordisk</a:t>
          </a:r>
        </a:p>
      </dsp:txBody>
      <dsp:txXfrm>
        <a:off x="0" y="3692889"/>
        <a:ext cx="7429500" cy="5464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AAE80-A394-2249-A32F-37E36DBE85ED}">
      <dsp:nvSpPr>
        <dsp:cNvPr id="0" name=""/>
        <dsp:cNvSpPr/>
      </dsp:nvSpPr>
      <dsp:spPr>
        <a:xfrm>
          <a:off x="338307" y="1268327"/>
          <a:ext cx="778849" cy="785965"/>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0000" r="10000"/>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9636050-B255-AB4B-81EE-E3D528E66DD9}">
      <dsp:nvSpPr>
        <dsp:cNvPr id="0" name=""/>
        <dsp:cNvSpPr/>
      </dsp:nvSpPr>
      <dsp:spPr>
        <a:xfrm>
          <a:off x="2618" y="1990768"/>
          <a:ext cx="1984099" cy="1984099"/>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Usual Pain phenotype</a:t>
          </a:r>
        </a:p>
        <a:p>
          <a:pPr marL="114300" lvl="1" indent="-114300" algn="l" defTabSz="622300">
            <a:lnSpc>
              <a:spcPct val="90000"/>
            </a:lnSpc>
            <a:spcBef>
              <a:spcPct val="0"/>
            </a:spcBef>
            <a:spcAft>
              <a:spcPct val="15000"/>
            </a:spcAft>
            <a:buChar char="•"/>
          </a:pPr>
          <a:r>
            <a:rPr lang="en-US" sz="1400" kern="1200"/>
            <a:t>Usual pain sensitivity</a:t>
          </a:r>
          <a:endParaRPr lang="en-US" sz="1400" kern="1200" dirty="0"/>
        </a:p>
        <a:p>
          <a:pPr marL="114300" lvl="1" indent="-114300" algn="l" defTabSz="622300">
            <a:lnSpc>
              <a:spcPct val="90000"/>
            </a:lnSpc>
            <a:spcBef>
              <a:spcPct val="0"/>
            </a:spcBef>
            <a:spcAft>
              <a:spcPct val="15000"/>
            </a:spcAft>
            <a:buChar char="•"/>
          </a:pPr>
          <a:r>
            <a:rPr lang="en-US" sz="1400" kern="1200" dirty="0"/>
            <a:t>Afferent pain-modulation balance  </a:t>
          </a:r>
        </a:p>
      </dsp:txBody>
      <dsp:txXfrm>
        <a:off x="60730" y="2048880"/>
        <a:ext cx="1867875" cy="1867875"/>
      </dsp:txXfrm>
    </dsp:sp>
    <dsp:sp modelId="{9726E681-FE2A-E74E-9429-CC38DDC617DD}">
      <dsp:nvSpPr>
        <dsp:cNvPr id="0" name=""/>
        <dsp:cNvSpPr/>
      </dsp:nvSpPr>
      <dsp:spPr>
        <a:xfrm rot="2383">
          <a:off x="1760173" y="1465243"/>
          <a:ext cx="643017" cy="394009"/>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60173" y="1544004"/>
        <a:ext cx="524814" cy="236405"/>
      </dsp:txXfrm>
    </dsp:sp>
    <dsp:sp modelId="{2CCADC16-04E8-4542-BD16-58CBB08007F6}">
      <dsp:nvSpPr>
        <dsp:cNvPr id="0" name=""/>
        <dsp:cNvSpPr/>
      </dsp:nvSpPr>
      <dsp:spPr>
        <a:xfrm>
          <a:off x="2954347" y="1266510"/>
          <a:ext cx="785965" cy="793229"/>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0000" r="10000"/>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0445663-3033-1B4D-B1CE-820A7ABC6423}">
      <dsp:nvSpPr>
        <dsp:cNvPr id="0" name=""/>
        <dsp:cNvSpPr/>
      </dsp:nvSpPr>
      <dsp:spPr>
        <a:xfrm>
          <a:off x="2622217" y="1992584"/>
          <a:ext cx="1984099" cy="1984099"/>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15-20 Years of recurrent Vaso-occlusive damage to CNS neurons, glia</a:t>
          </a:r>
        </a:p>
        <a:p>
          <a:pPr marL="114300" lvl="1" indent="-114300" algn="l" defTabSz="622300">
            <a:lnSpc>
              <a:spcPct val="90000"/>
            </a:lnSpc>
            <a:spcBef>
              <a:spcPct val="0"/>
            </a:spcBef>
            <a:spcAft>
              <a:spcPct val="15000"/>
            </a:spcAft>
            <a:buChar char="•"/>
          </a:pPr>
          <a:r>
            <a:rPr lang="en-US" sz="1400" kern="1200" dirty="0"/>
            <a:t>Cerebral hypoxia</a:t>
          </a:r>
        </a:p>
        <a:p>
          <a:pPr marL="114300" lvl="1" indent="-114300" algn="l" defTabSz="622300">
            <a:lnSpc>
              <a:spcPct val="90000"/>
            </a:lnSpc>
            <a:spcBef>
              <a:spcPct val="0"/>
            </a:spcBef>
            <a:spcAft>
              <a:spcPct val="15000"/>
            </a:spcAft>
            <a:buChar char="•"/>
          </a:pPr>
          <a:r>
            <a:rPr lang="en-US" sz="1400" kern="1200" dirty="0"/>
            <a:t>Elevated cerebral blood flow</a:t>
          </a:r>
        </a:p>
      </dsp:txBody>
      <dsp:txXfrm>
        <a:off x="2680329" y="2050696"/>
        <a:ext cx="1867875" cy="1867875"/>
      </dsp:txXfrm>
    </dsp:sp>
    <dsp:sp modelId="{66A569DB-D86D-4344-A10C-A416A9560A87}">
      <dsp:nvSpPr>
        <dsp:cNvPr id="0" name=""/>
        <dsp:cNvSpPr/>
      </dsp:nvSpPr>
      <dsp:spPr>
        <a:xfrm rot="2426">
          <a:off x="4380813" y="1467076"/>
          <a:ext cx="640500" cy="394009"/>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380813" y="1545836"/>
        <a:ext cx="522297" cy="236405"/>
      </dsp:txXfrm>
    </dsp:sp>
    <dsp:sp modelId="{FF58034B-E74A-3F46-94B0-347ABD64D18A}">
      <dsp:nvSpPr>
        <dsp:cNvPr id="0" name=""/>
        <dsp:cNvSpPr/>
      </dsp:nvSpPr>
      <dsp:spPr>
        <a:xfrm>
          <a:off x="5570314" y="1264662"/>
          <a:ext cx="793229" cy="800625"/>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0000" r="10000"/>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BF7B46A-8CB5-6B44-9E06-7954ABCA0C7B}">
      <dsp:nvSpPr>
        <dsp:cNvPr id="0" name=""/>
        <dsp:cNvSpPr/>
      </dsp:nvSpPr>
      <dsp:spPr>
        <a:xfrm>
          <a:off x="5241815" y="1994433"/>
          <a:ext cx="1984099" cy="1984099"/>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Cerebral Infarction</a:t>
          </a:r>
        </a:p>
        <a:p>
          <a:pPr marL="114300" lvl="1" indent="-114300" algn="l" defTabSz="622300">
            <a:lnSpc>
              <a:spcPct val="90000"/>
            </a:lnSpc>
            <a:spcBef>
              <a:spcPct val="0"/>
            </a:spcBef>
            <a:spcAft>
              <a:spcPct val="15000"/>
            </a:spcAft>
            <a:buChar char="•"/>
          </a:pPr>
          <a:r>
            <a:rPr lang="en-US" sz="1400" b="1" u="none" strike="noStrike" kern="1200" cap="small" baseline="0" dirty="0">
              <a:solidFill>
                <a:schemeClr val="bg1"/>
              </a:solidFill>
              <a:effectLst/>
            </a:rPr>
            <a:t>Frontal Lobe (Cognitive processing centers)</a:t>
          </a:r>
          <a:endParaRPr lang="en-US" sz="1400" kern="1200" dirty="0">
            <a:solidFill>
              <a:schemeClr val="bg1"/>
            </a:solidFill>
          </a:endParaRPr>
        </a:p>
        <a:p>
          <a:pPr marL="114300" lvl="1" indent="-114300" algn="l" defTabSz="622300">
            <a:lnSpc>
              <a:spcPct val="90000"/>
            </a:lnSpc>
            <a:spcBef>
              <a:spcPct val="0"/>
            </a:spcBef>
            <a:spcAft>
              <a:spcPct val="15000"/>
            </a:spcAft>
            <a:buChar char="•"/>
          </a:pPr>
          <a:r>
            <a:rPr lang="en-US" sz="1400" b="1" u="none" strike="noStrike" kern="1200" cap="small" baseline="0" dirty="0">
              <a:solidFill>
                <a:schemeClr val="bg1"/>
              </a:solidFill>
              <a:effectLst/>
            </a:rPr>
            <a:t>Temporal Lobe (Memory/Auditory)</a:t>
          </a:r>
          <a:endParaRPr lang="en-US" sz="1400" kern="1200" dirty="0">
            <a:solidFill>
              <a:schemeClr val="bg1"/>
            </a:solidFill>
          </a:endParaRPr>
        </a:p>
        <a:p>
          <a:pPr marL="114300" lvl="1" indent="-114300" algn="l" defTabSz="622300">
            <a:lnSpc>
              <a:spcPct val="90000"/>
            </a:lnSpc>
            <a:spcBef>
              <a:spcPct val="0"/>
            </a:spcBef>
            <a:spcAft>
              <a:spcPct val="15000"/>
            </a:spcAft>
            <a:buChar char="•"/>
          </a:pPr>
          <a:r>
            <a:rPr lang="en-US" sz="1400" b="1" u="none" strike="noStrike" kern="1200" cap="small" baseline="0" dirty="0">
              <a:solidFill>
                <a:schemeClr val="bg1"/>
              </a:solidFill>
              <a:effectLst/>
            </a:rPr>
            <a:t>Parietal Lobe (Sensory/Touch/Pain</a:t>
          </a:r>
          <a:endParaRPr lang="en-US" sz="1400" kern="1200" dirty="0">
            <a:solidFill>
              <a:schemeClr val="bg1"/>
            </a:solidFill>
          </a:endParaRPr>
        </a:p>
        <a:p>
          <a:pPr marL="114300" lvl="1" indent="-114300" algn="l" defTabSz="622300">
            <a:lnSpc>
              <a:spcPct val="90000"/>
            </a:lnSpc>
            <a:spcBef>
              <a:spcPct val="0"/>
            </a:spcBef>
            <a:spcAft>
              <a:spcPct val="15000"/>
            </a:spcAft>
            <a:buChar char="•"/>
          </a:pPr>
          <a:r>
            <a:rPr lang="en-US" sz="1400" kern="1200" dirty="0"/>
            <a:t>Decreased pain cognition</a:t>
          </a:r>
        </a:p>
        <a:p>
          <a:pPr marL="114300" lvl="1" indent="-114300" algn="l" defTabSz="622300">
            <a:lnSpc>
              <a:spcPct val="90000"/>
            </a:lnSpc>
            <a:spcBef>
              <a:spcPct val="0"/>
            </a:spcBef>
            <a:spcAft>
              <a:spcPct val="15000"/>
            </a:spcAft>
            <a:buChar char="•"/>
          </a:pPr>
          <a:r>
            <a:rPr lang="en-US" sz="1400" kern="1200"/>
            <a:t>Cognitive deficits</a:t>
          </a:r>
          <a:endParaRPr lang="en-US" sz="1400" kern="1200" dirty="0"/>
        </a:p>
      </dsp:txBody>
      <dsp:txXfrm>
        <a:off x="5299927" y="2052545"/>
        <a:ext cx="1867875" cy="1867875"/>
      </dsp:txXfrm>
    </dsp:sp>
    <dsp:sp modelId="{73BB58C2-1F26-5445-ADD6-4B0100F2A21C}">
      <dsp:nvSpPr>
        <dsp:cNvPr id="0" name=""/>
        <dsp:cNvSpPr/>
      </dsp:nvSpPr>
      <dsp:spPr>
        <a:xfrm>
          <a:off x="7142604" y="1467970"/>
          <a:ext cx="779060" cy="394009"/>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142604" y="1546772"/>
        <a:ext cx="660857" cy="236405"/>
      </dsp:txXfrm>
    </dsp:sp>
    <dsp:sp modelId="{8415376C-53C5-4A4B-9F3B-2105B6E54A8F}">
      <dsp:nvSpPr>
        <dsp:cNvPr id="0" name=""/>
        <dsp:cNvSpPr/>
      </dsp:nvSpPr>
      <dsp:spPr>
        <a:xfrm>
          <a:off x="8589430" y="1264662"/>
          <a:ext cx="800625" cy="800625"/>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186D8FD-8F01-1D44-9AF4-19A1D8BA04AA}">
      <dsp:nvSpPr>
        <dsp:cNvPr id="0" name=""/>
        <dsp:cNvSpPr/>
      </dsp:nvSpPr>
      <dsp:spPr>
        <a:xfrm>
          <a:off x="7861414" y="1994433"/>
          <a:ext cx="2790529" cy="1984099"/>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err="1"/>
            <a:t>Hypernociceptive</a:t>
          </a:r>
          <a:r>
            <a:rPr lang="en-US" sz="1600" kern="1200" dirty="0"/>
            <a:t> phenotype</a:t>
          </a:r>
        </a:p>
        <a:p>
          <a:pPr marL="114300" lvl="1" indent="-114300" algn="l" defTabSz="622300">
            <a:lnSpc>
              <a:spcPct val="90000"/>
            </a:lnSpc>
            <a:spcBef>
              <a:spcPct val="0"/>
            </a:spcBef>
            <a:spcAft>
              <a:spcPct val="15000"/>
            </a:spcAft>
            <a:buChar char="•"/>
          </a:pPr>
          <a:r>
            <a:rPr lang="en-US" sz="1400" kern="1200" dirty="0"/>
            <a:t>Central sensitization (?)</a:t>
          </a:r>
        </a:p>
        <a:p>
          <a:pPr marL="114300" lvl="1" indent="-114300" algn="l" defTabSz="622300">
            <a:lnSpc>
              <a:spcPct val="90000"/>
            </a:lnSpc>
            <a:spcBef>
              <a:spcPct val="0"/>
            </a:spcBef>
            <a:spcAft>
              <a:spcPct val="15000"/>
            </a:spcAft>
            <a:buChar char="•"/>
          </a:pPr>
          <a:r>
            <a:rPr lang="en-US" sz="1400" kern="1200" dirty="0"/>
            <a:t> Afferent pain modulation imbalance?</a:t>
          </a:r>
          <a:endParaRPr lang="en-US" sz="1400" kern="1200" dirty="0">
            <a:solidFill>
              <a:schemeClr val="bg1"/>
            </a:solidFill>
          </a:endParaRPr>
        </a:p>
        <a:p>
          <a:pPr marL="228600" lvl="2" indent="-114300" algn="l" defTabSz="622300">
            <a:lnSpc>
              <a:spcPct val="90000"/>
            </a:lnSpc>
            <a:spcBef>
              <a:spcPct val="0"/>
            </a:spcBef>
            <a:spcAft>
              <a:spcPct val="15000"/>
            </a:spcAft>
            <a:buChar char="•"/>
          </a:pPr>
          <a:r>
            <a:rPr lang="en-US" sz="1400" kern="1200" dirty="0">
              <a:solidFill>
                <a:schemeClr val="bg1"/>
              </a:solidFill>
            </a:rPr>
            <a:t>attenuation of afferent network  (RED DMN, </a:t>
          </a:r>
          <a:r>
            <a:rPr lang="en-US" sz="1400" kern="1200" dirty="0" err="1">
              <a:solidFill>
                <a:schemeClr val="bg1"/>
              </a:solidFill>
            </a:rPr>
            <a:t>etc</a:t>
          </a:r>
          <a:r>
            <a:rPr lang="en-US" sz="1400" kern="1200" dirty="0">
              <a:solidFill>
                <a:schemeClr val="bg1"/>
              </a:solidFill>
            </a:rPr>
            <a:t>)</a:t>
          </a:r>
        </a:p>
        <a:p>
          <a:pPr marL="228600" lvl="2" indent="-114300" algn="l" defTabSz="622300">
            <a:lnSpc>
              <a:spcPct val="90000"/>
            </a:lnSpc>
            <a:spcBef>
              <a:spcPct val="0"/>
            </a:spcBef>
            <a:spcAft>
              <a:spcPct val="15000"/>
            </a:spcAft>
            <a:buChar char="•"/>
          </a:pPr>
          <a:r>
            <a:rPr lang="en-US" sz="1400" kern="1200" dirty="0">
              <a:solidFill>
                <a:schemeClr val="bg1"/>
              </a:solidFill>
            </a:rPr>
            <a:t>attenuation of modulatory, regulatory network </a:t>
          </a:r>
        </a:p>
        <a:p>
          <a:pPr marL="114300" lvl="1" indent="-114300" algn="l" defTabSz="533400">
            <a:lnSpc>
              <a:spcPct val="90000"/>
            </a:lnSpc>
            <a:spcBef>
              <a:spcPct val="0"/>
            </a:spcBef>
            <a:spcAft>
              <a:spcPct val="15000"/>
            </a:spcAft>
            <a:buChar char="•"/>
          </a:pPr>
          <a:endParaRPr lang="en-US" sz="1200" kern="1200" dirty="0"/>
        </a:p>
      </dsp:txBody>
      <dsp:txXfrm>
        <a:off x="7919526" y="2052545"/>
        <a:ext cx="2674305" cy="1867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359B6-829B-5244-83B8-336A164EE122}">
      <dsp:nvSpPr>
        <dsp:cNvPr id="0" name=""/>
        <dsp:cNvSpPr/>
      </dsp:nvSpPr>
      <dsp:spPr>
        <a:xfrm>
          <a:off x="0" y="223823"/>
          <a:ext cx="5416846" cy="374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Biopsychosocial</a:t>
          </a:r>
          <a:endParaRPr lang="en-US" sz="1600" kern="1200" dirty="0"/>
        </a:p>
      </dsp:txBody>
      <dsp:txXfrm>
        <a:off x="18277" y="242100"/>
        <a:ext cx="5380292" cy="337846"/>
      </dsp:txXfrm>
    </dsp:sp>
    <dsp:sp modelId="{4BAFD0E2-7FE2-B94C-A253-B9D3D6755373}">
      <dsp:nvSpPr>
        <dsp:cNvPr id="0" name=""/>
        <dsp:cNvSpPr/>
      </dsp:nvSpPr>
      <dsp:spPr>
        <a:xfrm>
          <a:off x="0" y="644303"/>
          <a:ext cx="5416846" cy="374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Mechanism-based when possible</a:t>
          </a:r>
        </a:p>
      </dsp:txBody>
      <dsp:txXfrm>
        <a:off x="18277" y="662580"/>
        <a:ext cx="5380292" cy="337846"/>
      </dsp:txXfrm>
    </dsp:sp>
    <dsp:sp modelId="{1763F8FE-F14A-9741-B466-7055FD7F6CEF}">
      <dsp:nvSpPr>
        <dsp:cNvPr id="0" name=""/>
        <dsp:cNvSpPr/>
      </dsp:nvSpPr>
      <dsp:spPr>
        <a:xfrm>
          <a:off x="0" y="1064783"/>
          <a:ext cx="5416846" cy="374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 Multimodal</a:t>
          </a:r>
          <a:endParaRPr lang="en-US" sz="1600" kern="1200" dirty="0"/>
        </a:p>
      </dsp:txBody>
      <dsp:txXfrm>
        <a:off x="18277" y="1083060"/>
        <a:ext cx="5380292" cy="337846"/>
      </dsp:txXfrm>
    </dsp:sp>
    <dsp:sp modelId="{5538E37F-12DB-2F43-9F01-AD1BB656EE5E}">
      <dsp:nvSpPr>
        <dsp:cNvPr id="0" name=""/>
        <dsp:cNvSpPr/>
      </dsp:nvSpPr>
      <dsp:spPr>
        <a:xfrm>
          <a:off x="0" y="1439183"/>
          <a:ext cx="5416846"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8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kern="1200" dirty="0"/>
            <a:t>Kenney MO, Smith WR. Moving Toward a Multimodal Analgesic Regimen for Acute Sickle Cell Pain with Non-Opioid Analgesic Adjuncts: A Narrative Review. J Pain Res. 2022 Mar 31;15:879-894. </a:t>
          </a:r>
          <a:r>
            <a:rPr lang="en-US" sz="1200" b="0" i="0" kern="1200" dirty="0" err="1"/>
            <a:t>doi</a:t>
          </a:r>
          <a:r>
            <a:rPr lang="en-US" sz="1200" b="0" i="0" kern="1200" dirty="0"/>
            <a:t>: 10.2147/JPR.S343069. PMID: 35386424; PMCID: PMC8979590.</a:t>
          </a:r>
          <a:endParaRPr lang="en-US" sz="1200" kern="1200" dirty="0"/>
        </a:p>
      </dsp:txBody>
      <dsp:txXfrm>
        <a:off x="0" y="1439183"/>
        <a:ext cx="5416846" cy="678960"/>
      </dsp:txXfrm>
    </dsp:sp>
    <dsp:sp modelId="{CE3596C7-7D30-2943-A139-8CF23236F6A6}">
      <dsp:nvSpPr>
        <dsp:cNvPr id="0" name=""/>
        <dsp:cNvSpPr/>
      </dsp:nvSpPr>
      <dsp:spPr>
        <a:xfrm>
          <a:off x="0" y="2118143"/>
          <a:ext cx="5416846" cy="374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Precision (individualized), Integrative</a:t>
          </a:r>
        </a:p>
      </dsp:txBody>
      <dsp:txXfrm>
        <a:off x="18277" y="2136420"/>
        <a:ext cx="5380292" cy="337846"/>
      </dsp:txXfrm>
    </dsp:sp>
    <dsp:sp modelId="{5E21CB69-CB8A-D24C-8450-F56AC3D9245D}">
      <dsp:nvSpPr>
        <dsp:cNvPr id="0" name=""/>
        <dsp:cNvSpPr/>
      </dsp:nvSpPr>
      <dsp:spPr>
        <a:xfrm>
          <a:off x="0" y="2492543"/>
          <a:ext cx="5416846"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8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kern="1200" dirty="0"/>
            <a:t>Smith WR, </a:t>
          </a:r>
          <a:r>
            <a:rPr lang="en-US" sz="1200" b="0" i="0" kern="1200" dirty="0" err="1"/>
            <a:t>Valrie</a:t>
          </a:r>
          <a:r>
            <a:rPr lang="en-US" sz="1200" b="0" i="0" kern="1200" dirty="0"/>
            <a:t> CR, Jaja C, Kenney MO. Precision, integrative medicine for pain management in sickle cell disease. Front Pain Res (Lausanne). 2023 Nov 9;4:1279361. </a:t>
          </a:r>
          <a:r>
            <a:rPr lang="en-US" sz="1200" b="0" i="0" kern="1200" dirty="0" err="1"/>
            <a:t>doi</a:t>
          </a:r>
          <a:r>
            <a:rPr lang="en-US" sz="1200" b="0" i="0" kern="1200" dirty="0"/>
            <a:t>: 10.3389/fpain.2023.1279361. PMID: 38028431; PMCID: PMC10666191.</a:t>
          </a:r>
          <a:endParaRPr lang="en-US" sz="1200" kern="1200" dirty="0"/>
        </a:p>
      </dsp:txBody>
      <dsp:txXfrm>
        <a:off x="0" y="2492543"/>
        <a:ext cx="5416846" cy="678960"/>
      </dsp:txXfrm>
    </dsp:sp>
    <dsp:sp modelId="{D7E14A78-F365-DB4B-87F4-FC0EA43BA58D}">
      <dsp:nvSpPr>
        <dsp:cNvPr id="0" name=""/>
        <dsp:cNvSpPr/>
      </dsp:nvSpPr>
      <dsp:spPr>
        <a:xfrm>
          <a:off x="0" y="3171503"/>
          <a:ext cx="5416846" cy="374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Additive</a:t>
          </a:r>
        </a:p>
      </dsp:txBody>
      <dsp:txXfrm>
        <a:off x="18277" y="3189780"/>
        <a:ext cx="5380292" cy="337846"/>
      </dsp:txXfrm>
    </dsp:sp>
    <dsp:sp modelId="{89B864A4-227C-1A46-8D30-82E9BE762D45}">
      <dsp:nvSpPr>
        <dsp:cNvPr id="0" name=""/>
        <dsp:cNvSpPr/>
      </dsp:nvSpPr>
      <dsp:spPr>
        <a:xfrm>
          <a:off x="0" y="3545904"/>
          <a:ext cx="541684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8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kern="1200"/>
            <a:t>Analgesic Ladder, World Health Organization</a:t>
          </a:r>
          <a:endParaRPr lang="en-US" sz="1200" kern="1200"/>
        </a:p>
      </dsp:txBody>
      <dsp:txXfrm>
        <a:off x="0" y="3545904"/>
        <a:ext cx="5416846" cy="264960"/>
      </dsp:txXfrm>
    </dsp:sp>
    <dsp:sp modelId="{61D7E4E7-409F-0541-B79F-6C99090E12E7}">
      <dsp:nvSpPr>
        <dsp:cNvPr id="0" name=""/>
        <dsp:cNvSpPr/>
      </dsp:nvSpPr>
      <dsp:spPr>
        <a:xfrm>
          <a:off x="0" y="3810864"/>
          <a:ext cx="5416846" cy="374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Trial and Error</a:t>
          </a:r>
        </a:p>
      </dsp:txBody>
      <dsp:txXfrm>
        <a:off x="18277" y="3829141"/>
        <a:ext cx="5380292" cy="337846"/>
      </dsp:txXfrm>
    </dsp:sp>
    <dsp:sp modelId="{A93DB2FE-A367-E241-B8EB-FFDE54EBA48A}">
      <dsp:nvSpPr>
        <dsp:cNvPr id="0" name=""/>
        <dsp:cNvSpPr/>
      </dsp:nvSpPr>
      <dsp:spPr>
        <a:xfrm>
          <a:off x="0" y="4185264"/>
          <a:ext cx="541684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8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NIH, American Pain Society, CDC</a:t>
          </a:r>
        </a:p>
      </dsp:txBody>
      <dsp:txXfrm>
        <a:off x="0" y="4185264"/>
        <a:ext cx="5416846" cy="2649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02860-87B6-4743-B270-9E395CFC4487}">
      <dsp:nvSpPr>
        <dsp:cNvPr id="0" name=""/>
        <dsp:cNvSpPr/>
      </dsp:nvSpPr>
      <dsp:spPr>
        <a:xfrm>
          <a:off x="55" y="73423"/>
          <a:ext cx="5269853" cy="96909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0" kern="1200"/>
            <a:t>Limitations of current pain assessment tools</a:t>
          </a:r>
          <a:r>
            <a:rPr lang="en-US" sz="2800" b="0" i="0" kern="1200"/>
            <a:t> </a:t>
          </a:r>
          <a:endParaRPr lang="en-US" sz="2800" kern="1200"/>
        </a:p>
      </dsp:txBody>
      <dsp:txXfrm>
        <a:off x="55" y="73423"/>
        <a:ext cx="5269853" cy="969092"/>
      </dsp:txXfrm>
    </dsp:sp>
    <dsp:sp modelId="{3933E2DC-F8A7-3A4C-A2A1-F5609EB1D06B}">
      <dsp:nvSpPr>
        <dsp:cNvPr id="0" name=""/>
        <dsp:cNvSpPr/>
      </dsp:nvSpPr>
      <dsp:spPr>
        <a:xfrm>
          <a:off x="55" y="1042516"/>
          <a:ext cx="5269853" cy="315126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b="0" i="0" kern="1200"/>
            <a:t>Unidimensional pain intensity ( Rating Scales)</a:t>
          </a:r>
          <a:endParaRPr lang="en-US" sz="2800" kern="1200"/>
        </a:p>
        <a:p>
          <a:pPr marL="285750" lvl="1" indent="-285750" algn="l" defTabSz="1244600">
            <a:lnSpc>
              <a:spcPct val="90000"/>
            </a:lnSpc>
            <a:spcBef>
              <a:spcPct val="0"/>
            </a:spcBef>
            <a:spcAft>
              <a:spcPct val="15000"/>
            </a:spcAft>
            <a:buChar char="•"/>
          </a:pPr>
          <a:r>
            <a:rPr lang="en-US" sz="2800" kern="1200"/>
            <a:t>F</a:t>
          </a:r>
          <a:r>
            <a:rPr lang="en-US" sz="2800" b="0" i="0" kern="1200"/>
            <a:t>unctional status, HRQOL assessments</a:t>
          </a:r>
          <a:endParaRPr lang="en-US" sz="2800" kern="1200"/>
        </a:p>
        <a:p>
          <a:pPr marL="285750" lvl="1" indent="-285750" algn="l" defTabSz="1244600">
            <a:lnSpc>
              <a:spcPct val="90000"/>
            </a:lnSpc>
            <a:spcBef>
              <a:spcPct val="0"/>
            </a:spcBef>
            <a:spcAft>
              <a:spcPct val="15000"/>
            </a:spcAft>
            <a:buChar char="•"/>
          </a:pPr>
          <a:r>
            <a:rPr lang="en-US" sz="2800" b="0" i="0" kern="1200"/>
            <a:t>Frequency measures</a:t>
          </a:r>
          <a:endParaRPr lang="en-US" sz="2800" kern="1200"/>
        </a:p>
        <a:p>
          <a:pPr marL="285750" lvl="1" indent="-285750" algn="l" defTabSz="1244600">
            <a:lnSpc>
              <a:spcPct val="90000"/>
            </a:lnSpc>
            <a:spcBef>
              <a:spcPct val="0"/>
            </a:spcBef>
            <a:spcAft>
              <a:spcPct val="15000"/>
            </a:spcAft>
            <a:buChar char="•"/>
          </a:pPr>
          <a:r>
            <a:rPr lang="en-US" sz="2800" b="0" i="0" kern="1200" dirty="0"/>
            <a:t>Hospitalizations, visits, length of stay (LOS)</a:t>
          </a:r>
          <a:endParaRPr lang="en-US" sz="2800" kern="1200" dirty="0"/>
        </a:p>
      </dsp:txBody>
      <dsp:txXfrm>
        <a:off x="55" y="1042516"/>
        <a:ext cx="5269853" cy="3151260"/>
      </dsp:txXfrm>
    </dsp:sp>
    <dsp:sp modelId="{935968B4-DB40-3B4F-8B89-AFDDA051F061}">
      <dsp:nvSpPr>
        <dsp:cNvPr id="0" name=""/>
        <dsp:cNvSpPr/>
      </dsp:nvSpPr>
      <dsp:spPr>
        <a:xfrm>
          <a:off x="6007688" y="73423"/>
          <a:ext cx="5269853" cy="96909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0" kern="1200" dirty="0"/>
            <a:t>Implications for SCD pain management</a:t>
          </a:r>
          <a:r>
            <a:rPr lang="en-US" sz="2800" b="0" i="0" kern="1200" dirty="0"/>
            <a:t> </a:t>
          </a:r>
          <a:endParaRPr lang="en-US" sz="2800" kern="1200" dirty="0"/>
        </a:p>
      </dsp:txBody>
      <dsp:txXfrm>
        <a:off x="6007688" y="73423"/>
        <a:ext cx="5269853" cy="969092"/>
      </dsp:txXfrm>
    </dsp:sp>
    <dsp:sp modelId="{435E3120-1764-814A-ACDE-82A0F05F7E22}">
      <dsp:nvSpPr>
        <dsp:cNvPr id="0" name=""/>
        <dsp:cNvSpPr/>
      </dsp:nvSpPr>
      <dsp:spPr>
        <a:xfrm>
          <a:off x="6007688" y="1042516"/>
          <a:ext cx="5269853" cy="315126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b="0" i="0" kern="1200" dirty="0"/>
            <a:t>Grasp multidimensional mechanisms to inform clinical practice</a:t>
          </a:r>
          <a:endParaRPr lang="en-US" sz="2800" kern="1200" dirty="0"/>
        </a:p>
        <a:p>
          <a:pPr marL="285750" lvl="1" indent="-285750" algn="l" defTabSz="1244600">
            <a:lnSpc>
              <a:spcPct val="90000"/>
            </a:lnSpc>
            <a:spcBef>
              <a:spcPct val="0"/>
            </a:spcBef>
            <a:spcAft>
              <a:spcPct val="15000"/>
            </a:spcAft>
            <a:buChar char="•"/>
          </a:pPr>
          <a:r>
            <a:rPr lang="en-US" sz="2800" b="1" i="0" kern="1200" dirty="0"/>
            <a:t>Holistic approaches to SCD pain management</a:t>
          </a:r>
          <a:endParaRPr lang="en-US" sz="2800" kern="1200" dirty="0"/>
        </a:p>
      </dsp:txBody>
      <dsp:txXfrm>
        <a:off x="6007688" y="1042516"/>
        <a:ext cx="5269853" cy="31512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7C29C-183A-4A58-A544-32E876CBC8C1}">
      <dsp:nvSpPr>
        <dsp:cNvPr id="0" name=""/>
        <dsp:cNvSpPr/>
      </dsp:nvSpPr>
      <dsp:spPr>
        <a:xfrm rot="16200000">
          <a:off x="-1797608" y="2789632"/>
          <a:ext cx="4226560" cy="501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2622" bIns="0" numCol="1" spcCol="1270" anchor="t" anchorCtr="0">
          <a:noAutofit/>
        </a:bodyPr>
        <a:lstStyle/>
        <a:p>
          <a:pPr marL="0" lvl="0" indent="0" algn="r" defTabSz="977900">
            <a:lnSpc>
              <a:spcPct val="90000"/>
            </a:lnSpc>
            <a:spcBef>
              <a:spcPct val="0"/>
            </a:spcBef>
            <a:spcAft>
              <a:spcPct val="35000"/>
            </a:spcAft>
            <a:buNone/>
          </a:pPr>
          <a:r>
            <a:rPr lang="en-US" sz="2200" kern="1200" dirty="0"/>
            <a:t>Multidimensional Challenge</a:t>
          </a:r>
        </a:p>
      </dsp:txBody>
      <dsp:txXfrm>
        <a:off x="-1797608" y="2789632"/>
        <a:ext cx="4226560" cy="501870"/>
      </dsp:txXfrm>
    </dsp:sp>
    <dsp:sp modelId="{8D84292C-A620-4EE2-951E-B996D7CE1631}">
      <dsp:nvSpPr>
        <dsp:cNvPr id="0" name=""/>
        <dsp:cNvSpPr/>
      </dsp:nvSpPr>
      <dsp:spPr>
        <a:xfrm>
          <a:off x="566607" y="927287"/>
          <a:ext cx="2499848" cy="422656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2622"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Complex interplay between physical, psychological, and social factors</a:t>
          </a:r>
        </a:p>
      </dsp:txBody>
      <dsp:txXfrm>
        <a:off x="566607" y="927287"/>
        <a:ext cx="2499848" cy="4226560"/>
      </dsp:txXfrm>
    </dsp:sp>
    <dsp:sp modelId="{004E6651-BE6E-46C7-B4E1-B68421B49F61}">
      <dsp:nvSpPr>
        <dsp:cNvPr id="0" name=""/>
        <dsp:cNvSpPr/>
      </dsp:nvSpPr>
      <dsp:spPr>
        <a:xfrm>
          <a:off x="64736" y="264818"/>
          <a:ext cx="1003741" cy="1003741"/>
        </a:xfrm>
        <a:prstGeom prst="rect">
          <a:avLst/>
        </a:prstGeom>
        <a:blipFill>
          <a:blip xmlns:r="http://schemas.openxmlformats.org/officeDocument/2006/relationships" r:embed="rId1">
            <a:biLevel thresh="50000"/>
            <a:extLst>
              <a:ext uri="{28A0092B-C50C-407E-A947-70E740481C1C}">
                <a14:useLocalDpi xmlns:a14="http://schemas.microsoft.com/office/drawing/2010/main" val="0"/>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2A638FFD-E737-4748-BCDE-8D1FE83B488B}">
      <dsp:nvSpPr>
        <dsp:cNvPr id="0" name=""/>
        <dsp:cNvSpPr/>
      </dsp:nvSpPr>
      <dsp:spPr>
        <a:xfrm rot="16200000">
          <a:off x="1854254" y="2789632"/>
          <a:ext cx="4226560" cy="501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2622" bIns="0" numCol="1" spcCol="1270" anchor="t" anchorCtr="0">
          <a:noAutofit/>
        </a:bodyPr>
        <a:lstStyle/>
        <a:p>
          <a:pPr marL="0" lvl="0" indent="0" algn="r" defTabSz="977900">
            <a:lnSpc>
              <a:spcPct val="90000"/>
            </a:lnSpc>
            <a:spcBef>
              <a:spcPct val="0"/>
            </a:spcBef>
            <a:spcAft>
              <a:spcPct val="35000"/>
            </a:spcAft>
            <a:buNone/>
          </a:pPr>
          <a:r>
            <a:rPr lang="en-US" sz="2200" kern="1200" dirty="0"/>
            <a:t>Ongoing Research</a:t>
          </a:r>
        </a:p>
      </dsp:txBody>
      <dsp:txXfrm>
        <a:off x="1854254" y="2789632"/>
        <a:ext cx="4226560" cy="501870"/>
      </dsp:txXfrm>
    </dsp:sp>
    <dsp:sp modelId="{34C07A68-77AC-4F7D-B6EE-ADA87A987BDF}">
      <dsp:nvSpPr>
        <dsp:cNvPr id="0" name=""/>
        <dsp:cNvSpPr/>
      </dsp:nvSpPr>
      <dsp:spPr>
        <a:xfrm>
          <a:off x="4218470" y="927287"/>
          <a:ext cx="2499848" cy="422656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2622"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Develop and validate comprehensive assessment tools</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Personalized, holistic approaches to pain care</a:t>
          </a:r>
        </a:p>
      </dsp:txBody>
      <dsp:txXfrm>
        <a:off x="4218470" y="927287"/>
        <a:ext cx="2499848" cy="4226560"/>
      </dsp:txXfrm>
    </dsp:sp>
    <dsp:sp modelId="{4C8F4F1B-9D7F-4E9F-8703-BA6FBD940851}">
      <dsp:nvSpPr>
        <dsp:cNvPr id="0" name=""/>
        <dsp:cNvSpPr/>
      </dsp:nvSpPr>
      <dsp:spPr>
        <a:xfrm>
          <a:off x="3716599" y="264818"/>
          <a:ext cx="1003741" cy="1003741"/>
        </a:xfrm>
        <a:prstGeom prst="rect">
          <a:avLst/>
        </a:prstGeom>
        <a:blipFill>
          <a:blip xmlns:r="http://schemas.openxmlformats.org/officeDocument/2006/relationships" r:embed="rId2">
            <a:biLevel thresh="50000"/>
            <a:extLst>
              <a:ext uri="{28A0092B-C50C-407E-A947-70E740481C1C}">
                <a14:useLocalDpi xmlns:a14="http://schemas.microsoft.com/office/drawing/2010/main" val="0"/>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AF7D9E0-F36E-4C17-9D71-6AFD3F2F553C}">
      <dsp:nvSpPr>
        <dsp:cNvPr id="0" name=""/>
        <dsp:cNvSpPr/>
      </dsp:nvSpPr>
      <dsp:spPr>
        <a:xfrm rot="16200000">
          <a:off x="5506117" y="2789632"/>
          <a:ext cx="4226560" cy="501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2622" bIns="0" numCol="1" spcCol="1270" anchor="t" anchorCtr="0">
          <a:noAutofit/>
        </a:bodyPr>
        <a:lstStyle/>
        <a:p>
          <a:pPr marL="0" lvl="0" indent="0" algn="r" defTabSz="977900">
            <a:lnSpc>
              <a:spcPct val="90000"/>
            </a:lnSpc>
            <a:spcBef>
              <a:spcPct val="0"/>
            </a:spcBef>
            <a:spcAft>
              <a:spcPct val="35000"/>
            </a:spcAft>
            <a:buNone/>
          </a:pPr>
          <a:r>
            <a:rPr lang="en-US" sz="2200" kern="1200">
              <a:latin typeface="+mn-lt"/>
              <a:ea typeface="Kanit" pitchFamily="34" charset="-122"/>
              <a:cs typeface="Kanit" pitchFamily="34" charset="-120"/>
            </a:rPr>
            <a:t>Interdisciplinary Collaboration</a:t>
          </a:r>
          <a:endParaRPr lang="en-US" sz="2200" kern="1200" dirty="0">
            <a:latin typeface="+mn-lt"/>
          </a:endParaRPr>
        </a:p>
      </dsp:txBody>
      <dsp:txXfrm>
        <a:off x="5506117" y="2789632"/>
        <a:ext cx="4226560" cy="501870"/>
      </dsp:txXfrm>
    </dsp:sp>
    <dsp:sp modelId="{DFFC7A4B-582D-4A7C-8E1C-F1EF83F91214}">
      <dsp:nvSpPr>
        <dsp:cNvPr id="0" name=""/>
        <dsp:cNvSpPr/>
      </dsp:nvSpPr>
      <dsp:spPr>
        <a:xfrm>
          <a:off x="7870333" y="927287"/>
          <a:ext cx="2499848" cy="422656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2622"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Traditional and complement-</a:t>
          </a:r>
          <a:r>
            <a:rPr lang="en-US" sz="2400" kern="1200" dirty="0" err="1"/>
            <a:t>ary</a:t>
          </a:r>
          <a:r>
            <a:rPr lang="en-US" sz="2400" kern="1200" dirty="0"/>
            <a:t> healthcare providers</a:t>
          </a:r>
        </a:p>
      </dsp:txBody>
      <dsp:txXfrm>
        <a:off x="7870333" y="927287"/>
        <a:ext cx="2499848" cy="4226560"/>
      </dsp:txXfrm>
    </dsp:sp>
    <dsp:sp modelId="{BC849D12-3B7A-4EAD-9D36-D25A7DC81C5D}">
      <dsp:nvSpPr>
        <dsp:cNvPr id="0" name=""/>
        <dsp:cNvSpPr/>
      </dsp:nvSpPr>
      <dsp:spPr>
        <a:xfrm>
          <a:off x="7368462" y="264818"/>
          <a:ext cx="1003741" cy="1003741"/>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931A7-E9A1-4D75-B80A-10578176212F}">
      <dsp:nvSpPr>
        <dsp:cNvPr id="0" name=""/>
        <dsp:cNvSpPr/>
      </dsp:nvSpPr>
      <dsp:spPr>
        <a:xfrm>
          <a:off x="5077124" y="2326991"/>
          <a:ext cx="1283537" cy="1243259"/>
        </a:xfrm>
        <a:prstGeom prst="ellipse">
          <a:avLst/>
        </a:prstGeom>
        <a:solidFill>
          <a:srgbClr val="C71F3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ea typeface="+mn-ea"/>
              <a:cs typeface="Arial" panose="020B0604020202020204" pitchFamily="34" charset="0"/>
            </a:rPr>
            <a:t>SCD Pain: a Whole Person Health Challenge</a:t>
          </a:r>
        </a:p>
      </dsp:txBody>
      <dsp:txXfrm>
        <a:off x="5265094" y="2509062"/>
        <a:ext cx="907597" cy="879117"/>
      </dsp:txXfrm>
    </dsp:sp>
    <dsp:sp modelId="{C6B59613-7FCF-4A0E-91BE-48F7932FD960}">
      <dsp:nvSpPr>
        <dsp:cNvPr id="0" name=""/>
        <dsp:cNvSpPr/>
      </dsp:nvSpPr>
      <dsp:spPr>
        <a:xfrm rot="5351485">
          <a:off x="5537379" y="1839155"/>
          <a:ext cx="378522" cy="519514"/>
        </a:xfrm>
        <a:prstGeom prst="rightArrow">
          <a:avLst>
            <a:gd name="adj1" fmla="val 60000"/>
            <a:gd name="adj2" fmla="val 50000"/>
          </a:avLst>
        </a:prstGeom>
        <a:solidFill>
          <a:schemeClr val="bg1">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2A4E84"/>
            </a:solidFill>
            <a:latin typeface="Arial"/>
            <a:ea typeface="+mn-ea"/>
            <a:cs typeface="+mn-cs"/>
          </a:endParaRPr>
        </a:p>
      </dsp:txBody>
      <dsp:txXfrm>
        <a:off x="5593356" y="1886285"/>
        <a:ext cx="264965" cy="311708"/>
      </dsp:txXfrm>
    </dsp:sp>
    <dsp:sp modelId="{CA20A26E-1E66-40A3-B3FC-EE8AAE2F4ABB}">
      <dsp:nvSpPr>
        <dsp:cNvPr id="0" name=""/>
        <dsp:cNvSpPr/>
      </dsp:nvSpPr>
      <dsp:spPr>
        <a:xfrm>
          <a:off x="3890311" y="-320508"/>
          <a:ext cx="3696927" cy="2177224"/>
        </a:xfrm>
        <a:prstGeom prst="roundRect">
          <a:avLst/>
        </a:prstGeom>
        <a:solidFill>
          <a:srgbClr val="E87524"/>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Framework</a:t>
          </a:r>
        </a:p>
        <a:p>
          <a:pPr marL="0" lvl="0" indent="0" algn="l" defTabSz="8890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Develop framework to enable translational and reverse translational studies</a:t>
          </a:r>
        </a:p>
        <a:p>
          <a:pPr marL="0" lvl="0" indent="0" algn="ctr" defTabSz="889000">
            <a:lnSpc>
              <a:spcPct val="100000"/>
            </a:lnSpc>
            <a:spcBef>
              <a:spcPct val="0"/>
            </a:spcBef>
            <a:spcAft>
              <a:spcPts val="0"/>
            </a:spcAft>
            <a:buNone/>
          </a:pPr>
          <a:endParaRPr lang="en-US" sz="1100" b="1" kern="1200" dirty="0">
            <a:solidFill>
              <a:schemeClr val="bg1"/>
            </a:solidFill>
            <a:latin typeface="Arial" panose="020B0604020202020204" pitchFamily="34" charset="0"/>
            <a:ea typeface="+mn-ea"/>
            <a:cs typeface="Arial" panose="020B0604020202020204" pitchFamily="34" charset="0"/>
          </a:endParaRPr>
        </a:p>
      </dsp:txBody>
      <dsp:txXfrm>
        <a:off x="3996594" y="-214225"/>
        <a:ext cx="3484361" cy="1964658"/>
      </dsp:txXfrm>
    </dsp:sp>
    <dsp:sp modelId="{0496FFBF-D34C-41A0-92BE-7D5428E824EA}">
      <dsp:nvSpPr>
        <dsp:cNvPr id="0" name=""/>
        <dsp:cNvSpPr/>
      </dsp:nvSpPr>
      <dsp:spPr>
        <a:xfrm rot="10756935">
          <a:off x="6460010" y="2719367"/>
          <a:ext cx="491034" cy="489206"/>
        </a:xfrm>
        <a:prstGeom prst="rightArrow">
          <a:avLst>
            <a:gd name="adj1" fmla="val 60000"/>
            <a:gd name="adj2" fmla="val 50000"/>
          </a:avLst>
        </a:prstGeom>
        <a:solidFill>
          <a:schemeClr val="bg1">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2A4E84"/>
            </a:solidFill>
            <a:latin typeface="Arial"/>
            <a:ea typeface="+mn-ea"/>
            <a:cs typeface="+mn-cs"/>
          </a:endParaRPr>
        </a:p>
      </dsp:txBody>
      <dsp:txXfrm>
        <a:off x="6606766" y="2816289"/>
        <a:ext cx="344272" cy="293524"/>
      </dsp:txXfrm>
    </dsp:sp>
    <dsp:sp modelId="{C8C4F508-84FD-4214-9C88-3166989C14EE}">
      <dsp:nvSpPr>
        <dsp:cNvPr id="0" name=""/>
        <dsp:cNvSpPr/>
      </dsp:nvSpPr>
      <dsp:spPr>
        <a:xfrm>
          <a:off x="7182251" y="1813958"/>
          <a:ext cx="3696927" cy="2177239"/>
        </a:xfrm>
        <a:prstGeom prst="roundRect">
          <a:avLst/>
        </a:prstGeom>
        <a:solidFill>
          <a:srgbClr val="799B3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endParaRPr lang="en-US" sz="2000" b="1" kern="1200" dirty="0">
            <a:solidFill>
              <a:schemeClr val="bg1"/>
            </a:solidFill>
            <a:latin typeface="Arial" panose="020B0604020202020204" pitchFamily="34" charset="0"/>
            <a:ea typeface="+mn-ea"/>
            <a:cs typeface="Arial" panose="020B0604020202020204" pitchFamily="34" charset="0"/>
          </a:endParaRPr>
        </a:p>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Technology</a:t>
          </a:r>
        </a:p>
        <a:p>
          <a:pPr marL="0" lvl="0" indent="0" algn="l" defTabSz="889000">
            <a:lnSpc>
              <a:spcPct val="90000"/>
            </a:lnSpc>
            <a:spcBef>
              <a:spcPct val="0"/>
            </a:spcBef>
            <a:spcAft>
              <a:spcPct val="35000"/>
            </a:spcAft>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Humanized animal model </a:t>
          </a:r>
        </a:p>
        <a:p>
          <a:pPr marL="0" lvl="0" indent="0" algn="l" defTabSz="889000">
            <a:lnSpc>
              <a:spcPct val="90000"/>
            </a:lnSpc>
            <a:spcBef>
              <a:spcPct val="0"/>
            </a:spcBef>
            <a:spcAft>
              <a:spcPct val="35000"/>
            </a:spcAft>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Muscle, bone, joint, visceral models</a:t>
          </a:r>
        </a:p>
        <a:p>
          <a:pPr marL="0" lvl="0" indent="0" algn="l" defTabSz="889000">
            <a:lnSpc>
              <a:spcPct val="90000"/>
            </a:lnSpc>
            <a:spcBef>
              <a:spcPct val="0"/>
            </a:spcBef>
            <a:spcAft>
              <a:spcPct val="35000"/>
            </a:spcAft>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Mechanism-based pain phenotyping</a:t>
          </a:r>
        </a:p>
        <a:p>
          <a:pPr marL="0" lvl="0" indent="0" algn="l" defTabSz="889000">
            <a:lnSpc>
              <a:spcPct val="90000"/>
            </a:lnSpc>
            <a:spcBef>
              <a:spcPct val="0"/>
            </a:spcBef>
            <a:spcAft>
              <a:spcPct val="35000"/>
            </a:spcAft>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Human tissues (DRGs, iPSC cells)</a:t>
          </a:r>
        </a:p>
        <a:p>
          <a:pPr marL="0" lvl="0" indent="0" algn="l" defTabSz="889000">
            <a:lnSpc>
              <a:spcPct val="90000"/>
            </a:lnSpc>
            <a:spcBef>
              <a:spcPct val="0"/>
            </a:spcBef>
            <a:spcAft>
              <a:spcPct val="35000"/>
            </a:spcAft>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Omics, microbiome, neuroimaging </a:t>
          </a:r>
        </a:p>
        <a:p>
          <a:pPr marL="0" lvl="0" indent="0" algn="l" defTabSz="889000">
            <a:lnSpc>
              <a:spcPct val="90000"/>
            </a:lnSpc>
            <a:spcBef>
              <a:spcPct val="0"/>
            </a:spcBef>
            <a:spcAft>
              <a:spcPct val="35000"/>
            </a:spcAft>
            <a:buFont typeface="Arial" panose="020B0604020202020204" pitchFamily="34" charset="0"/>
            <a:buNone/>
          </a:pPr>
          <a:r>
            <a:rPr lang="en-US" sz="1400" b="1" kern="1200" dirty="0">
              <a:solidFill>
                <a:schemeClr val="bg1"/>
              </a:solidFill>
              <a:latin typeface="Arial" panose="020B0604020202020204" pitchFamily="34" charset="0"/>
              <a:ea typeface="+mn-ea"/>
              <a:cs typeface="Arial" panose="020B0604020202020204" pitchFamily="34" charset="0"/>
            </a:rPr>
            <a:t>Longitudinal designs</a:t>
          </a:r>
        </a:p>
        <a:p>
          <a:pPr marL="0" lvl="0" indent="0" algn="ctr" defTabSz="889000">
            <a:lnSpc>
              <a:spcPct val="90000"/>
            </a:lnSpc>
            <a:spcBef>
              <a:spcPct val="0"/>
            </a:spcBef>
            <a:spcAft>
              <a:spcPct val="35000"/>
            </a:spcAft>
            <a:buNone/>
          </a:pPr>
          <a:endParaRPr lang="en-US" sz="1400" b="1" kern="1200" dirty="0">
            <a:solidFill>
              <a:schemeClr val="bg1"/>
            </a:solidFill>
            <a:latin typeface="Arial" panose="020B0604020202020204" pitchFamily="34" charset="0"/>
            <a:ea typeface="+mn-ea"/>
            <a:cs typeface="Arial" panose="020B0604020202020204" pitchFamily="34" charset="0"/>
          </a:endParaRPr>
        </a:p>
      </dsp:txBody>
      <dsp:txXfrm>
        <a:off x="7288535" y="1920242"/>
        <a:ext cx="3484359" cy="1964671"/>
      </dsp:txXfrm>
    </dsp:sp>
    <dsp:sp modelId="{CC2C96DB-A74A-47D6-9467-C059F8C07079}">
      <dsp:nvSpPr>
        <dsp:cNvPr id="0" name=""/>
        <dsp:cNvSpPr/>
      </dsp:nvSpPr>
      <dsp:spPr>
        <a:xfrm rot="16248864">
          <a:off x="5556430" y="3498435"/>
          <a:ext cx="301907" cy="519514"/>
        </a:xfrm>
        <a:prstGeom prst="rightArrow">
          <a:avLst>
            <a:gd name="adj1" fmla="val 60000"/>
            <a:gd name="adj2" fmla="val 50000"/>
          </a:avLst>
        </a:prstGeom>
        <a:solidFill>
          <a:schemeClr val="bg1">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2A4E84"/>
            </a:solidFill>
            <a:latin typeface="Arial"/>
            <a:ea typeface="+mn-ea"/>
            <a:cs typeface="+mn-cs"/>
          </a:endParaRPr>
        </a:p>
      </dsp:txBody>
      <dsp:txXfrm rot="10800000">
        <a:off x="5601072" y="3647619"/>
        <a:ext cx="211335" cy="311708"/>
      </dsp:txXfrm>
    </dsp:sp>
    <dsp:sp modelId="{B77C2E5E-6932-4676-9E5E-DB960ADA90EF}">
      <dsp:nvSpPr>
        <dsp:cNvPr id="0" name=""/>
        <dsp:cNvSpPr/>
      </dsp:nvSpPr>
      <dsp:spPr>
        <a:xfrm>
          <a:off x="3840609" y="3957783"/>
          <a:ext cx="3696927" cy="2177224"/>
        </a:xfrm>
        <a:prstGeom prst="roundRect">
          <a:avLst/>
        </a:prstGeom>
        <a:solidFill>
          <a:srgbClr val="68A2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l" defTabSz="711200">
            <a:lnSpc>
              <a:spcPct val="90000"/>
            </a:lnSpc>
            <a:spcBef>
              <a:spcPct val="0"/>
            </a:spcBef>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Interventions</a:t>
          </a:r>
        </a:p>
        <a:p>
          <a:pPr marL="0" lvl="0" indent="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Non-addictive pharmacologic therapies</a:t>
          </a:r>
        </a:p>
        <a:p>
          <a:pPr marL="0" lvl="0" indent="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Complementary interventions</a:t>
          </a:r>
        </a:p>
        <a:p>
          <a:pPr marL="0" lvl="0" indent="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Integrative health interventions</a:t>
          </a:r>
        </a:p>
        <a:p>
          <a:pPr marL="0" lvl="0" indent="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Whole-person interventions </a:t>
          </a:r>
        </a:p>
      </dsp:txBody>
      <dsp:txXfrm>
        <a:off x="3946892" y="4064066"/>
        <a:ext cx="3484361" cy="1964658"/>
      </dsp:txXfrm>
    </dsp:sp>
    <dsp:sp modelId="{05429D2F-CC66-4EDC-81F1-28D1E27EC0B8}">
      <dsp:nvSpPr>
        <dsp:cNvPr id="0" name=""/>
        <dsp:cNvSpPr/>
      </dsp:nvSpPr>
      <dsp:spPr>
        <a:xfrm rot="72038">
          <a:off x="4406736" y="2682216"/>
          <a:ext cx="526999" cy="488852"/>
        </a:xfrm>
        <a:prstGeom prst="rightArrow">
          <a:avLst>
            <a:gd name="adj1" fmla="val 60000"/>
            <a:gd name="adj2" fmla="val 50000"/>
          </a:avLst>
        </a:prstGeom>
        <a:solidFill>
          <a:schemeClr val="bg1">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2A4E84"/>
            </a:solidFill>
            <a:latin typeface="Arial"/>
            <a:ea typeface="+mn-ea"/>
            <a:cs typeface="+mn-cs"/>
          </a:endParaRPr>
        </a:p>
      </dsp:txBody>
      <dsp:txXfrm rot="10800000">
        <a:off x="4406752" y="2778450"/>
        <a:ext cx="380343" cy="293312"/>
      </dsp:txXfrm>
    </dsp:sp>
    <dsp:sp modelId="{8CD5EE12-0236-438D-8DBC-5B4DEF65F3CF}">
      <dsp:nvSpPr>
        <dsp:cNvPr id="0" name=""/>
        <dsp:cNvSpPr/>
      </dsp:nvSpPr>
      <dsp:spPr>
        <a:xfrm>
          <a:off x="544599" y="1790280"/>
          <a:ext cx="3694589" cy="2177224"/>
        </a:xfrm>
        <a:prstGeom prst="roundRect">
          <a:avLst/>
        </a:prstGeom>
        <a:solidFill>
          <a:srgbClr val="31629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l" defTabSz="711200">
            <a:lnSpc>
              <a:spcPct val="90000"/>
            </a:lnSpc>
            <a:spcBef>
              <a:spcPct val="0"/>
            </a:spcBef>
            <a:spcAft>
              <a:spcPct val="35000"/>
            </a:spcAft>
            <a:buNone/>
          </a:pPr>
          <a:r>
            <a:rPr lang="en-US" sz="2000" b="1" kern="1200" dirty="0">
              <a:solidFill>
                <a:schemeClr val="bg1"/>
              </a:solidFill>
              <a:latin typeface="Arial" panose="020B0604020202020204" pitchFamily="34" charset="0"/>
              <a:ea typeface="+mn-ea"/>
              <a:cs typeface="Arial" panose="020B0604020202020204" pitchFamily="34" charset="0"/>
            </a:rPr>
            <a:t>People/Expertise</a:t>
          </a:r>
        </a:p>
        <a:p>
          <a:pPr marL="0" lvl="0" indent="0" algn="l" defTabSz="800100">
            <a:lnSpc>
              <a:spcPct val="100000"/>
            </a:lnSpc>
            <a:spcBef>
              <a:spcPct val="0"/>
            </a:spcBef>
            <a:spcAft>
              <a:spcPts val="0"/>
            </a:spcAft>
            <a:buNone/>
          </a:pPr>
          <a:r>
            <a:rPr lang="en-US" sz="1400" b="1" kern="1200" dirty="0">
              <a:solidFill>
                <a:schemeClr val="bg1"/>
              </a:solidFill>
              <a:latin typeface="Arial" panose="020B0604020202020204" pitchFamily="34" charset="0"/>
              <a:ea typeface="+mn-ea"/>
              <a:cs typeface="Arial" panose="020B0604020202020204" pitchFamily="34" charset="0"/>
            </a:rPr>
            <a:t>Hematologists, organ biologists, pain experts, physiologists, neuroscientists, psychologists, geneticists, microbiologists, immunologists, behavioral scientists, clinicians</a:t>
          </a:r>
        </a:p>
      </dsp:txBody>
      <dsp:txXfrm>
        <a:off x="650882" y="1896563"/>
        <a:ext cx="3482023" cy="1964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06FE7-4E36-4831-ADE2-3CB34FA10EF6}">
      <dsp:nvSpPr>
        <dsp:cNvPr id="0" name=""/>
        <dsp:cNvSpPr/>
      </dsp:nvSpPr>
      <dsp:spPr>
        <a:xfrm>
          <a:off x="571019" y="217369"/>
          <a:ext cx="1446830" cy="1446830"/>
        </a:xfrm>
        <a:prstGeom prst="ellipse">
          <a:avLst/>
        </a:prstGeom>
        <a:solidFill>
          <a:schemeClr val="bg1"/>
        </a:solidFill>
        <a:ln w="76200">
          <a:solidFill>
            <a:srgbClr val="FFC000"/>
          </a:solidFill>
        </a:ln>
        <a:effectLst/>
      </dsp:spPr>
      <dsp:style>
        <a:lnRef idx="0">
          <a:scrgbClr r="0" g="0" b="0"/>
        </a:lnRef>
        <a:fillRef idx="1">
          <a:scrgbClr r="0" g="0" b="0"/>
        </a:fillRef>
        <a:effectRef idx="0">
          <a:scrgbClr r="0" g="0" b="0"/>
        </a:effectRef>
        <a:fontRef idx="minor"/>
      </dsp:style>
    </dsp:sp>
    <dsp:sp modelId="{48CED882-4F28-4AAF-BB4D-E5F2B7EACE37}">
      <dsp:nvSpPr>
        <dsp:cNvPr id="0" name=""/>
        <dsp:cNvSpPr/>
      </dsp:nvSpPr>
      <dsp:spPr>
        <a:xfrm>
          <a:off x="879359" y="525710"/>
          <a:ext cx="830148" cy="8301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4FDFC9-4EF7-4758-9C33-7952FBB52DC9}">
      <dsp:nvSpPr>
        <dsp:cNvPr id="0" name=""/>
        <dsp:cNvSpPr/>
      </dsp:nvSpPr>
      <dsp:spPr>
        <a:xfrm>
          <a:off x="108507" y="2114851"/>
          <a:ext cx="2371853"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spc="300" dirty="0">
              <a:solidFill>
                <a:schemeClr val="tx1"/>
              </a:solidFill>
            </a:rPr>
            <a:t>DEFINITIONS OF PAIN CONDITIONS</a:t>
          </a:r>
        </a:p>
      </dsp:txBody>
      <dsp:txXfrm>
        <a:off x="108507" y="2114851"/>
        <a:ext cx="2371853" cy="1055214"/>
      </dsp:txXfrm>
    </dsp:sp>
    <dsp:sp modelId="{793439AD-367F-4371-A4BD-3AB77747E532}">
      <dsp:nvSpPr>
        <dsp:cNvPr id="0" name=""/>
        <dsp:cNvSpPr/>
      </dsp:nvSpPr>
      <dsp:spPr>
        <a:xfrm>
          <a:off x="3357946" y="217369"/>
          <a:ext cx="1446830" cy="14468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2655B-12CA-4A05-9FFC-DECA4120521A}">
      <dsp:nvSpPr>
        <dsp:cNvPr id="0" name=""/>
        <dsp:cNvSpPr/>
      </dsp:nvSpPr>
      <dsp:spPr>
        <a:xfrm>
          <a:off x="3666287" y="525710"/>
          <a:ext cx="830148" cy="830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B6E964-4294-4046-A868-C9A66066BE2E}">
      <dsp:nvSpPr>
        <dsp:cNvPr id="0" name=""/>
        <dsp:cNvSpPr/>
      </dsp:nvSpPr>
      <dsp:spPr>
        <a:xfrm>
          <a:off x="2895435" y="2114851"/>
          <a:ext cx="2371853"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spc="300" dirty="0">
              <a:solidFill>
                <a:schemeClr val="tx1"/>
              </a:solidFill>
            </a:rPr>
            <a:t>PAIN CARE GUIDELINES</a:t>
          </a:r>
        </a:p>
      </dsp:txBody>
      <dsp:txXfrm>
        <a:off x="2895435" y="2114851"/>
        <a:ext cx="2371853" cy="1055214"/>
      </dsp:txXfrm>
    </dsp:sp>
    <dsp:sp modelId="{9632CF81-8BB1-44C5-9AE5-41B7BDE627A5}">
      <dsp:nvSpPr>
        <dsp:cNvPr id="0" name=""/>
        <dsp:cNvSpPr/>
      </dsp:nvSpPr>
      <dsp:spPr>
        <a:xfrm>
          <a:off x="6144874" y="217369"/>
          <a:ext cx="1446830" cy="144683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0DFCE-143D-4199-AE06-9756DA4ED729}">
      <dsp:nvSpPr>
        <dsp:cNvPr id="0" name=""/>
        <dsp:cNvSpPr/>
      </dsp:nvSpPr>
      <dsp:spPr>
        <a:xfrm>
          <a:off x="6453214" y="525710"/>
          <a:ext cx="830148" cy="830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EBA68F-AFA9-4E66-9DD5-34A5D790E369}">
      <dsp:nvSpPr>
        <dsp:cNvPr id="0" name=""/>
        <dsp:cNvSpPr/>
      </dsp:nvSpPr>
      <dsp:spPr>
        <a:xfrm>
          <a:off x="5682362" y="2114851"/>
          <a:ext cx="2371853"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spc="300">
              <a:solidFill>
                <a:schemeClr val="tx1"/>
              </a:solidFill>
            </a:rPr>
            <a:t>FACILITIES TO DELIVER HIGH QUALITY PAIN CARE</a:t>
          </a:r>
        </a:p>
      </dsp:txBody>
      <dsp:txXfrm>
        <a:off x="5682362" y="2114851"/>
        <a:ext cx="2371853" cy="1055214"/>
      </dsp:txXfrm>
    </dsp:sp>
    <dsp:sp modelId="{C0DA57E7-77A9-4356-8B8A-786D140F9DCB}">
      <dsp:nvSpPr>
        <dsp:cNvPr id="0" name=""/>
        <dsp:cNvSpPr/>
      </dsp:nvSpPr>
      <dsp:spPr>
        <a:xfrm>
          <a:off x="8931801" y="217369"/>
          <a:ext cx="1446830" cy="1446830"/>
        </a:xfrm>
        <a:prstGeom prst="ellipse">
          <a:avLst/>
        </a:prstGeom>
        <a:solidFill>
          <a:schemeClr val="accent5">
            <a:lumMod val="75000"/>
            <a:lumOff val="25000"/>
          </a:schemeClr>
        </a:solidFill>
        <a:ln>
          <a:noFill/>
        </a:ln>
        <a:effectLst/>
      </dsp:spPr>
      <dsp:style>
        <a:lnRef idx="0">
          <a:scrgbClr r="0" g="0" b="0"/>
        </a:lnRef>
        <a:fillRef idx="1">
          <a:scrgbClr r="0" g="0" b="0"/>
        </a:fillRef>
        <a:effectRef idx="0">
          <a:scrgbClr r="0" g="0" b="0"/>
        </a:effectRef>
        <a:fontRef idx="minor"/>
      </dsp:style>
    </dsp:sp>
    <dsp:sp modelId="{586A59F9-A3BE-474D-AD44-F596085FBC01}">
      <dsp:nvSpPr>
        <dsp:cNvPr id="0" name=""/>
        <dsp:cNvSpPr/>
      </dsp:nvSpPr>
      <dsp:spPr>
        <a:xfrm>
          <a:off x="9240142" y="525710"/>
          <a:ext cx="830148" cy="8301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791C5-F08D-4BA1-BE19-B29A6FC4473D}">
      <dsp:nvSpPr>
        <dsp:cNvPr id="0" name=""/>
        <dsp:cNvSpPr/>
      </dsp:nvSpPr>
      <dsp:spPr>
        <a:xfrm>
          <a:off x="8469290" y="2114851"/>
          <a:ext cx="2371853"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spc="300">
              <a:solidFill>
                <a:schemeClr val="tx1"/>
              </a:solidFill>
            </a:rPr>
            <a:t>QUALITY IMPROVEMENT INITIATIVES </a:t>
          </a:r>
        </a:p>
      </dsp:txBody>
      <dsp:txXfrm>
        <a:off x="8469290" y="2114851"/>
        <a:ext cx="2371853" cy="1055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1A9F1-6536-264D-80F4-731CAB922871}">
      <dsp:nvSpPr>
        <dsp:cNvPr id="0" name=""/>
        <dsp:cNvSpPr/>
      </dsp:nvSpPr>
      <dsp:spPr>
        <a:xfrm>
          <a:off x="1984059" y="2244370"/>
          <a:ext cx="1129729" cy="392137"/>
        </a:xfrm>
        <a:custGeom>
          <a:avLst/>
          <a:gdLst/>
          <a:ahLst/>
          <a:cxnLst/>
          <a:rect l="0" t="0" r="0" b="0"/>
          <a:pathLst>
            <a:path>
              <a:moveTo>
                <a:pt x="0" y="0"/>
              </a:moveTo>
              <a:lnTo>
                <a:pt x="0" y="196068"/>
              </a:lnTo>
              <a:lnTo>
                <a:pt x="1129729" y="196068"/>
              </a:lnTo>
              <a:lnTo>
                <a:pt x="1129729" y="392137"/>
              </a:lnTo>
            </a:path>
          </a:pathLst>
        </a:custGeom>
        <a:noFill/>
        <a:ln w="254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E3B86C2-3AE8-AB46-BC8B-6A0109021090}">
      <dsp:nvSpPr>
        <dsp:cNvPr id="0" name=""/>
        <dsp:cNvSpPr/>
      </dsp:nvSpPr>
      <dsp:spPr>
        <a:xfrm>
          <a:off x="934914" y="2244370"/>
          <a:ext cx="1049145" cy="392137"/>
        </a:xfrm>
        <a:custGeom>
          <a:avLst/>
          <a:gdLst/>
          <a:ahLst/>
          <a:cxnLst/>
          <a:rect l="0" t="0" r="0" b="0"/>
          <a:pathLst>
            <a:path>
              <a:moveTo>
                <a:pt x="1049145" y="0"/>
              </a:moveTo>
              <a:lnTo>
                <a:pt x="1049145" y="196068"/>
              </a:lnTo>
              <a:lnTo>
                <a:pt x="0" y="196068"/>
              </a:lnTo>
              <a:lnTo>
                <a:pt x="0" y="392137"/>
              </a:lnTo>
            </a:path>
          </a:pathLst>
        </a:custGeom>
        <a:noFill/>
        <a:ln w="254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CF077C-EF2D-F04B-B68F-A3F7B539F025}">
      <dsp:nvSpPr>
        <dsp:cNvPr id="0" name=""/>
        <dsp:cNvSpPr/>
      </dsp:nvSpPr>
      <dsp:spPr>
        <a:xfrm>
          <a:off x="1661526" y="2134702"/>
          <a:ext cx="645066" cy="10966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Subtypes</a:t>
          </a:r>
        </a:p>
      </dsp:txBody>
      <dsp:txXfrm>
        <a:off x="1661526" y="2134702"/>
        <a:ext cx="645066" cy="109667"/>
      </dsp:txXfrm>
    </dsp:sp>
    <dsp:sp modelId="{6CB9E824-1F56-304E-A886-103AF22BC60D}">
      <dsp:nvSpPr>
        <dsp:cNvPr id="0" name=""/>
        <dsp:cNvSpPr/>
      </dsp:nvSpPr>
      <dsp:spPr>
        <a:xfrm>
          <a:off x="1253" y="2636507"/>
          <a:ext cx="1867321" cy="492711"/>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absence of chronic SCD pain</a:t>
          </a:r>
        </a:p>
      </dsp:txBody>
      <dsp:txXfrm>
        <a:off x="1253" y="2636507"/>
        <a:ext cx="1867321" cy="492711"/>
      </dsp:txXfrm>
    </dsp:sp>
    <dsp:sp modelId="{92DD218A-43B0-724A-BE80-64C7B95FA482}">
      <dsp:nvSpPr>
        <dsp:cNvPr id="0" name=""/>
        <dsp:cNvSpPr/>
      </dsp:nvSpPr>
      <dsp:spPr>
        <a:xfrm>
          <a:off x="2260712" y="2636507"/>
          <a:ext cx="1706153" cy="647456"/>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presence of chronic SCD pain</a:t>
          </a:r>
        </a:p>
      </dsp:txBody>
      <dsp:txXfrm>
        <a:off x="2260712" y="2636507"/>
        <a:ext cx="1706153" cy="647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EF9B9-964C-1749-89A5-DE2F8F6AECE1}">
      <dsp:nvSpPr>
        <dsp:cNvPr id="0" name=""/>
        <dsp:cNvSpPr/>
      </dsp:nvSpPr>
      <dsp:spPr>
        <a:xfrm>
          <a:off x="10087" y="2928850"/>
          <a:ext cx="1362725" cy="136272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Diagnosis of SCD by lab</a:t>
          </a:r>
        </a:p>
      </dsp:txBody>
      <dsp:txXfrm>
        <a:off x="209653" y="3128416"/>
        <a:ext cx="963593" cy="963593"/>
      </dsp:txXfrm>
    </dsp:sp>
    <dsp:sp modelId="{2E1E58D0-D54A-B84A-97CE-B23D1CDF278B}">
      <dsp:nvSpPr>
        <dsp:cNvPr id="0" name=""/>
        <dsp:cNvSpPr/>
      </dsp:nvSpPr>
      <dsp:spPr>
        <a:xfrm>
          <a:off x="1483466" y="3215023"/>
          <a:ext cx="790380" cy="790380"/>
        </a:xfrm>
        <a:prstGeom prst="mathPlus">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88231" y="3517264"/>
        <a:ext cx="580850" cy="185898"/>
      </dsp:txXfrm>
    </dsp:sp>
    <dsp:sp modelId="{79829457-9E81-8448-BC89-7B8302478C1F}">
      <dsp:nvSpPr>
        <dsp:cNvPr id="0" name=""/>
        <dsp:cNvSpPr/>
      </dsp:nvSpPr>
      <dsp:spPr>
        <a:xfrm>
          <a:off x="2384499" y="2928850"/>
          <a:ext cx="1362725" cy="136272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Pain &gt; </a:t>
          </a:r>
          <a:r>
            <a:rPr lang="en-US" sz="1400" u="sng" kern="1200" dirty="0"/>
            <a:t>2 hours but &lt; 10 days</a:t>
          </a:r>
          <a:endParaRPr lang="en-US" sz="1400" kern="1200" dirty="0"/>
        </a:p>
      </dsp:txBody>
      <dsp:txXfrm>
        <a:off x="2584065" y="3128416"/>
        <a:ext cx="963593" cy="963593"/>
      </dsp:txXfrm>
    </dsp:sp>
    <dsp:sp modelId="{7D905D14-D587-024C-8F9F-060EE65939B6}">
      <dsp:nvSpPr>
        <dsp:cNvPr id="0" name=""/>
        <dsp:cNvSpPr/>
      </dsp:nvSpPr>
      <dsp:spPr>
        <a:xfrm>
          <a:off x="3857878" y="3215023"/>
          <a:ext cx="790380" cy="790380"/>
        </a:xfrm>
        <a:prstGeom prst="mathPlus">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962643" y="3517264"/>
        <a:ext cx="580850" cy="185898"/>
      </dsp:txXfrm>
    </dsp:sp>
    <dsp:sp modelId="{96F2F74F-9561-914A-8245-2FD0F8BEFFF9}">
      <dsp:nvSpPr>
        <dsp:cNvPr id="0" name=""/>
        <dsp:cNvSpPr/>
      </dsp:nvSpPr>
      <dsp:spPr>
        <a:xfrm>
          <a:off x="4758911" y="2928850"/>
          <a:ext cx="1362725" cy="136272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u="sng" kern="1200" dirty="0"/>
            <a:t>One sign </a:t>
          </a:r>
          <a:r>
            <a:rPr lang="en-US" sz="1400" kern="1200" dirty="0"/>
            <a:t>or evidence of functional impairment</a:t>
          </a:r>
        </a:p>
      </dsp:txBody>
      <dsp:txXfrm>
        <a:off x="4958477" y="3128416"/>
        <a:ext cx="963593" cy="963593"/>
      </dsp:txXfrm>
    </dsp:sp>
    <dsp:sp modelId="{76200FDC-57E4-7148-AF88-DAAD0EA5ECBF}">
      <dsp:nvSpPr>
        <dsp:cNvPr id="0" name=""/>
        <dsp:cNvSpPr/>
      </dsp:nvSpPr>
      <dsp:spPr>
        <a:xfrm>
          <a:off x="6232290" y="3215023"/>
          <a:ext cx="790380" cy="790380"/>
        </a:xfrm>
        <a:prstGeom prst="mathPlus">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337055" y="3517264"/>
        <a:ext cx="580850" cy="185898"/>
      </dsp:txXfrm>
    </dsp:sp>
    <dsp:sp modelId="{0A0380E5-5C61-934A-9BDA-339E1D99BB04}">
      <dsp:nvSpPr>
        <dsp:cNvPr id="0" name=""/>
        <dsp:cNvSpPr/>
      </dsp:nvSpPr>
      <dsp:spPr>
        <a:xfrm>
          <a:off x="7131201" y="2950981"/>
          <a:ext cx="1362725" cy="136272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Not explained by exam signs</a:t>
          </a:r>
        </a:p>
      </dsp:txBody>
      <dsp:txXfrm>
        <a:off x="7330767" y="3150547"/>
        <a:ext cx="963593" cy="963593"/>
      </dsp:txXfrm>
    </dsp:sp>
    <dsp:sp modelId="{7651208F-2DB2-B745-A5DF-40B826A1082E}">
      <dsp:nvSpPr>
        <dsp:cNvPr id="0" name=""/>
        <dsp:cNvSpPr/>
      </dsp:nvSpPr>
      <dsp:spPr>
        <a:xfrm>
          <a:off x="8606702" y="3215023"/>
          <a:ext cx="790380" cy="790380"/>
        </a:xfrm>
        <a:prstGeom prst="mathEqual">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711467" y="3377841"/>
        <a:ext cx="580850" cy="464744"/>
      </dsp:txXfrm>
    </dsp:sp>
    <dsp:sp modelId="{A26F4416-6B02-764B-B65B-6B0FEBC9AA84}">
      <dsp:nvSpPr>
        <dsp:cNvPr id="0" name=""/>
        <dsp:cNvSpPr/>
      </dsp:nvSpPr>
      <dsp:spPr>
        <a:xfrm>
          <a:off x="9507736" y="2928850"/>
          <a:ext cx="1362725" cy="136272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Acute SCD Pain</a:t>
          </a:r>
        </a:p>
      </dsp:txBody>
      <dsp:txXfrm>
        <a:off x="9707302" y="3128416"/>
        <a:ext cx="963593" cy="9635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CA01-F17B-0444-A96E-FDF70E49DF98}">
      <dsp:nvSpPr>
        <dsp:cNvPr id="0" name=""/>
        <dsp:cNvSpPr/>
      </dsp:nvSpPr>
      <dsp:spPr>
        <a:xfrm>
          <a:off x="3047999" y="2432835"/>
          <a:ext cx="2156481" cy="374265"/>
        </a:xfrm>
        <a:custGeom>
          <a:avLst/>
          <a:gdLst/>
          <a:ahLst/>
          <a:cxnLst/>
          <a:rect l="0" t="0" r="0" b="0"/>
          <a:pathLst>
            <a:path>
              <a:moveTo>
                <a:pt x="0" y="0"/>
              </a:moveTo>
              <a:lnTo>
                <a:pt x="0" y="187132"/>
              </a:lnTo>
              <a:lnTo>
                <a:pt x="2156481" y="187132"/>
              </a:lnTo>
              <a:lnTo>
                <a:pt x="2156481" y="374265"/>
              </a:lnTo>
            </a:path>
          </a:pathLst>
        </a:custGeom>
        <a:noFill/>
        <a:ln w="254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1344B-0EE5-7640-8F25-A8C5B56D12DE}">
      <dsp:nvSpPr>
        <dsp:cNvPr id="0" name=""/>
        <dsp:cNvSpPr/>
      </dsp:nvSpPr>
      <dsp:spPr>
        <a:xfrm>
          <a:off x="3002279" y="2432835"/>
          <a:ext cx="91440" cy="374265"/>
        </a:xfrm>
        <a:custGeom>
          <a:avLst/>
          <a:gdLst/>
          <a:ahLst/>
          <a:cxnLst/>
          <a:rect l="0" t="0" r="0" b="0"/>
          <a:pathLst>
            <a:path>
              <a:moveTo>
                <a:pt x="45720" y="0"/>
              </a:moveTo>
              <a:lnTo>
                <a:pt x="45720" y="374265"/>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E3B86C2-3AE8-AB46-BC8B-6A0109021090}">
      <dsp:nvSpPr>
        <dsp:cNvPr id="0" name=""/>
        <dsp:cNvSpPr/>
      </dsp:nvSpPr>
      <dsp:spPr>
        <a:xfrm>
          <a:off x="891517" y="2432835"/>
          <a:ext cx="2156481" cy="374265"/>
        </a:xfrm>
        <a:custGeom>
          <a:avLst/>
          <a:gdLst/>
          <a:ahLst/>
          <a:cxnLst/>
          <a:rect l="0" t="0" r="0" b="0"/>
          <a:pathLst>
            <a:path>
              <a:moveTo>
                <a:pt x="2156481" y="0"/>
              </a:moveTo>
              <a:lnTo>
                <a:pt x="2156481" y="187132"/>
              </a:lnTo>
              <a:lnTo>
                <a:pt x="0" y="187132"/>
              </a:lnTo>
              <a:lnTo>
                <a:pt x="0" y="374265"/>
              </a:lnTo>
            </a:path>
          </a:pathLst>
        </a:custGeom>
        <a:noFill/>
        <a:ln w="254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CF077C-EF2D-F04B-B68F-A3F7B539F025}">
      <dsp:nvSpPr>
        <dsp:cNvPr id="0" name=""/>
        <dsp:cNvSpPr/>
      </dsp:nvSpPr>
      <dsp:spPr>
        <a:xfrm>
          <a:off x="2600734" y="1974057"/>
          <a:ext cx="894530" cy="458778"/>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Subtypes</a:t>
          </a:r>
        </a:p>
      </dsp:txBody>
      <dsp:txXfrm>
        <a:off x="2600734" y="1974057"/>
        <a:ext cx="894530" cy="458778"/>
      </dsp:txXfrm>
    </dsp:sp>
    <dsp:sp modelId="{6CB9E824-1F56-304E-A886-103AF22BC60D}">
      <dsp:nvSpPr>
        <dsp:cNvPr id="0" name=""/>
        <dsp:cNvSpPr/>
      </dsp:nvSpPr>
      <dsp:spPr>
        <a:xfrm>
          <a:off x="409" y="2807101"/>
          <a:ext cx="1782216" cy="63750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without contributory disease complications</a:t>
          </a:r>
        </a:p>
      </dsp:txBody>
      <dsp:txXfrm>
        <a:off x="409" y="2807101"/>
        <a:ext cx="1782216" cy="637507"/>
      </dsp:txXfrm>
    </dsp:sp>
    <dsp:sp modelId="{C0854D68-EB08-BC47-BEEB-B5D23BB83581}">
      <dsp:nvSpPr>
        <dsp:cNvPr id="0" name=""/>
        <dsp:cNvSpPr/>
      </dsp:nvSpPr>
      <dsp:spPr>
        <a:xfrm>
          <a:off x="2156891" y="2807101"/>
          <a:ext cx="1782216" cy="63750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with contributory disease complications</a:t>
          </a:r>
        </a:p>
      </dsp:txBody>
      <dsp:txXfrm>
        <a:off x="2156891" y="2807101"/>
        <a:ext cx="1782216" cy="637507"/>
      </dsp:txXfrm>
    </dsp:sp>
    <dsp:sp modelId="{42E47A01-7015-614A-A502-0AA8BED88BEA}">
      <dsp:nvSpPr>
        <dsp:cNvPr id="0" name=""/>
        <dsp:cNvSpPr/>
      </dsp:nvSpPr>
      <dsp:spPr>
        <a:xfrm>
          <a:off x="4313373" y="2807101"/>
          <a:ext cx="1782216" cy="63750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with mixed pain types</a:t>
          </a:r>
        </a:p>
      </dsp:txBody>
      <dsp:txXfrm>
        <a:off x="4313373" y="2807101"/>
        <a:ext cx="1782216" cy="637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EF9B9-964C-1749-89A5-DE2F8F6AECE1}">
      <dsp:nvSpPr>
        <dsp:cNvPr id="0" name=""/>
        <dsp:cNvSpPr/>
      </dsp:nvSpPr>
      <dsp:spPr>
        <a:xfrm>
          <a:off x="5237" y="2218144"/>
          <a:ext cx="1455228" cy="1455228"/>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Diagnosis of SCD by lab</a:t>
          </a:r>
        </a:p>
      </dsp:txBody>
      <dsp:txXfrm>
        <a:off x="218350" y="2431257"/>
        <a:ext cx="1029002" cy="1029002"/>
      </dsp:txXfrm>
    </dsp:sp>
    <dsp:sp modelId="{2E1E58D0-D54A-B84A-97CE-B23D1CDF278B}">
      <dsp:nvSpPr>
        <dsp:cNvPr id="0" name=""/>
        <dsp:cNvSpPr/>
      </dsp:nvSpPr>
      <dsp:spPr>
        <a:xfrm>
          <a:off x="1578631" y="2523742"/>
          <a:ext cx="844032" cy="844032"/>
        </a:xfrm>
        <a:prstGeom prst="mathPlus">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90507" y="2846500"/>
        <a:ext cx="620280" cy="198516"/>
      </dsp:txXfrm>
    </dsp:sp>
    <dsp:sp modelId="{79829457-9E81-8448-BC89-7B8302478C1F}">
      <dsp:nvSpPr>
        <dsp:cNvPr id="0" name=""/>
        <dsp:cNvSpPr/>
      </dsp:nvSpPr>
      <dsp:spPr>
        <a:xfrm>
          <a:off x="2540828" y="2218144"/>
          <a:ext cx="1455228" cy="1455228"/>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Pain on most days over </a:t>
          </a:r>
          <a:r>
            <a:rPr lang="en-US" sz="1700" u="sng" kern="1200" dirty="0"/>
            <a:t>6 months</a:t>
          </a:r>
          <a:endParaRPr lang="en-US" sz="1700" kern="1200" dirty="0"/>
        </a:p>
      </dsp:txBody>
      <dsp:txXfrm>
        <a:off x="2753941" y="2431257"/>
        <a:ext cx="1029002" cy="1029002"/>
      </dsp:txXfrm>
    </dsp:sp>
    <dsp:sp modelId="{7D905D14-D587-024C-8F9F-060EE65939B6}">
      <dsp:nvSpPr>
        <dsp:cNvPr id="0" name=""/>
        <dsp:cNvSpPr/>
      </dsp:nvSpPr>
      <dsp:spPr>
        <a:xfrm>
          <a:off x="4114222" y="2523742"/>
          <a:ext cx="844032" cy="844032"/>
        </a:xfrm>
        <a:prstGeom prst="mathPlus">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226098" y="2846500"/>
        <a:ext cx="620280" cy="198516"/>
      </dsp:txXfrm>
    </dsp:sp>
    <dsp:sp modelId="{96F2F74F-9561-914A-8245-2FD0F8BEFFF9}">
      <dsp:nvSpPr>
        <dsp:cNvPr id="0" name=""/>
        <dsp:cNvSpPr/>
      </dsp:nvSpPr>
      <dsp:spPr>
        <a:xfrm>
          <a:off x="5076419" y="2218144"/>
          <a:ext cx="1455228" cy="1455228"/>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u="sng" kern="1200" dirty="0"/>
            <a:t>One sign </a:t>
          </a:r>
          <a:r>
            <a:rPr lang="en-US" sz="1700" kern="1200" dirty="0"/>
            <a:t>of pain sensitivity</a:t>
          </a:r>
        </a:p>
      </dsp:txBody>
      <dsp:txXfrm>
        <a:off x="5289532" y="2431257"/>
        <a:ext cx="1029002" cy="1029002"/>
      </dsp:txXfrm>
    </dsp:sp>
    <dsp:sp modelId="{76200FDC-57E4-7148-AF88-DAAD0EA5ECBF}">
      <dsp:nvSpPr>
        <dsp:cNvPr id="0" name=""/>
        <dsp:cNvSpPr/>
      </dsp:nvSpPr>
      <dsp:spPr>
        <a:xfrm>
          <a:off x="6649812" y="2523742"/>
          <a:ext cx="844032" cy="844032"/>
        </a:xfrm>
        <a:prstGeom prst="mathEqual">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761688" y="2697613"/>
        <a:ext cx="620280" cy="496290"/>
      </dsp:txXfrm>
    </dsp:sp>
    <dsp:sp modelId="{0A0380E5-5C61-934A-9BDA-339E1D99BB04}">
      <dsp:nvSpPr>
        <dsp:cNvPr id="0" name=""/>
        <dsp:cNvSpPr/>
      </dsp:nvSpPr>
      <dsp:spPr>
        <a:xfrm>
          <a:off x="7609743" y="2241776"/>
          <a:ext cx="1455228" cy="1455228"/>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Chronic SCD Pain</a:t>
          </a:r>
        </a:p>
      </dsp:txBody>
      <dsp:txXfrm>
        <a:off x="7822856" y="2454889"/>
        <a:ext cx="1029002" cy="1029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678EB-7491-2F41-9A91-2F68808A94F5}">
      <dsp:nvSpPr>
        <dsp:cNvPr id="0" name=""/>
        <dsp:cNvSpPr/>
      </dsp:nvSpPr>
      <dsp:spPr>
        <a:xfrm>
          <a:off x="1617593" y="1398"/>
          <a:ext cx="1437354" cy="7186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chemeClr val="tx1"/>
              </a:solidFill>
              <a:latin typeface="Arial" panose="020B0604020202020204" pitchFamily="34" charset="0"/>
              <a:cs typeface="Arial" panose="020B0604020202020204" pitchFamily="34" charset="0"/>
            </a:rPr>
            <a:t>Pain Behavior</a:t>
          </a:r>
        </a:p>
      </dsp:txBody>
      <dsp:txXfrm>
        <a:off x="1638642" y="22447"/>
        <a:ext cx="1395256" cy="676579"/>
      </dsp:txXfrm>
    </dsp:sp>
    <dsp:sp modelId="{9F92CE8E-0748-FC47-A077-436FB24DABA7}">
      <dsp:nvSpPr>
        <dsp:cNvPr id="0" name=""/>
        <dsp:cNvSpPr/>
      </dsp:nvSpPr>
      <dsp:spPr>
        <a:xfrm rot="2700000">
          <a:off x="2652147" y="925145"/>
          <a:ext cx="748601" cy="251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727608" y="975452"/>
        <a:ext cx="597679" cy="150922"/>
      </dsp:txXfrm>
    </dsp:sp>
    <dsp:sp modelId="{604D42BD-A1BA-914E-8FF9-9832B419433A}">
      <dsp:nvSpPr>
        <dsp:cNvPr id="0" name=""/>
        <dsp:cNvSpPr/>
      </dsp:nvSpPr>
      <dsp:spPr>
        <a:xfrm>
          <a:off x="2997947" y="1381751"/>
          <a:ext cx="1437354" cy="7186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Pain Emotion</a:t>
          </a:r>
        </a:p>
      </dsp:txBody>
      <dsp:txXfrm>
        <a:off x="3018996" y="1402800"/>
        <a:ext cx="1395256" cy="676579"/>
      </dsp:txXfrm>
    </dsp:sp>
    <dsp:sp modelId="{66C0C0F0-793E-4B4F-808A-C5A6F8AC8D81}">
      <dsp:nvSpPr>
        <dsp:cNvPr id="0" name=""/>
        <dsp:cNvSpPr/>
      </dsp:nvSpPr>
      <dsp:spPr>
        <a:xfrm rot="8100000">
          <a:off x="2652147" y="2305498"/>
          <a:ext cx="748601" cy="251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727608" y="2355805"/>
        <a:ext cx="597679" cy="150922"/>
      </dsp:txXfrm>
    </dsp:sp>
    <dsp:sp modelId="{C504EE72-593F-0341-96B5-3882B3312CC2}">
      <dsp:nvSpPr>
        <dsp:cNvPr id="0" name=""/>
        <dsp:cNvSpPr/>
      </dsp:nvSpPr>
      <dsp:spPr>
        <a:xfrm>
          <a:off x="1617593" y="2762105"/>
          <a:ext cx="1437354" cy="7186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Pain Disruption/</a:t>
          </a:r>
        </a:p>
        <a:p>
          <a:pPr marL="0" lvl="0" indent="0" algn="ctr" defTabSz="622300" rtl="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disability</a:t>
          </a:r>
        </a:p>
      </dsp:txBody>
      <dsp:txXfrm>
        <a:off x="1638642" y="2783154"/>
        <a:ext cx="1395256" cy="676579"/>
      </dsp:txXfrm>
    </dsp:sp>
    <dsp:sp modelId="{859A1704-16C0-704A-BF26-03E0D54A258A}">
      <dsp:nvSpPr>
        <dsp:cNvPr id="0" name=""/>
        <dsp:cNvSpPr/>
      </dsp:nvSpPr>
      <dsp:spPr>
        <a:xfrm rot="13500000">
          <a:off x="1271793" y="2305498"/>
          <a:ext cx="748601" cy="251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rtl="0">
            <a:lnSpc>
              <a:spcPct val="90000"/>
            </a:lnSpc>
            <a:spcBef>
              <a:spcPct val="0"/>
            </a:spcBef>
            <a:spcAft>
              <a:spcPct val="35000"/>
            </a:spcAft>
            <a:buNone/>
          </a:pPr>
          <a:endParaRPr lang="en-US" sz="1100" kern="1200"/>
        </a:p>
      </dsp:txBody>
      <dsp:txXfrm rot="10800000">
        <a:off x="1347254" y="2355805"/>
        <a:ext cx="597679" cy="150922"/>
      </dsp:txXfrm>
    </dsp:sp>
    <dsp:sp modelId="{8A8CCC98-AFBF-7F4A-8F42-21BCF8A3677D}">
      <dsp:nvSpPr>
        <dsp:cNvPr id="0" name=""/>
        <dsp:cNvSpPr/>
      </dsp:nvSpPr>
      <dsp:spPr>
        <a:xfrm>
          <a:off x="237240" y="1381751"/>
          <a:ext cx="1437354" cy="7186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Pain Interpretation</a:t>
          </a:r>
        </a:p>
      </dsp:txBody>
      <dsp:txXfrm>
        <a:off x="258289" y="1402800"/>
        <a:ext cx="1395256" cy="676579"/>
      </dsp:txXfrm>
    </dsp:sp>
    <dsp:sp modelId="{BC640C47-11AB-4F40-9848-D726E7A51BA3}">
      <dsp:nvSpPr>
        <dsp:cNvPr id="0" name=""/>
        <dsp:cNvSpPr/>
      </dsp:nvSpPr>
      <dsp:spPr>
        <a:xfrm rot="18900000">
          <a:off x="1271793" y="925145"/>
          <a:ext cx="748601" cy="251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347254" y="975452"/>
        <a:ext cx="597679" cy="1509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DF1A6-361E-A641-8F3B-EA7B46096DB7}">
      <dsp:nvSpPr>
        <dsp:cNvPr id="0" name=""/>
        <dsp:cNvSpPr/>
      </dsp:nvSpPr>
      <dsp:spPr>
        <a:xfrm>
          <a:off x="1064" y="0"/>
          <a:ext cx="2269997" cy="85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Pain Signal</a:t>
          </a:r>
        </a:p>
      </dsp:txBody>
      <dsp:txXfrm>
        <a:off x="26017" y="24953"/>
        <a:ext cx="2220091" cy="802063"/>
      </dsp:txXfrm>
    </dsp:sp>
    <dsp:sp modelId="{2140FBE6-46AD-AC45-9275-6EE1319FBBC5}">
      <dsp:nvSpPr>
        <dsp:cNvPr id="0" name=""/>
        <dsp:cNvSpPr/>
      </dsp:nvSpPr>
      <dsp:spPr>
        <a:xfrm>
          <a:off x="2498328" y="144504"/>
          <a:ext cx="481803" cy="5629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98328" y="257096"/>
        <a:ext cx="337262" cy="337775"/>
      </dsp:txXfrm>
    </dsp:sp>
    <dsp:sp modelId="{7DF06587-B0C8-2B4A-8814-0EC2CC00F807}">
      <dsp:nvSpPr>
        <dsp:cNvPr id="0" name=""/>
        <dsp:cNvSpPr/>
      </dsp:nvSpPr>
      <dsp:spPr>
        <a:xfrm>
          <a:off x="3180126" y="0"/>
          <a:ext cx="2269997" cy="85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Pain</a:t>
          </a:r>
          <a:r>
            <a:rPr lang="en-US" sz="1400" kern="1200" dirty="0">
              <a:latin typeface="Arial" panose="020B0604020202020204" pitchFamily="34" charset="0"/>
              <a:cs typeface="Arial" panose="020B0604020202020204" pitchFamily="34" charset="0"/>
            </a:rPr>
            <a:t> </a:t>
          </a:r>
          <a:r>
            <a:rPr lang="en-US" sz="1400" kern="1200" dirty="0">
              <a:solidFill>
                <a:schemeClr val="tx1"/>
              </a:solidFill>
              <a:latin typeface="Arial" panose="020B0604020202020204" pitchFamily="34" charset="0"/>
              <a:cs typeface="Arial" panose="020B0604020202020204" pitchFamily="34" charset="0"/>
            </a:rPr>
            <a:t>Processing</a:t>
          </a:r>
          <a:r>
            <a:rPr lang="en-US" sz="1400" kern="1200" dirty="0">
              <a:latin typeface="Arial" panose="020B0604020202020204" pitchFamily="34" charset="0"/>
              <a:cs typeface="Arial" panose="020B0604020202020204" pitchFamily="34" charset="0"/>
            </a:rPr>
            <a:t>/</a:t>
          </a:r>
          <a:r>
            <a:rPr lang="en-US" sz="1400" kern="1200" dirty="0">
              <a:solidFill>
                <a:schemeClr val="tx1"/>
              </a:solidFill>
              <a:latin typeface="Arial" panose="020B0604020202020204" pitchFamily="34" charset="0"/>
              <a:cs typeface="Arial" panose="020B0604020202020204" pitchFamily="34" charset="0"/>
            </a:rPr>
            <a:t>perception</a:t>
          </a:r>
        </a:p>
      </dsp:txBody>
      <dsp:txXfrm>
        <a:off x="3205079" y="24953"/>
        <a:ext cx="2220091" cy="8020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BD9CA-FEC1-5C4C-9BE9-3BB1969E5043}">
      <dsp:nvSpPr>
        <dsp:cNvPr id="0" name=""/>
        <dsp:cNvSpPr/>
      </dsp:nvSpPr>
      <dsp:spPr>
        <a:xfrm>
          <a:off x="0" y="0"/>
          <a:ext cx="8905187" cy="1958102"/>
        </a:xfrm>
        <a:prstGeom prst="roundRect">
          <a:avLst>
            <a:gd name="adj" fmla="val 10000"/>
          </a:avLst>
        </a:prstGeom>
        <a:solidFill>
          <a:schemeClr val="accent2">
            <a:lumMod val="20000"/>
            <a:lumOff val="8000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DBBFFD-1631-9141-A881-195185D270D1}">
      <dsp:nvSpPr>
        <dsp:cNvPr id="0" name=""/>
        <dsp:cNvSpPr/>
      </dsp:nvSpPr>
      <dsp:spPr>
        <a:xfrm>
          <a:off x="269608" y="261080"/>
          <a:ext cx="1945574" cy="1435941"/>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8448" t="16198" r="22508" b="-1619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795603-15B1-8243-855F-3AABA49CBC61}">
      <dsp:nvSpPr>
        <dsp:cNvPr id="0" name=""/>
        <dsp:cNvSpPr/>
      </dsp:nvSpPr>
      <dsp:spPr>
        <a:xfrm rot="10800000">
          <a:off x="269608" y="1958102"/>
          <a:ext cx="1945574" cy="2393235"/>
        </a:xfrm>
        <a:prstGeom prst="round2SameRect">
          <a:avLst>
            <a:gd name="adj1" fmla="val 10500"/>
            <a:gd name="adj2" fmla="val 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t>Spontaneous and/or widespread pain </a:t>
          </a:r>
          <a:endParaRPr lang="en-US" sz="1900" kern="1200" dirty="0"/>
        </a:p>
      </dsp:txBody>
      <dsp:txXfrm rot="10800000">
        <a:off x="329441" y="1958102"/>
        <a:ext cx="1825908" cy="2333402"/>
      </dsp:txXfrm>
    </dsp:sp>
    <dsp:sp modelId="{DF1D165C-67BF-BA48-9738-B33AF1582CFF}">
      <dsp:nvSpPr>
        <dsp:cNvPr id="0" name=""/>
        <dsp:cNvSpPr/>
      </dsp:nvSpPr>
      <dsp:spPr>
        <a:xfrm>
          <a:off x="2409740" y="261080"/>
          <a:ext cx="1945574" cy="1435941"/>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9359" t="9137" r="21597" b="-913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A16D8-76F2-DF40-B194-77A6B34283D8}">
      <dsp:nvSpPr>
        <dsp:cNvPr id="0" name=""/>
        <dsp:cNvSpPr/>
      </dsp:nvSpPr>
      <dsp:spPr>
        <a:xfrm rot="10800000">
          <a:off x="2409740" y="1958102"/>
          <a:ext cx="1945574" cy="2393235"/>
        </a:xfrm>
        <a:prstGeom prst="round2SameRect">
          <a:avLst>
            <a:gd name="adj1" fmla="val 10500"/>
            <a:gd name="adj2" fmla="val 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a:t>Fatigue, sleep, memory,  mood disturbance </a:t>
          </a:r>
          <a:endParaRPr lang="en-US" sz="1900" kern="1200"/>
        </a:p>
      </dsp:txBody>
      <dsp:txXfrm rot="10800000">
        <a:off x="2469573" y="1958102"/>
        <a:ext cx="1825908" cy="2333402"/>
      </dsp:txXfrm>
    </dsp:sp>
    <dsp:sp modelId="{4EB7634F-9408-0749-9AD0-2FA4DFE7E330}">
      <dsp:nvSpPr>
        <dsp:cNvPr id="0" name=""/>
        <dsp:cNvSpPr/>
      </dsp:nvSpPr>
      <dsp:spPr>
        <a:xfrm>
          <a:off x="4549872" y="261080"/>
          <a:ext cx="1945574" cy="1435941"/>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0564" t="9137" r="20392" b="-913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426109-8D1A-9A4F-B928-047E213377C1}">
      <dsp:nvSpPr>
        <dsp:cNvPr id="0" name=""/>
        <dsp:cNvSpPr/>
      </dsp:nvSpPr>
      <dsp:spPr>
        <a:xfrm rot="10800000">
          <a:off x="4549872" y="1958102"/>
          <a:ext cx="1945574" cy="2393235"/>
        </a:xfrm>
        <a:prstGeom prst="round2SameRect">
          <a:avLst>
            <a:gd name="adj1" fmla="val 10500"/>
            <a:gd name="adj2" fmla="val 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a:t>Hyperalgesia</a:t>
          </a:r>
        </a:p>
        <a:p>
          <a:pPr marL="0" lvl="0" indent="0" algn="ctr" defTabSz="844550">
            <a:lnSpc>
              <a:spcPct val="90000"/>
            </a:lnSpc>
            <a:spcBef>
              <a:spcPct val="0"/>
            </a:spcBef>
            <a:spcAft>
              <a:spcPct val="35000"/>
            </a:spcAft>
            <a:buNone/>
          </a:pPr>
          <a:r>
            <a:rPr lang="en-US" sz="1900" b="1" kern="1200"/>
            <a:t>increased response to a (already) painful stimulus, e.g. pin prick.</a:t>
          </a:r>
          <a:endParaRPr lang="en-US" sz="1900" kern="1200" dirty="0"/>
        </a:p>
      </dsp:txBody>
      <dsp:txXfrm rot="10800000">
        <a:off x="4609705" y="1958102"/>
        <a:ext cx="1825908" cy="2333402"/>
      </dsp:txXfrm>
    </dsp:sp>
    <dsp:sp modelId="{D0108B98-D271-D04A-876F-7FB37923F0C8}">
      <dsp:nvSpPr>
        <dsp:cNvPr id="0" name=""/>
        <dsp:cNvSpPr/>
      </dsp:nvSpPr>
      <dsp:spPr>
        <a:xfrm>
          <a:off x="6690004" y="261080"/>
          <a:ext cx="1945574" cy="1435941"/>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164" t="9137" r="22916" b="-913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01A26A-4AC4-AA42-B7EA-5D10D4D3D5FF}">
      <dsp:nvSpPr>
        <dsp:cNvPr id="0" name=""/>
        <dsp:cNvSpPr/>
      </dsp:nvSpPr>
      <dsp:spPr>
        <a:xfrm rot="10800000">
          <a:off x="6690004" y="1958102"/>
          <a:ext cx="1945574" cy="2393235"/>
        </a:xfrm>
        <a:prstGeom prst="round2SameRect">
          <a:avLst>
            <a:gd name="adj1" fmla="val 10500"/>
            <a:gd name="adj2" fmla="val 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a:t>Allodynia</a:t>
          </a:r>
        </a:p>
        <a:p>
          <a:pPr marL="0" lvl="0" indent="0" algn="ctr" defTabSz="844550">
            <a:lnSpc>
              <a:spcPct val="90000"/>
            </a:lnSpc>
            <a:spcBef>
              <a:spcPct val="0"/>
            </a:spcBef>
            <a:spcAft>
              <a:spcPct val="35000"/>
            </a:spcAft>
            <a:buNone/>
          </a:pPr>
          <a:r>
            <a:rPr lang="en-US" sz="1900" b="1" kern="1200"/>
            <a:t>response to a normally innocuous stimulus, e.g. q-tip, butterfly.</a:t>
          </a:r>
          <a:endParaRPr lang="en-US" sz="1900" kern="1200" dirty="0"/>
        </a:p>
      </dsp:txBody>
      <dsp:txXfrm rot="10800000">
        <a:off x="6749837" y="1958102"/>
        <a:ext cx="1825908" cy="23334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E868B5-0ED5-2D4A-B53C-752D9F3D7C86}" type="datetimeFigureOut">
              <a:rPr lang="en-US" smtClean="0"/>
              <a:t>2/27/25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D186EF-A58E-A140-A7DE-80DE5B48114D}" type="slidenum">
              <a:rPr lang="en-US" smtClean="0"/>
              <a:t>‹#›</a:t>
            </a:fld>
            <a:endParaRPr lang="en-US"/>
          </a:p>
        </p:txBody>
      </p:sp>
    </p:spTree>
    <p:extLst>
      <p:ext uri="{BB962C8B-B14F-4D97-AF65-F5344CB8AC3E}">
        <p14:creationId xmlns:p14="http://schemas.microsoft.com/office/powerpoint/2010/main" val="1997299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07ED40-A743-5E46-BE6F-655D4EE73137}" type="datetimeFigureOut">
              <a:rPr lang="en-US" smtClean="0"/>
              <a:t>2/27/25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A8F84F-62EA-2347-BC9A-C0720F569902}" type="slidenum">
              <a:rPr lang="en-US" smtClean="0"/>
              <a:t>‹#›</a:t>
            </a:fld>
            <a:endParaRPr lang="en-US"/>
          </a:p>
        </p:txBody>
      </p:sp>
    </p:spTree>
    <p:extLst>
      <p:ext uri="{BB962C8B-B14F-4D97-AF65-F5344CB8AC3E}">
        <p14:creationId xmlns:p14="http://schemas.microsoft.com/office/powerpoint/2010/main" val="6523064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8F84F-62EA-2347-BC9A-C0720F569902}" type="slidenum">
              <a:rPr lang="en-US" smtClean="0"/>
              <a:t>1</a:t>
            </a:fld>
            <a:endParaRPr lang="en-US"/>
          </a:p>
        </p:txBody>
      </p:sp>
    </p:spTree>
    <p:extLst>
      <p:ext uri="{BB962C8B-B14F-4D97-AF65-F5344CB8AC3E}">
        <p14:creationId xmlns:p14="http://schemas.microsoft.com/office/powerpoint/2010/main" val="3011946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238125"/>
            <a:ext cx="4886325" cy="2747963"/>
          </a:xfrm>
        </p:spPr>
      </p:sp>
      <p:sp>
        <p:nvSpPr>
          <p:cNvPr id="3" name="Notes Placeholder 2"/>
          <p:cNvSpPr>
            <a:spLocks noGrp="1"/>
          </p:cNvSpPr>
          <p:nvPr>
            <p:ph type="body" idx="1"/>
          </p:nvPr>
        </p:nvSpPr>
        <p:spPr/>
        <p:txBody>
          <a:bodyPr>
            <a:normAutofit/>
          </a:bodyPr>
          <a:lstStyle/>
          <a:p>
            <a:r>
              <a:rPr lang="en-US" dirty="0"/>
              <a:t>Between</a:t>
            </a:r>
            <a:r>
              <a:rPr lang="en-US" baseline="0" dirty="0"/>
              <a:t> the two types of diet, there are differences in the </a:t>
            </a:r>
            <a:r>
              <a:rPr lang="en-US" baseline="0" dirty="0" err="1"/>
              <a:t>nutrious</a:t>
            </a:r>
            <a:r>
              <a:rPr lang="en-US" baseline="0" dirty="0"/>
              <a:t> components, such as zinc, </a:t>
            </a:r>
            <a:r>
              <a:rPr lang="en-US" baseline="0" dirty="0" err="1"/>
              <a:t>arginine</a:t>
            </a:r>
            <a:r>
              <a:rPr lang="en-US" baseline="0" dirty="0"/>
              <a:t>, vitamin B-12 and omega-3 fatty acid.  </a:t>
            </a:r>
            <a:endParaRPr lang="en-US" dirty="0"/>
          </a:p>
        </p:txBody>
      </p:sp>
      <p:sp>
        <p:nvSpPr>
          <p:cNvPr id="4" name="Slide Number Placeholder 3"/>
          <p:cNvSpPr>
            <a:spLocks noGrp="1"/>
          </p:cNvSpPr>
          <p:nvPr>
            <p:ph type="sldNum" sz="quarter" idx="10"/>
          </p:nvPr>
        </p:nvSpPr>
        <p:spPr/>
        <p:txBody>
          <a:bodyPr/>
          <a:lstStyle/>
          <a:p>
            <a:fld id="{F18CA0CE-72C5-48C7-B6C1-1C1550D92C71}" type="slidenum">
              <a:rPr lang="en-US" smtClean="0"/>
              <a:pPr/>
              <a:t>22</a:t>
            </a:fld>
            <a:endParaRPr lang="en-US" dirty="0"/>
          </a:p>
        </p:txBody>
      </p:sp>
    </p:spTree>
    <p:extLst>
      <p:ext uri="{BB962C8B-B14F-4D97-AF65-F5344CB8AC3E}">
        <p14:creationId xmlns:p14="http://schemas.microsoft.com/office/powerpoint/2010/main" val="181957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238125"/>
            <a:ext cx="4886325" cy="2747963"/>
          </a:xfrm>
        </p:spPr>
      </p:sp>
      <p:sp>
        <p:nvSpPr>
          <p:cNvPr id="3" name="Notes Placeholder 2"/>
          <p:cNvSpPr>
            <a:spLocks noGrp="1"/>
          </p:cNvSpPr>
          <p:nvPr>
            <p:ph type="body" idx="1"/>
          </p:nvPr>
        </p:nvSpPr>
        <p:spPr/>
        <p:txBody>
          <a:bodyPr>
            <a:normAutofit/>
          </a:bodyPr>
          <a:lstStyle/>
          <a:p>
            <a:r>
              <a:rPr lang="en-US" dirty="0"/>
              <a:t>We divided</a:t>
            </a:r>
            <a:r>
              <a:rPr lang="en-US" baseline="0" dirty="0"/>
              <a:t> them into several groups. 6 groups received </a:t>
            </a:r>
            <a:r>
              <a:rPr lang="en-US" baseline="0" dirty="0" err="1"/>
              <a:t>treaments</a:t>
            </a:r>
            <a:r>
              <a:rPr lang="en-US" baseline="0" dirty="0"/>
              <a:t>, including 4 groups of </a:t>
            </a:r>
            <a:r>
              <a:rPr lang="en-US" baseline="0" dirty="0" err="1"/>
              <a:t>HbSS</a:t>
            </a:r>
            <a:r>
              <a:rPr lang="en-US" baseline="0" dirty="0"/>
              <a:t> and 2 groups of </a:t>
            </a:r>
            <a:r>
              <a:rPr lang="en-US" baseline="0" dirty="0" err="1"/>
              <a:t>HbAA</a:t>
            </a:r>
            <a:r>
              <a:rPr lang="en-US" baseline="0" dirty="0"/>
              <a:t>. </a:t>
            </a:r>
            <a:endParaRPr lang="en-US" dirty="0"/>
          </a:p>
        </p:txBody>
      </p:sp>
      <p:sp>
        <p:nvSpPr>
          <p:cNvPr id="4" name="Slide Number Placeholder 3"/>
          <p:cNvSpPr>
            <a:spLocks noGrp="1"/>
          </p:cNvSpPr>
          <p:nvPr>
            <p:ph type="sldNum" sz="quarter" idx="10"/>
          </p:nvPr>
        </p:nvSpPr>
        <p:spPr/>
        <p:txBody>
          <a:bodyPr/>
          <a:lstStyle/>
          <a:p>
            <a:fld id="{F18CA0CE-72C5-48C7-B6C1-1C1550D92C71}" type="slidenum">
              <a:rPr lang="en-US" smtClean="0"/>
              <a:pPr/>
              <a:t>23</a:t>
            </a:fld>
            <a:endParaRPr lang="en-US" dirty="0"/>
          </a:p>
        </p:txBody>
      </p:sp>
    </p:spTree>
    <p:extLst>
      <p:ext uri="{BB962C8B-B14F-4D97-AF65-F5344CB8AC3E}">
        <p14:creationId xmlns:p14="http://schemas.microsoft.com/office/powerpoint/2010/main" val="39827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238125"/>
            <a:ext cx="4886325" cy="27479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8CA0CE-72C5-48C7-B6C1-1C1550D92C71}" type="slidenum">
              <a:rPr lang="en-US" smtClean="0"/>
              <a:pPr/>
              <a:t>24</a:t>
            </a:fld>
            <a:endParaRPr lang="en-US" dirty="0"/>
          </a:p>
        </p:txBody>
      </p:sp>
    </p:spTree>
    <p:extLst>
      <p:ext uri="{BB962C8B-B14F-4D97-AF65-F5344CB8AC3E}">
        <p14:creationId xmlns:p14="http://schemas.microsoft.com/office/powerpoint/2010/main" val="421189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238125"/>
            <a:ext cx="4886325" cy="2747963"/>
          </a:xfrm>
        </p:spPr>
      </p:sp>
      <p:sp>
        <p:nvSpPr>
          <p:cNvPr id="3" name="Notes Placeholder 2"/>
          <p:cNvSpPr>
            <a:spLocks noGrp="1"/>
          </p:cNvSpPr>
          <p:nvPr>
            <p:ph type="body" idx="1"/>
          </p:nvPr>
        </p:nvSpPr>
        <p:spPr/>
        <p:txBody>
          <a:bodyPr/>
          <a:lstStyle/>
          <a:p>
            <a:r>
              <a:rPr lang="en-US" dirty="0"/>
              <a:t>Change Camk2a in red text in the table</a:t>
            </a:r>
          </a:p>
        </p:txBody>
      </p:sp>
      <p:sp>
        <p:nvSpPr>
          <p:cNvPr id="4" name="Slide Number Placeholder 3"/>
          <p:cNvSpPr>
            <a:spLocks noGrp="1"/>
          </p:cNvSpPr>
          <p:nvPr>
            <p:ph type="sldNum" sz="quarter" idx="5"/>
          </p:nvPr>
        </p:nvSpPr>
        <p:spPr/>
        <p:txBody>
          <a:bodyPr/>
          <a:lstStyle/>
          <a:p>
            <a:fld id="{BC2D230E-635E-2541-9D13-A54ED23292A7}" type="slidenum">
              <a:rPr lang="en-US" smtClean="0"/>
              <a:t>28</a:t>
            </a:fld>
            <a:endParaRPr lang="en-US"/>
          </a:p>
        </p:txBody>
      </p:sp>
    </p:spTree>
    <p:extLst>
      <p:ext uri="{BB962C8B-B14F-4D97-AF65-F5344CB8AC3E}">
        <p14:creationId xmlns:p14="http://schemas.microsoft.com/office/powerpoint/2010/main" val="3541211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238125"/>
            <a:ext cx="4886325" cy="2747963"/>
          </a:xfrm>
        </p:spPr>
      </p:sp>
      <p:sp>
        <p:nvSpPr>
          <p:cNvPr id="3" name="Notes Placeholder 2"/>
          <p:cNvSpPr>
            <a:spLocks noGrp="1"/>
          </p:cNvSpPr>
          <p:nvPr>
            <p:ph type="body" idx="1"/>
          </p:nvPr>
        </p:nvSpPr>
        <p:spPr/>
        <p:txBody>
          <a:bodyPr/>
          <a:lstStyle/>
          <a:p>
            <a:r>
              <a:rPr lang="en-US" dirty="0"/>
              <a:t>Separate brain images – add abbreviations for brain regions and label in italics – visibly</a:t>
            </a:r>
          </a:p>
          <a:p>
            <a:r>
              <a:rPr lang="en-US" dirty="0"/>
              <a:t>. Describe somatosensory cortex, hippocampus, cerebellum, etc.</a:t>
            </a:r>
          </a:p>
        </p:txBody>
      </p:sp>
      <p:sp>
        <p:nvSpPr>
          <p:cNvPr id="4" name="Slide Number Placeholder 3"/>
          <p:cNvSpPr>
            <a:spLocks noGrp="1"/>
          </p:cNvSpPr>
          <p:nvPr>
            <p:ph type="sldNum" sz="quarter" idx="5"/>
          </p:nvPr>
        </p:nvSpPr>
        <p:spPr/>
        <p:txBody>
          <a:bodyPr/>
          <a:lstStyle/>
          <a:p>
            <a:fld id="{BC2D230E-635E-2541-9D13-A54ED23292A7}" type="slidenum">
              <a:rPr lang="en-US" smtClean="0"/>
              <a:t>29</a:t>
            </a:fld>
            <a:endParaRPr lang="en-US"/>
          </a:p>
        </p:txBody>
      </p:sp>
    </p:spTree>
    <p:extLst>
      <p:ext uri="{BB962C8B-B14F-4D97-AF65-F5344CB8AC3E}">
        <p14:creationId xmlns:p14="http://schemas.microsoft.com/office/powerpoint/2010/main" val="2977865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  Thank you for the opportunity to present NCCIH’s priorities in supporting SCD Research.  I am Inna Belfer, Deputy Branch Chief of Basic and Mechanistic Research Branch at the Division of Extramural Research of National Center for Complementary and Integrative Health (NCCIH) and one  of NIH Pain Consortium Representatives.  </a:t>
            </a:r>
          </a:p>
        </p:txBody>
      </p:sp>
      <p:sp>
        <p:nvSpPr>
          <p:cNvPr id="4" name="Slide Number Placeholder 3"/>
          <p:cNvSpPr>
            <a:spLocks noGrp="1"/>
          </p:cNvSpPr>
          <p:nvPr>
            <p:ph type="sldNum" sz="quarter" idx="5"/>
          </p:nvPr>
        </p:nvSpPr>
        <p:spPr/>
        <p:txBody>
          <a:bodyPr/>
          <a:lstStyle/>
          <a:p>
            <a:fld id="{7096063E-8736-4CD3-9B9E-E0E33F3EE6AE}" type="slidenum">
              <a:rPr lang="en-US" smtClean="0"/>
              <a:t>52</a:t>
            </a:fld>
            <a:endParaRPr lang="en-US"/>
          </a:p>
        </p:txBody>
      </p:sp>
    </p:spTree>
    <p:extLst>
      <p:ext uri="{BB962C8B-B14F-4D97-AF65-F5344CB8AC3E}">
        <p14:creationId xmlns:p14="http://schemas.microsoft.com/office/powerpoint/2010/main" val="17522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shows the primary therapeutic input of approaches that may be studied within the NCCIH portfolio. </a:t>
            </a:r>
          </a:p>
          <a:p>
            <a:endParaRPr lang="en-US" dirty="0"/>
          </a:p>
        </p:txBody>
      </p:sp>
      <p:sp>
        <p:nvSpPr>
          <p:cNvPr id="4" name="Slide Number Placeholder 3"/>
          <p:cNvSpPr>
            <a:spLocks noGrp="1"/>
          </p:cNvSpPr>
          <p:nvPr>
            <p:ph type="sldNum" sz="quarter" idx="5"/>
          </p:nvPr>
        </p:nvSpPr>
        <p:spPr/>
        <p:txBody>
          <a:bodyPr/>
          <a:lstStyle/>
          <a:p>
            <a:fld id="{1D6ABC02-665C-814A-97B9-4162971F7761}" type="slidenum">
              <a:rPr lang="en-US" smtClean="0"/>
              <a:t>54</a:t>
            </a:fld>
            <a:endParaRPr lang="en-US"/>
          </a:p>
        </p:txBody>
      </p:sp>
    </p:spTree>
    <p:extLst>
      <p:ext uri="{BB962C8B-B14F-4D97-AF65-F5344CB8AC3E}">
        <p14:creationId xmlns:p14="http://schemas.microsoft.com/office/powerpoint/2010/main" val="2285188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Sickle cell disease (SCD) is a lifelong monogenic, autosomal-recessive blood disease that predominantly affects individuals of African descent</a:t>
            </a:r>
          </a:p>
        </p:txBody>
      </p:sp>
      <p:sp>
        <p:nvSpPr>
          <p:cNvPr id="4" name="Slide Number Placeholder 3"/>
          <p:cNvSpPr>
            <a:spLocks noGrp="1"/>
          </p:cNvSpPr>
          <p:nvPr>
            <p:ph type="sldNum" sz="quarter" idx="5"/>
          </p:nvPr>
        </p:nvSpPr>
        <p:spPr/>
        <p:txBody>
          <a:bodyPr/>
          <a:lstStyle/>
          <a:p>
            <a:fld id="{7096063E-8736-4CD3-9B9E-E0E33F3EE6AE}" type="slidenum">
              <a:rPr lang="en-US" smtClean="0"/>
              <a:t>55</a:t>
            </a:fld>
            <a:endParaRPr lang="en-US"/>
          </a:p>
        </p:txBody>
      </p:sp>
    </p:spTree>
    <p:extLst>
      <p:ext uri="{BB962C8B-B14F-4D97-AF65-F5344CB8AC3E}">
        <p14:creationId xmlns:p14="http://schemas.microsoft.com/office/powerpoint/2010/main" val="62182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much about SCD as a genetic disease, with well-known genetic mutations causing various levels of red blood cells sickling, and established understanding of underlying pathophysiology. However, we do not have this extend of knowledge about SCD pain mechanisms of which are still poorly understood. There is enormous heterogeneity in SCD pain population, as well as within-individual variability. In addition, pain trajectory in SCD is unique and complicated. It always starts with acute pain episode, and the type of pain may change across lifespan. Pediatric pain is characterized by multiple </a:t>
            </a:r>
            <a:r>
              <a:rPr lang="en-US" dirty="0" err="1"/>
              <a:t>vaso</a:t>
            </a:r>
            <a:r>
              <a:rPr lang="en-US" dirty="0"/>
              <a:t>-occlusive pain crises. Most patients develop chronic pain, with sudden acute pain episodes and </a:t>
            </a:r>
            <a:r>
              <a:rPr lang="en-US" dirty="0" err="1"/>
              <a:t>vaso</a:t>
            </a:r>
            <a:r>
              <a:rPr lang="en-US" dirty="0"/>
              <a:t>-occlusive crises occurring on top of chronic persistent pain.</a:t>
            </a:r>
          </a:p>
        </p:txBody>
      </p:sp>
      <p:sp>
        <p:nvSpPr>
          <p:cNvPr id="4" name="Slide Number Placeholder 3"/>
          <p:cNvSpPr>
            <a:spLocks noGrp="1"/>
          </p:cNvSpPr>
          <p:nvPr>
            <p:ph type="sldNum" sz="quarter" idx="5"/>
          </p:nvPr>
        </p:nvSpPr>
        <p:spPr/>
        <p:txBody>
          <a:bodyPr/>
          <a:lstStyle/>
          <a:p>
            <a:fld id="{7096063E-8736-4CD3-9B9E-E0E33F3EE6AE}" type="slidenum">
              <a:rPr lang="en-US" smtClean="0"/>
              <a:t>56</a:t>
            </a:fld>
            <a:endParaRPr lang="en-US"/>
          </a:p>
        </p:txBody>
      </p:sp>
    </p:spTree>
    <p:extLst>
      <p:ext uri="{BB962C8B-B14F-4D97-AF65-F5344CB8AC3E}">
        <p14:creationId xmlns:p14="http://schemas.microsoft.com/office/powerpoint/2010/main" val="233167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01A5547-D4EB-4C10-BF26-D4D90FFFF938}"/>
              </a:ext>
            </a:extLst>
          </p:cNvPr>
          <p:cNvSpPr>
            <a:spLocks noGrp="1"/>
          </p:cNvSpPr>
          <p:nvPr>
            <p:ph type="body" idx="1"/>
          </p:nvPr>
        </p:nvSpPr>
        <p:spPr/>
        <p:txBody>
          <a:bodyPr/>
          <a:lstStyle/>
          <a:p>
            <a:r>
              <a:rPr lang="en-US" dirty="0"/>
              <a:t>On clinical level – SCD pain, both acute and chronic is multi-organ problem. Due to organ damage caused by SCD, many patients report acute pain in their liver, spleen, kidney, intestine , chest, hands and genitals. Also, they may have severe headaches and central pain due to the strokes. Acute pain episodes are caused by VOC, bone infractions and multi-organ failure. Chronic pain often happens in gallbladder and legs resulting from avascular necrosis and bony infractions. Recently, several studies pointed musculoskeletal pain in patients with SCD. This pain is believed to reflect acute and chronic injuries to muscles, joints and bones.   </a:t>
            </a:r>
          </a:p>
        </p:txBody>
      </p:sp>
    </p:spTree>
    <p:extLst>
      <p:ext uri="{BB962C8B-B14F-4D97-AF65-F5344CB8AC3E}">
        <p14:creationId xmlns:p14="http://schemas.microsoft.com/office/powerpoint/2010/main" val="232306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6C0F2-5DAA-CA4D-A27A-EE11E993933D}" type="slidenum">
              <a:rPr lang="en-US" smtClean="0"/>
              <a:t>2</a:t>
            </a:fld>
            <a:endParaRPr lang="en-US"/>
          </a:p>
        </p:txBody>
      </p:sp>
    </p:spTree>
    <p:extLst>
      <p:ext uri="{BB962C8B-B14F-4D97-AF65-F5344CB8AC3E}">
        <p14:creationId xmlns:p14="http://schemas.microsoft.com/office/powerpoint/2010/main" val="375427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rPr>
              <a:t>One of the biggest problems is that preclinical studies of organ damage in SCD do not measure pain. MOST ANIMAL STUDIES OF SCD PAIN FOCUS ON SKIN, NOT AN ORGAN IMPACTED IN SCD PATIENTS . For example, studies on mast cell activation causing SCD pain were done in rodents using skin preps. Studies focusing on sensitization of sensory nerve fibers were done in skin of sickle mice. Interventions study of the sickle mice response to electroacupuncture were also done in skin.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BF49-2ED5-4B6A-8D49-EE705815B5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0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problem is limited understanding that pain in individuals with SCD is a complex problem that affects multiple tissues, organs, and systems and is influenced by multiple biopsychosocial factors, operating at a variety of levels..</a:t>
            </a:r>
          </a:p>
        </p:txBody>
      </p:sp>
      <p:sp>
        <p:nvSpPr>
          <p:cNvPr id="4" name="Slide Number Placeholder 3"/>
          <p:cNvSpPr>
            <a:spLocks noGrp="1"/>
          </p:cNvSpPr>
          <p:nvPr>
            <p:ph type="sldNum" sz="quarter" idx="5"/>
          </p:nvPr>
        </p:nvSpPr>
        <p:spPr/>
        <p:txBody>
          <a:bodyPr/>
          <a:lstStyle/>
          <a:p>
            <a:fld id="{7096063E-8736-4CD3-9B9E-E0E33F3EE6AE}" type="slidenum">
              <a:rPr lang="en-US" smtClean="0"/>
              <a:t>59</a:t>
            </a:fld>
            <a:endParaRPr lang="en-US"/>
          </a:p>
        </p:txBody>
      </p:sp>
    </p:spTree>
    <p:extLst>
      <p:ext uri="{BB962C8B-B14F-4D97-AF65-F5344CB8AC3E}">
        <p14:creationId xmlns:p14="http://schemas.microsoft.com/office/powerpoint/2010/main" val="36235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Treating SCD pain as a Whole Person Health Challenge may lead to optimization of current treatment strategies and the development of novel therapies for SCD pain.</a:t>
            </a:r>
          </a:p>
        </p:txBody>
      </p:sp>
      <p:sp>
        <p:nvSpPr>
          <p:cNvPr id="4" name="Slide Number Placeholder 3"/>
          <p:cNvSpPr>
            <a:spLocks noGrp="1"/>
          </p:cNvSpPr>
          <p:nvPr>
            <p:ph type="sldNum" sz="quarter" idx="5"/>
          </p:nvPr>
        </p:nvSpPr>
        <p:spPr/>
        <p:txBody>
          <a:bodyPr/>
          <a:lstStyle/>
          <a:p>
            <a:fld id="{7096063E-8736-4CD3-9B9E-E0E33F3EE6AE}" type="slidenum">
              <a:rPr lang="en-US" smtClean="0"/>
              <a:t>60</a:t>
            </a:fld>
            <a:endParaRPr lang="en-US"/>
          </a:p>
        </p:txBody>
      </p:sp>
    </p:spTree>
    <p:extLst>
      <p:ext uri="{BB962C8B-B14F-4D97-AF65-F5344CB8AC3E}">
        <p14:creationId xmlns:p14="http://schemas.microsoft.com/office/powerpoint/2010/main" val="403366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D18EB43-1A53-E62B-D215-AE0BEC095244}"/>
              </a:ext>
            </a:extLst>
          </p:cNvPr>
          <p:cNvSpPr>
            <a:spLocks noGrp="1" noChangeArrowheads="1"/>
          </p:cNvSpPr>
          <p:nvPr>
            <p:ph type="sldNum" sz="quarter" idx="5"/>
          </p:nvPr>
        </p:nvSpPr>
        <p:spPr>
          <a:ln/>
        </p:spPr>
        <p:txBody>
          <a:bodyPr/>
          <a:lstStyle/>
          <a:p>
            <a:fld id="{B063BEDB-6A33-460A-89E2-0312607A0455}" type="slidenum">
              <a:rPr lang="en-US" altLang="en-US"/>
              <a:pPr/>
              <a:t>61</a:t>
            </a:fld>
            <a:endParaRPr lang="en-US" altLang="en-US"/>
          </a:p>
        </p:txBody>
      </p:sp>
      <p:sp>
        <p:nvSpPr>
          <p:cNvPr id="107522" name="Rectangle 2">
            <a:extLst>
              <a:ext uri="{FF2B5EF4-FFF2-40B4-BE49-F238E27FC236}">
                <a16:creationId xmlns:a16="http://schemas.microsoft.com/office/drawing/2014/main" id="{A119958B-602B-537D-7BAA-A19A0A8BC8DB}"/>
              </a:ext>
            </a:extLst>
          </p:cNvPr>
          <p:cNvSpPr>
            <a:spLocks noGrp="1" noRot="1" noChangeAspect="1" noChangeArrowheads="1" noTextEdit="1"/>
          </p:cNvSpPr>
          <p:nvPr>
            <p:ph type="sldImg"/>
          </p:nvPr>
        </p:nvSpPr>
        <p:spPr>
          <a:xfrm>
            <a:off x="381000" y="685800"/>
            <a:ext cx="6096000" cy="3429000"/>
          </a:xfrm>
          <a:ln/>
        </p:spPr>
      </p:sp>
      <p:sp>
        <p:nvSpPr>
          <p:cNvPr id="107523" name="Rectangle 3">
            <a:extLst>
              <a:ext uri="{FF2B5EF4-FFF2-40B4-BE49-F238E27FC236}">
                <a16:creationId xmlns:a16="http://schemas.microsoft.com/office/drawing/2014/main" id="{A1E30C32-0061-CBC2-B7C7-7131DCC88B4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6958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0D48C-044E-D941-B905-D14FE73DE93D}" type="slidenum">
              <a:rPr lang="en-US" smtClean="0"/>
              <a:t>3</a:t>
            </a:fld>
            <a:endParaRPr lang="en-US"/>
          </a:p>
        </p:txBody>
      </p:sp>
    </p:spTree>
    <p:extLst>
      <p:ext uri="{BB962C8B-B14F-4D97-AF65-F5344CB8AC3E}">
        <p14:creationId xmlns:p14="http://schemas.microsoft.com/office/powerpoint/2010/main" val="31616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yellow , then orange</a:t>
            </a:r>
          </a:p>
          <a:p>
            <a:r>
              <a:rPr lang="en-US" dirty="0"/>
              <a:t>People spend 3-4 time as many days at home in a crisis as they spend in hospital . </a:t>
            </a:r>
          </a:p>
          <a:p>
            <a:r>
              <a:rPr lang="en-US" dirty="0"/>
              <a:t>Everyday spent in the hospital in crisis = 3-4days in crisis at home  </a:t>
            </a:r>
          </a:p>
          <a:p>
            <a:r>
              <a:rPr lang="en-US" dirty="0"/>
              <a:t>---</a:t>
            </a:r>
          </a:p>
          <a:p>
            <a:r>
              <a:rPr lang="en-US" dirty="0"/>
              <a:t>This slide highlights that only a small percentage of days with acute pain from </a:t>
            </a:r>
            <a:r>
              <a:rPr lang="en-US" dirty="0" err="1"/>
              <a:t>vaso</a:t>
            </a:r>
            <a:r>
              <a:rPr lang="en-US" dirty="0"/>
              <a:t>-occlusive crises (VOC) are treated in hospitals. The majority of days are either self-managed (38.3%) or have no pain (45.5%). Provider-treated VOC days represent a mere 3.5%, while 12.7% are self-treated VOC days. The right table shows pain intensity by category, with higher mean intensity during utilization and crisis periods. This data underscores the significant burden of untreated or poorly managed pain outside clinical settings.</a:t>
            </a:r>
          </a:p>
        </p:txBody>
      </p:sp>
      <p:sp>
        <p:nvSpPr>
          <p:cNvPr id="4" name="Slide Number Placeholder 3"/>
          <p:cNvSpPr>
            <a:spLocks noGrp="1"/>
          </p:cNvSpPr>
          <p:nvPr>
            <p:ph type="sldNum" sz="quarter" idx="5"/>
          </p:nvPr>
        </p:nvSpPr>
        <p:spPr/>
        <p:txBody>
          <a:bodyPr/>
          <a:lstStyle/>
          <a:p>
            <a:fld id="{B37B363A-E86A-5E46-8EF8-5D792864804E}" type="slidenum">
              <a:rPr lang="en-US" smtClean="0"/>
              <a:t>4</a:t>
            </a:fld>
            <a:endParaRPr lang="en-US"/>
          </a:p>
        </p:txBody>
      </p:sp>
    </p:spTree>
    <p:extLst>
      <p:ext uri="{BB962C8B-B14F-4D97-AF65-F5344CB8AC3E}">
        <p14:creationId xmlns:p14="http://schemas.microsoft.com/office/powerpoint/2010/main" val="108732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510D48C-044E-D941-B905-D14FE73DE93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311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510D48C-044E-D941-B905-D14FE73DE93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749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FBBDE-CDE2-AF4A-A361-E079EFB26D44}" type="slidenum">
              <a:rPr lang="en-US" smtClean="0"/>
              <a:t>7</a:t>
            </a:fld>
            <a:endParaRPr lang="en-US"/>
          </a:p>
        </p:txBody>
      </p:sp>
    </p:spTree>
    <p:extLst>
      <p:ext uri="{BB962C8B-B14F-4D97-AF65-F5344CB8AC3E}">
        <p14:creationId xmlns:p14="http://schemas.microsoft.com/office/powerpoint/2010/main" val="417217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6C0F2-5DAA-CA4D-A27A-EE11E993933D}" type="slidenum">
              <a:rPr lang="en-US" smtClean="0"/>
              <a:t>9</a:t>
            </a:fld>
            <a:endParaRPr lang="en-US"/>
          </a:p>
        </p:txBody>
      </p:sp>
    </p:spTree>
    <p:extLst>
      <p:ext uri="{BB962C8B-B14F-4D97-AF65-F5344CB8AC3E}">
        <p14:creationId xmlns:p14="http://schemas.microsoft.com/office/powerpoint/2010/main" val="327212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238125"/>
            <a:ext cx="4886325" cy="2747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289E89-BCD0-3348-AA51-83398F52B79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98592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7F5FAF-DE3C-4399-B192-BED1E59CD43E}"/>
              </a:ext>
            </a:extLst>
          </p:cNvPr>
          <p:cNvPicPr>
            <a:picLocks noChangeAspect="1"/>
          </p:cNvPicPr>
          <p:nvPr userDrawn="1"/>
        </p:nvPicPr>
        <p:blipFill rotWithShape="1">
          <a:blip r:embed="rId2"/>
          <a:srcRect l="2458" r="13349"/>
          <a:stretch/>
        </p:blipFill>
        <p:spPr>
          <a:xfrm>
            <a:off x="6428232" y="2294512"/>
            <a:ext cx="5767519" cy="4563488"/>
          </a:xfrm>
          <a:prstGeom prst="rect">
            <a:avLst/>
          </a:prstGeom>
        </p:spPr>
      </p:pic>
      <p:sp>
        <p:nvSpPr>
          <p:cNvPr id="12" name="Title 17"/>
          <p:cNvSpPr>
            <a:spLocks noGrp="1"/>
          </p:cNvSpPr>
          <p:nvPr>
            <p:ph type="title"/>
          </p:nvPr>
        </p:nvSpPr>
        <p:spPr>
          <a:xfrm>
            <a:off x="0" y="1965960"/>
            <a:ext cx="9512300" cy="4901184"/>
          </a:xfrm>
          <a:blipFill rotWithShape="1">
            <a:blip r:embed="rId3"/>
            <a:stretch>
              <a:fillRect/>
            </a:stretch>
          </a:blipFill>
        </p:spPr>
        <p:txBody>
          <a:bodyPr lIns="914400" tIns="1463040" rIns="2468880">
            <a:noAutofit/>
          </a:bodyPr>
          <a:lstStyle>
            <a:lvl1pPr>
              <a:defRPr>
                <a:solidFill>
                  <a:schemeClr val="tx1"/>
                </a:solidFill>
              </a:defRPr>
            </a:lvl1pPr>
          </a:lstStyle>
          <a:p>
            <a:r>
              <a:rPr lang="en-US"/>
              <a:t>Click to edit Master title style</a:t>
            </a:r>
            <a:endParaRPr lang="en-US" dirty="0"/>
          </a:p>
        </p:txBody>
      </p:sp>
      <p:sp>
        <p:nvSpPr>
          <p:cNvPr id="9" name="Text Placeholder 33"/>
          <p:cNvSpPr>
            <a:spLocks noGrp="1"/>
          </p:cNvSpPr>
          <p:nvPr>
            <p:ph type="body" sz="quarter" idx="11" hasCustomPrompt="1"/>
          </p:nvPr>
        </p:nvSpPr>
        <p:spPr>
          <a:xfrm>
            <a:off x="1" y="5175505"/>
            <a:ext cx="7064863" cy="691895"/>
          </a:xfrm>
          <a:prstGeom prst="rect">
            <a:avLst/>
          </a:prstGeom>
        </p:spPr>
        <p:txBody>
          <a:bodyPr wrap="square" lIns="914400">
            <a:noAutofit/>
          </a:bodyPr>
          <a:lstStyle>
            <a:lvl1pPr>
              <a:lnSpc>
                <a:spcPct val="100000"/>
              </a:lnSpc>
              <a:defRPr sz="2000" b="0">
                <a:solidFill>
                  <a:schemeClr val="tx1"/>
                </a:solidFill>
              </a:defRPr>
            </a:lvl1pPr>
          </a:lstStyle>
          <a:p>
            <a:pPr lvl="0"/>
            <a:r>
              <a:rPr lang="en-US" dirty="0"/>
              <a:t>Click to add subtitle</a:t>
            </a:r>
          </a:p>
        </p:txBody>
      </p:sp>
      <p:sp>
        <p:nvSpPr>
          <p:cNvPr id="14" name="Date Placeholder 51"/>
          <p:cNvSpPr>
            <a:spLocks noGrp="1"/>
          </p:cNvSpPr>
          <p:nvPr>
            <p:ph type="dt" sz="half" idx="2"/>
          </p:nvPr>
        </p:nvSpPr>
        <p:spPr>
          <a:xfrm>
            <a:off x="1" y="5867400"/>
            <a:ext cx="7064863" cy="233453"/>
          </a:xfrm>
          <a:prstGeom prst="rect">
            <a:avLst/>
          </a:prstGeom>
        </p:spPr>
        <p:txBody>
          <a:bodyPr vert="horz" wrap="none" lIns="914400" tIns="0" rIns="0" bIns="0" rtlCol="0" anchor="t" anchorCtr="0">
            <a:noAutofit/>
          </a:bodyPr>
          <a:lstStyle>
            <a:lvl1pPr algn="l">
              <a:defRPr sz="1400">
                <a:solidFill>
                  <a:schemeClr val="tx1"/>
                </a:solidFill>
              </a:defRPr>
            </a:lvl1pPr>
          </a:lstStyle>
          <a:p>
            <a:r>
              <a:rPr lang="en-US"/>
              <a:t>Date</a:t>
            </a:r>
            <a:endParaRPr lang="en-US" dirty="0"/>
          </a:p>
        </p:txBody>
      </p:sp>
      <p:pic>
        <p:nvPicPr>
          <p:cNvPr id="7" name="Picture 6">
            <a:extLst>
              <a:ext uri="{FF2B5EF4-FFF2-40B4-BE49-F238E27FC236}">
                <a16:creationId xmlns:a16="http://schemas.microsoft.com/office/drawing/2014/main" id="{122CDCD3-6A41-784C-9A38-66A8273EF824}"/>
              </a:ext>
            </a:extLst>
          </p:cNvPr>
          <p:cNvPicPr>
            <a:picLocks noChangeAspect="1"/>
          </p:cNvPicPr>
          <p:nvPr userDrawn="1"/>
        </p:nvPicPr>
        <p:blipFill>
          <a:blip r:embed="rId4"/>
          <a:srcRect/>
          <a:stretch/>
        </p:blipFill>
        <p:spPr>
          <a:xfrm>
            <a:off x="457200" y="640080"/>
            <a:ext cx="2259802" cy="649225"/>
          </a:xfrm>
          <a:prstGeom prst="rect">
            <a:avLst/>
          </a:prstGeom>
        </p:spPr>
      </p:pic>
    </p:spTree>
    <p:extLst>
      <p:ext uri="{BB962C8B-B14F-4D97-AF65-F5344CB8AC3E}">
        <p14:creationId xmlns:p14="http://schemas.microsoft.com/office/powerpoint/2010/main" val="200050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Call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0" y="0"/>
            <a:ext cx="12192000" cy="5867400"/>
          </a:xfrm>
          <a:solidFill>
            <a:schemeClr val="bg1">
              <a:lumMod val="95000"/>
            </a:schemeClr>
          </a:solidFill>
        </p:spPr>
        <p:txBody>
          <a:bodyPr lIns="457200" tIns="457200"/>
          <a:lstStyle/>
          <a:p>
            <a:r>
              <a:rPr lang="en-US"/>
              <a:t>Click icon to add picture</a:t>
            </a:r>
          </a:p>
        </p:txBody>
      </p:sp>
      <p:sp>
        <p:nvSpPr>
          <p:cNvPr id="8" name="Title 1"/>
          <p:cNvSpPr>
            <a:spLocks noGrp="1"/>
          </p:cNvSpPr>
          <p:nvPr>
            <p:ph type="title" hasCustomPrompt="1"/>
          </p:nvPr>
        </p:nvSpPr>
        <p:spPr>
          <a:xfrm>
            <a:off x="0" y="2286000"/>
            <a:ext cx="5303520" cy="2286000"/>
          </a:xfrm>
          <a:blipFill rotWithShape="1">
            <a:blip r:embed="rId2"/>
            <a:stretch>
              <a:fillRect/>
            </a:stretch>
          </a:blipFill>
        </p:spPr>
        <p:txBody>
          <a:bodyPr lIns="457200" tIns="228600" bIns="228600" anchor="ctr" anchorCtr="0">
            <a:normAutofit/>
          </a:bodyPr>
          <a:lstStyle>
            <a:lvl1pPr>
              <a:defRPr sz="2400"/>
            </a:lvl1pPr>
          </a:lstStyle>
          <a:p>
            <a:r>
              <a:rPr lang="en-US" dirty="0"/>
              <a:t>Click to edit Master </a:t>
            </a:r>
            <a:br>
              <a:rPr lang="en-US" dirty="0"/>
            </a:br>
            <a:r>
              <a:rPr lang="en-US" dirty="0"/>
              <a:t>title style</a:t>
            </a:r>
          </a:p>
        </p:txBody>
      </p:sp>
      <p:sp>
        <p:nvSpPr>
          <p:cNvPr id="2" name="Date Placeholder 1">
            <a:extLst>
              <a:ext uri="{FF2B5EF4-FFF2-40B4-BE49-F238E27FC236}">
                <a16:creationId xmlns:a16="http://schemas.microsoft.com/office/drawing/2014/main" id="{13C99E97-63FD-4C68-9320-A9CE77E134E3}"/>
              </a:ext>
            </a:extLst>
          </p:cNvPr>
          <p:cNvSpPr>
            <a:spLocks noGrp="1"/>
          </p:cNvSpPr>
          <p:nvPr>
            <p:ph type="dt" sz="half" idx="18"/>
          </p:nvPr>
        </p:nvSpPr>
        <p:spPr>
          <a:xfrm>
            <a:off x="8159750" y="6464808"/>
            <a:ext cx="2289585" cy="153888"/>
          </a:xfrm>
          <a:prstGeom prst="rect">
            <a:avLst/>
          </a:prstGeom>
        </p:spPr>
        <p:txBody>
          <a:bodyPr/>
          <a:lstStyle/>
          <a:p>
            <a:pPr indent="-3657600"/>
            <a:r>
              <a:rPr lang="en-US"/>
              <a:t>Date</a:t>
            </a:r>
            <a:endParaRPr lang="en-US" dirty="0"/>
          </a:p>
        </p:txBody>
      </p:sp>
      <p:sp>
        <p:nvSpPr>
          <p:cNvPr id="4" name="Footer Placeholder 3">
            <a:extLst>
              <a:ext uri="{FF2B5EF4-FFF2-40B4-BE49-F238E27FC236}">
                <a16:creationId xmlns:a16="http://schemas.microsoft.com/office/drawing/2014/main" id="{A851FB0E-171F-4239-8F12-6CA37E760119}"/>
              </a:ext>
            </a:extLst>
          </p:cNvPr>
          <p:cNvSpPr>
            <a:spLocks noGrp="1"/>
          </p:cNvSpPr>
          <p:nvPr>
            <p:ph type="ftr" sz="quarter" idx="19"/>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3" name="Slide Number Placeholder 14">
            <a:extLst>
              <a:ext uri="{FF2B5EF4-FFF2-40B4-BE49-F238E27FC236}">
                <a16:creationId xmlns:a16="http://schemas.microsoft.com/office/drawing/2014/main" id="{9F58985C-BD35-4E0E-B764-742BCE699A39}"/>
              </a:ext>
            </a:extLst>
          </p:cNvPr>
          <p:cNvSpPr>
            <a:spLocks noGrp="1"/>
          </p:cNvSpPr>
          <p:nvPr>
            <p:ph type="sldNum" sz="quarter" idx="4"/>
          </p:nvPr>
        </p:nvSpPr>
        <p:spPr>
          <a:xfrm>
            <a:off x="10759438" y="6409944"/>
            <a:ext cx="975360" cy="274320"/>
          </a:xfrm>
          <a:prstGeom prst="rect">
            <a:avLst/>
          </a:prstGeom>
          <a:blipFill rotWithShape="1">
            <a:blip r:embed="rId3"/>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5" name="Picture 4">
            <a:extLst>
              <a:ext uri="{FF2B5EF4-FFF2-40B4-BE49-F238E27FC236}">
                <a16:creationId xmlns:a16="http://schemas.microsoft.com/office/drawing/2014/main" id="{05B9C6FB-9224-A086-5008-4E163F3182BA}"/>
              </a:ext>
            </a:extLst>
          </p:cNvPr>
          <p:cNvPicPr>
            <a:picLocks noChangeAspect="1"/>
          </p:cNvPicPr>
          <p:nvPr userDrawn="1"/>
        </p:nvPicPr>
        <p:blipFill>
          <a:blip r:embed="rId4"/>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2925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599" cy="915987"/>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381DC15-0416-4D2E-9C97-D5136E5418C6}"/>
              </a:ext>
            </a:extLst>
          </p:cNvPr>
          <p:cNvSpPr>
            <a:spLocks noGrp="1"/>
          </p:cNvSpPr>
          <p:nvPr>
            <p:ph type="dt" sz="half" idx="10"/>
          </p:nvPr>
        </p:nvSpPr>
        <p:spPr>
          <a:xfrm>
            <a:off x="8159750" y="6464808"/>
            <a:ext cx="2289585" cy="153888"/>
          </a:xfrm>
          <a:prstGeom prst="rect">
            <a:avLst/>
          </a:prstGeom>
        </p:spPr>
        <p:txBody>
          <a:bodyPr/>
          <a:lstStyle/>
          <a:p>
            <a:pPr indent="-3657600"/>
            <a:r>
              <a:rPr lang="en-US"/>
              <a:t>Date</a:t>
            </a:r>
            <a:endParaRPr lang="en-US" dirty="0"/>
          </a:p>
        </p:txBody>
      </p:sp>
      <p:sp>
        <p:nvSpPr>
          <p:cNvPr id="4" name="Footer Placeholder 3">
            <a:extLst>
              <a:ext uri="{FF2B5EF4-FFF2-40B4-BE49-F238E27FC236}">
                <a16:creationId xmlns:a16="http://schemas.microsoft.com/office/drawing/2014/main" id="{8347730E-E95C-492E-9598-0A6055BCB3B3}"/>
              </a:ext>
            </a:extLst>
          </p:cNvPr>
          <p:cNvSpPr>
            <a:spLocks noGrp="1"/>
          </p:cNvSpPr>
          <p:nvPr>
            <p:ph type="ftr" sz="quarter" idx="11"/>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9" name="Slide Number Placeholder 14">
            <a:extLst>
              <a:ext uri="{FF2B5EF4-FFF2-40B4-BE49-F238E27FC236}">
                <a16:creationId xmlns:a16="http://schemas.microsoft.com/office/drawing/2014/main" id="{E64CC9C1-D488-4DEE-A356-3CE57DDEE728}"/>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5" name="Picture 4">
            <a:extLst>
              <a:ext uri="{FF2B5EF4-FFF2-40B4-BE49-F238E27FC236}">
                <a16:creationId xmlns:a16="http://schemas.microsoft.com/office/drawing/2014/main" id="{3A8CCFC2-3632-B1E9-0AF9-4F5830A03F1A}"/>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388475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57200" y="1600200"/>
            <a:ext cx="11277599" cy="4267200"/>
          </a:xfrm>
        </p:spPr>
        <p:txBody>
          <a:bodyPr tIns="0"/>
          <a:lstStyle>
            <a:lvl1pPr marL="514350" indent="-514350">
              <a:buFont typeface="+mj-lt"/>
              <a:buAutoNum type="arabicPeriod"/>
              <a:defRPr sz="2800"/>
            </a:lvl1pPr>
            <a:lvl2pPr marL="228600" indent="-225425">
              <a:defRPr sz="2800"/>
            </a:lvl2pPr>
            <a:lvl3pPr>
              <a:defRPr sz="2800"/>
            </a:lvl3pPr>
            <a:lvl4pPr>
              <a:defRPr sz="2800"/>
            </a:lvl4pPr>
            <a:lvl5pPr>
              <a:defRPr sz="2800"/>
            </a:lvl5pPr>
          </a:lstStyle>
          <a:p>
            <a:pPr lvl="0"/>
            <a:r>
              <a:rPr lang="en-US"/>
              <a:t>Click to edit Master text styles</a:t>
            </a:r>
          </a:p>
        </p:txBody>
      </p:sp>
      <p:sp>
        <p:nvSpPr>
          <p:cNvPr id="10" name="Title 9"/>
          <p:cNvSpPr>
            <a:spLocks noGrp="1"/>
          </p:cNvSpPr>
          <p:nvPr>
            <p:ph type="title"/>
          </p:nvPr>
        </p:nvSpPr>
        <p:spPr>
          <a:xfrm>
            <a:off x="457200" y="458788"/>
            <a:ext cx="11277598" cy="914400"/>
          </a:xfrm>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D71B46DF-205D-4015-95C9-6E8C043004E0}"/>
              </a:ext>
            </a:extLst>
          </p:cNvPr>
          <p:cNvSpPr>
            <a:spLocks noGrp="1"/>
          </p:cNvSpPr>
          <p:nvPr>
            <p:ph type="dt" sz="half" idx="14"/>
          </p:nvPr>
        </p:nvSpPr>
        <p:spPr>
          <a:xfrm>
            <a:off x="8159750" y="6464808"/>
            <a:ext cx="2289585" cy="153888"/>
          </a:xfrm>
          <a:prstGeom prst="rect">
            <a:avLst/>
          </a:prstGeom>
        </p:spPr>
        <p:txBody>
          <a:bodyPr/>
          <a:lstStyle/>
          <a:p>
            <a:pPr indent="-3657600"/>
            <a:r>
              <a:rPr lang="en-US"/>
              <a:t>Date</a:t>
            </a:r>
            <a:endParaRPr lang="en-US" dirty="0"/>
          </a:p>
        </p:txBody>
      </p:sp>
      <p:sp>
        <p:nvSpPr>
          <p:cNvPr id="6" name="Footer Placeholder 5">
            <a:extLst>
              <a:ext uri="{FF2B5EF4-FFF2-40B4-BE49-F238E27FC236}">
                <a16:creationId xmlns:a16="http://schemas.microsoft.com/office/drawing/2014/main" id="{51D4F7E4-DC09-4113-880B-0F90EFC34D5D}"/>
              </a:ext>
            </a:extLst>
          </p:cNvPr>
          <p:cNvSpPr>
            <a:spLocks noGrp="1"/>
          </p:cNvSpPr>
          <p:nvPr>
            <p:ph type="ftr" sz="quarter" idx="15"/>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1" name="Slide Number Placeholder 14">
            <a:extLst>
              <a:ext uri="{FF2B5EF4-FFF2-40B4-BE49-F238E27FC236}">
                <a16:creationId xmlns:a16="http://schemas.microsoft.com/office/drawing/2014/main" id="{837A2B9E-9625-4228-8739-BD6717C2D821}"/>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89295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 y="2971799"/>
            <a:ext cx="5962650" cy="2895601"/>
          </a:xfrm>
        </p:spPr>
        <p:txBody>
          <a:bodyPr lIns="612648"/>
          <a:lstStyle>
            <a:lvl1pPr>
              <a:defRPr>
                <a:solidFill>
                  <a:schemeClr val="tx1"/>
                </a:solidFill>
              </a:defRPr>
            </a:lvl1pPr>
          </a:lstStyle>
          <a:p>
            <a:r>
              <a:rPr lang="en-US" dirty="0"/>
              <a:t>Click to add section title</a:t>
            </a:r>
          </a:p>
        </p:txBody>
      </p:sp>
      <p:sp>
        <p:nvSpPr>
          <p:cNvPr id="2" name="Date Placeholder 1">
            <a:extLst>
              <a:ext uri="{FF2B5EF4-FFF2-40B4-BE49-F238E27FC236}">
                <a16:creationId xmlns:a16="http://schemas.microsoft.com/office/drawing/2014/main" id="{6F27B39C-D83F-40CB-9DD4-B15D49467546}"/>
              </a:ext>
            </a:extLst>
          </p:cNvPr>
          <p:cNvSpPr>
            <a:spLocks noGrp="1"/>
          </p:cNvSpPr>
          <p:nvPr>
            <p:ph type="dt" sz="half" idx="10"/>
          </p:nvPr>
        </p:nvSpPr>
        <p:spPr>
          <a:xfrm>
            <a:off x="8159750" y="6464808"/>
            <a:ext cx="2289585" cy="153888"/>
          </a:xfrm>
          <a:prstGeom prst="rect">
            <a:avLst/>
          </a:prstGeom>
        </p:spPr>
        <p:txBody>
          <a:bodyPr/>
          <a:lstStyle/>
          <a:p>
            <a:pPr indent="-3657600"/>
            <a:r>
              <a:rPr lang="en-US"/>
              <a:t>Date</a:t>
            </a:r>
            <a:endParaRPr lang="en-US" dirty="0"/>
          </a:p>
        </p:txBody>
      </p:sp>
      <p:sp>
        <p:nvSpPr>
          <p:cNvPr id="5" name="Footer Placeholder 4">
            <a:extLst>
              <a:ext uri="{FF2B5EF4-FFF2-40B4-BE49-F238E27FC236}">
                <a16:creationId xmlns:a16="http://schemas.microsoft.com/office/drawing/2014/main" id="{9134C02D-D98E-480B-AACE-BBCDA0774D98}"/>
              </a:ext>
            </a:extLst>
          </p:cNvPr>
          <p:cNvSpPr>
            <a:spLocks noGrp="1"/>
          </p:cNvSpPr>
          <p:nvPr>
            <p:ph type="ftr" sz="quarter" idx="11"/>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1" name="Slide Number Placeholder 14">
            <a:extLst>
              <a:ext uri="{FF2B5EF4-FFF2-40B4-BE49-F238E27FC236}">
                <a16:creationId xmlns:a16="http://schemas.microsoft.com/office/drawing/2014/main" id="{633CA269-B8B2-498A-B742-1473F88D8A9C}"/>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628744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 y="2971800"/>
            <a:ext cx="5962650" cy="2895600"/>
          </a:xfrm>
        </p:spPr>
        <p:txBody>
          <a:bodyPr lIns="612648"/>
          <a:lstStyle>
            <a:lvl1pPr>
              <a:defRPr>
                <a:solidFill>
                  <a:schemeClr val="tx1"/>
                </a:solidFill>
              </a:defRPr>
            </a:lvl1pPr>
          </a:lstStyle>
          <a:p>
            <a:r>
              <a:rPr lang="en-US" dirty="0"/>
              <a:t>Click to add section title</a:t>
            </a:r>
          </a:p>
        </p:txBody>
      </p:sp>
      <p:sp>
        <p:nvSpPr>
          <p:cNvPr id="8" name="Date Placeholder 2"/>
          <p:cNvSpPr>
            <a:spLocks noGrp="1"/>
          </p:cNvSpPr>
          <p:nvPr>
            <p:ph type="dt" sz="half" idx="14"/>
          </p:nvPr>
        </p:nvSpPr>
        <p:spPr>
          <a:xfrm>
            <a:off x="8627534" y="6464808"/>
            <a:ext cx="1821801" cy="153888"/>
          </a:xfrm>
          <a:prstGeom prst="rect">
            <a:avLst/>
          </a:prstGeom>
        </p:spPr>
        <p:txBody>
          <a:bodyPr/>
          <a:lstStyle/>
          <a:p>
            <a:r>
              <a:rPr lang="en-US"/>
              <a:t>Date</a:t>
            </a:r>
            <a:endParaRPr lang="en-US" dirty="0"/>
          </a:p>
        </p:txBody>
      </p:sp>
      <p:sp>
        <p:nvSpPr>
          <p:cNvPr id="9" name="Footer Placeholder 3"/>
          <p:cNvSpPr>
            <a:spLocks noGrp="1"/>
          </p:cNvSpPr>
          <p:nvPr>
            <p:ph type="ftr" sz="quarter" idx="15"/>
          </p:nvPr>
        </p:nvSpPr>
        <p:spPr>
          <a:xfrm>
            <a:off x="4267200" y="6464808"/>
            <a:ext cx="3657600" cy="153888"/>
          </a:xfrm>
          <a:prstGeom prst="rect">
            <a:avLst/>
          </a:prstGeom>
        </p:spPr>
        <p:txBody>
          <a:bodyPr/>
          <a:lstStyle/>
          <a:p>
            <a:r>
              <a:rPr lang="en-US"/>
              <a:t>Modify with Insert &gt; Header &amp; Footer</a:t>
            </a:r>
            <a:endParaRPr lang="en-US" dirty="0"/>
          </a:p>
        </p:txBody>
      </p:sp>
      <p:sp>
        <p:nvSpPr>
          <p:cNvPr id="7" name="Slide Number Placeholder 14">
            <a:extLst>
              <a:ext uri="{FF2B5EF4-FFF2-40B4-BE49-F238E27FC236}">
                <a16:creationId xmlns:a16="http://schemas.microsoft.com/office/drawing/2014/main" id="{4ED0CBE7-DB60-43E5-A7E2-BAF2D8AAE9A3}"/>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258315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 y="2971800"/>
            <a:ext cx="5962650" cy="2895600"/>
          </a:xfrm>
        </p:spPr>
        <p:txBody>
          <a:bodyPr lIns="612648"/>
          <a:lstStyle>
            <a:lvl1pPr>
              <a:defRPr>
                <a:solidFill>
                  <a:schemeClr val="tx1"/>
                </a:solidFill>
              </a:defRPr>
            </a:lvl1pPr>
          </a:lstStyle>
          <a:p>
            <a:r>
              <a:rPr lang="en-US" dirty="0"/>
              <a:t>Click to add section title</a:t>
            </a:r>
          </a:p>
        </p:txBody>
      </p:sp>
      <p:sp>
        <p:nvSpPr>
          <p:cNvPr id="8" name="Date Placeholder 2"/>
          <p:cNvSpPr>
            <a:spLocks noGrp="1"/>
          </p:cNvSpPr>
          <p:nvPr>
            <p:ph type="dt" sz="half" idx="14"/>
          </p:nvPr>
        </p:nvSpPr>
        <p:spPr>
          <a:xfrm>
            <a:off x="8627534" y="6464808"/>
            <a:ext cx="1821801" cy="153888"/>
          </a:xfrm>
          <a:prstGeom prst="rect">
            <a:avLst/>
          </a:prstGeom>
        </p:spPr>
        <p:txBody>
          <a:bodyPr/>
          <a:lstStyle/>
          <a:p>
            <a:r>
              <a:rPr lang="en-US"/>
              <a:t>Date</a:t>
            </a:r>
            <a:endParaRPr lang="en-US" dirty="0"/>
          </a:p>
        </p:txBody>
      </p:sp>
      <p:sp>
        <p:nvSpPr>
          <p:cNvPr id="9" name="Footer Placeholder 3"/>
          <p:cNvSpPr>
            <a:spLocks noGrp="1"/>
          </p:cNvSpPr>
          <p:nvPr>
            <p:ph type="ftr" sz="quarter" idx="15"/>
          </p:nvPr>
        </p:nvSpPr>
        <p:spPr>
          <a:xfrm>
            <a:off x="4267200" y="6464808"/>
            <a:ext cx="3657600" cy="153888"/>
          </a:xfrm>
          <a:prstGeom prst="rect">
            <a:avLst/>
          </a:prstGeom>
        </p:spPr>
        <p:txBody>
          <a:bodyPr/>
          <a:lstStyle/>
          <a:p>
            <a:r>
              <a:rPr lang="en-US"/>
              <a:t>Modify with Insert &gt; Header &amp; Footer</a:t>
            </a:r>
            <a:endParaRPr lang="en-US" dirty="0"/>
          </a:p>
        </p:txBody>
      </p:sp>
      <p:sp>
        <p:nvSpPr>
          <p:cNvPr id="7" name="Slide Number Placeholder 14">
            <a:extLst>
              <a:ext uri="{FF2B5EF4-FFF2-40B4-BE49-F238E27FC236}">
                <a16:creationId xmlns:a16="http://schemas.microsoft.com/office/drawing/2014/main" id="{3E2B057D-43B0-4F3D-BD98-6E69BF2ECE16}"/>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92755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Purp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8788"/>
            <a:ext cx="11277598" cy="5408612"/>
          </a:xfrm>
        </p:spPr>
        <p:txBody>
          <a:bodyPr anchor="ctr" anchorCtr="0"/>
          <a:lstStyle>
            <a:lvl1pPr>
              <a:defRPr sz="4800" baseline="0">
                <a:solidFill>
                  <a:srgbClr val="FFFFFF"/>
                </a:solidFill>
              </a:defRPr>
            </a:lvl1pPr>
          </a:lstStyle>
          <a:p>
            <a:r>
              <a:rPr lang="en-US" dirty="0"/>
              <a:t>Click to add text</a:t>
            </a:r>
          </a:p>
        </p:txBody>
      </p:sp>
      <p:sp>
        <p:nvSpPr>
          <p:cNvPr id="8" name="Date Placeholder 2"/>
          <p:cNvSpPr>
            <a:spLocks noGrp="1"/>
          </p:cNvSpPr>
          <p:nvPr>
            <p:ph type="dt" sz="half" idx="14"/>
          </p:nvPr>
        </p:nvSpPr>
        <p:spPr>
          <a:xfrm>
            <a:off x="8627534" y="6464808"/>
            <a:ext cx="1821801" cy="153888"/>
          </a:xfrm>
          <a:prstGeom prst="rect">
            <a:avLst/>
          </a:prstGeom>
        </p:spPr>
        <p:txBody>
          <a:bodyPr/>
          <a:lstStyle>
            <a:lvl1pPr>
              <a:defRPr>
                <a:solidFill>
                  <a:schemeClr val="bg1"/>
                </a:solidFill>
              </a:defRPr>
            </a:lvl1pPr>
          </a:lstStyle>
          <a:p>
            <a:r>
              <a:rPr lang="en-US"/>
              <a:t>Date</a:t>
            </a:r>
            <a:endParaRPr lang="en-US" dirty="0"/>
          </a:p>
        </p:txBody>
      </p:sp>
      <p:sp>
        <p:nvSpPr>
          <p:cNvPr id="9" name="Footer Placeholder 3"/>
          <p:cNvSpPr>
            <a:spLocks noGrp="1"/>
          </p:cNvSpPr>
          <p:nvPr>
            <p:ph type="ftr" sz="quarter" idx="15"/>
          </p:nvPr>
        </p:nvSpPr>
        <p:spPr>
          <a:xfrm>
            <a:off x="4267200" y="6464808"/>
            <a:ext cx="3657600" cy="153888"/>
          </a:xfrm>
          <a:prstGeom prst="rect">
            <a:avLst/>
          </a:prstGeom>
        </p:spPr>
        <p:txBody>
          <a:bodyPr/>
          <a:lstStyle>
            <a:lvl1pPr>
              <a:defRPr>
                <a:solidFill>
                  <a:schemeClr val="bg1"/>
                </a:solidFill>
              </a:defRPr>
            </a:lvl1pPr>
          </a:lstStyle>
          <a:p>
            <a:r>
              <a:rPr lang="en-US"/>
              <a:t>Modify with Insert &gt; Header &amp; Footer</a:t>
            </a:r>
            <a:endParaRPr lang="en-US" dirty="0"/>
          </a:p>
        </p:txBody>
      </p:sp>
      <p:sp>
        <p:nvSpPr>
          <p:cNvPr id="7" name="Slide Number Placeholder 14">
            <a:extLst>
              <a:ext uri="{FF2B5EF4-FFF2-40B4-BE49-F238E27FC236}">
                <a16:creationId xmlns:a16="http://schemas.microsoft.com/office/drawing/2014/main" id="{DC7B298A-55EF-4691-AD57-F6D222D60A8F}"/>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chemeClr val="bg1"/>
                </a:solidFill>
              </a:defRPr>
            </a:lvl1pPr>
            <a:lvl2pPr marL="0" algn="r">
              <a:defRPr sz="1000">
                <a:solidFill>
                  <a:schemeClr val="bg1"/>
                </a:solidFill>
              </a:defRPr>
            </a:lvl2pPr>
            <a:lvl3pPr marL="0" algn="r">
              <a:defRPr sz="1000">
                <a:solidFill>
                  <a:schemeClr val="bg1"/>
                </a:solidFill>
              </a:defRPr>
            </a:lvl3pPr>
            <a:lvl4pPr marL="0" algn="r">
              <a:defRPr sz="1000">
                <a:solidFill>
                  <a:schemeClr val="bg1"/>
                </a:solidFill>
              </a:defRPr>
            </a:lvl4pPr>
            <a:lvl5pPr marL="0" algn="r">
              <a:defRPr sz="1000">
                <a:solidFill>
                  <a:schemeClr val="bg1"/>
                </a:solidFill>
              </a:defRPr>
            </a:lvl5pPr>
            <a:lvl6pPr marL="0" algn="r">
              <a:defRPr sz="1000">
                <a:solidFill>
                  <a:schemeClr val="bg1"/>
                </a:solidFill>
              </a:defRPr>
            </a:lvl6pPr>
            <a:lvl7pPr marL="0" algn="r">
              <a:defRPr sz="1000">
                <a:solidFill>
                  <a:schemeClr val="bg1"/>
                </a:solidFill>
              </a:defRPr>
            </a:lvl7pPr>
            <a:lvl8pPr marL="0" algn="r">
              <a:defRPr sz="1000">
                <a:solidFill>
                  <a:schemeClr val="bg1"/>
                </a:solidFill>
              </a:defRPr>
            </a:lvl8pPr>
            <a:lvl9pPr marL="0" algn="r">
              <a:defRPr sz="1000">
                <a:solidFill>
                  <a:schemeClr val="bg1"/>
                </a:solidFill>
              </a:defRPr>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365828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1277598" cy="5410200"/>
          </a:xfrm>
        </p:spPr>
        <p:txBody>
          <a:bodyPr anchor="ctr" anchorCtr="0"/>
          <a:lstStyle>
            <a:lvl1pPr>
              <a:defRPr sz="4800">
                <a:solidFill>
                  <a:srgbClr val="FFFFFF"/>
                </a:solidFill>
              </a:defRPr>
            </a:lvl1pPr>
          </a:lstStyle>
          <a:p>
            <a:r>
              <a:rPr lang="en-US"/>
              <a:t>Click to add text</a:t>
            </a:r>
            <a:endParaRPr lang="en-US" dirty="0"/>
          </a:p>
        </p:txBody>
      </p:sp>
      <p:sp>
        <p:nvSpPr>
          <p:cNvPr id="8" name="Date Placeholder 2"/>
          <p:cNvSpPr>
            <a:spLocks noGrp="1"/>
          </p:cNvSpPr>
          <p:nvPr>
            <p:ph type="dt" sz="half" idx="14"/>
          </p:nvPr>
        </p:nvSpPr>
        <p:spPr>
          <a:xfrm>
            <a:off x="8627534" y="6464808"/>
            <a:ext cx="1821801" cy="153888"/>
          </a:xfrm>
          <a:prstGeom prst="rect">
            <a:avLst/>
          </a:prstGeom>
        </p:spPr>
        <p:txBody>
          <a:bodyPr/>
          <a:lstStyle>
            <a:lvl1pPr>
              <a:defRPr>
                <a:solidFill>
                  <a:schemeClr val="bg1"/>
                </a:solidFill>
              </a:defRPr>
            </a:lvl1pPr>
          </a:lstStyle>
          <a:p>
            <a:r>
              <a:rPr lang="en-US"/>
              <a:t>Date</a:t>
            </a:r>
            <a:endParaRPr lang="en-US" dirty="0"/>
          </a:p>
        </p:txBody>
      </p:sp>
      <p:sp>
        <p:nvSpPr>
          <p:cNvPr id="9" name="Footer Placeholder 3"/>
          <p:cNvSpPr>
            <a:spLocks noGrp="1"/>
          </p:cNvSpPr>
          <p:nvPr>
            <p:ph type="ftr" sz="quarter" idx="15"/>
          </p:nvPr>
        </p:nvSpPr>
        <p:spPr>
          <a:xfrm>
            <a:off x="4267200" y="6464808"/>
            <a:ext cx="3657600" cy="153888"/>
          </a:xfrm>
          <a:prstGeom prst="rect">
            <a:avLst/>
          </a:prstGeom>
        </p:spPr>
        <p:txBody>
          <a:bodyPr/>
          <a:lstStyle>
            <a:lvl1pPr>
              <a:defRPr>
                <a:solidFill>
                  <a:schemeClr val="bg1"/>
                </a:solidFill>
              </a:defRPr>
            </a:lvl1pPr>
          </a:lstStyle>
          <a:p>
            <a:r>
              <a:rPr lang="en-US"/>
              <a:t>Modify with Insert &gt; Header &amp; Footer</a:t>
            </a:r>
            <a:endParaRPr lang="en-US" dirty="0"/>
          </a:p>
        </p:txBody>
      </p:sp>
      <p:sp>
        <p:nvSpPr>
          <p:cNvPr id="7" name="Slide Number Placeholder 14">
            <a:extLst>
              <a:ext uri="{FF2B5EF4-FFF2-40B4-BE49-F238E27FC236}">
                <a16:creationId xmlns:a16="http://schemas.microsoft.com/office/drawing/2014/main" id="{73C0A316-02E8-42C8-8A3B-4690DDD06493}"/>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chemeClr val="bg1"/>
                </a:solidFill>
              </a:defRPr>
            </a:lvl1pPr>
            <a:lvl2pPr marL="0" algn="r">
              <a:defRPr sz="1000">
                <a:solidFill>
                  <a:schemeClr val="bg1"/>
                </a:solidFill>
              </a:defRPr>
            </a:lvl2pPr>
            <a:lvl3pPr marL="0" algn="r">
              <a:defRPr sz="1000">
                <a:solidFill>
                  <a:schemeClr val="bg1"/>
                </a:solidFill>
              </a:defRPr>
            </a:lvl3pPr>
            <a:lvl4pPr marL="0" algn="r">
              <a:defRPr sz="1000">
                <a:solidFill>
                  <a:schemeClr val="bg1"/>
                </a:solidFill>
              </a:defRPr>
            </a:lvl4pPr>
            <a:lvl5pPr marL="0" algn="r">
              <a:defRPr sz="1000">
                <a:solidFill>
                  <a:schemeClr val="bg1"/>
                </a:solidFill>
              </a:defRPr>
            </a:lvl5pPr>
            <a:lvl6pPr marL="0" algn="r">
              <a:defRPr sz="1000">
                <a:solidFill>
                  <a:schemeClr val="bg1"/>
                </a:solidFill>
              </a:defRPr>
            </a:lvl6pPr>
            <a:lvl7pPr marL="0" algn="r">
              <a:defRPr sz="1000">
                <a:solidFill>
                  <a:schemeClr val="bg1"/>
                </a:solidFill>
              </a:defRPr>
            </a:lvl7pPr>
            <a:lvl8pPr marL="0" algn="r">
              <a:defRPr sz="1000">
                <a:solidFill>
                  <a:schemeClr val="bg1"/>
                </a:solidFill>
              </a:defRPr>
            </a:lvl8pPr>
            <a:lvl9pPr marL="0" algn="r">
              <a:defRPr sz="1000">
                <a:solidFill>
                  <a:schemeClr val="bg1"/>
                </a:solidFill>
              </a:defRPr>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7902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Tea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8788"/>
            <a:ext cx="11277600" cy="5408612"/>
          </a:xfrm>
        </p:spPr>
        <p:txBody>
          <a:bodyPr anchor="ctr" anchorCtr="0"/>
          <a:lstStyle>
            <a:lvl1pPr>
              <a:defRPr sz="4800">
                <a:solidFill>
                  <a:srgbClr val="FFFFFF"/>
                </a:solidFill>
              </a:defRPr>
            </a:lvl1pPr>
          </a:lstStyle>
          <a:p>
            <a:r>
              <a:rPr lang="en-US"/>
              <a:t>Click to add text</a:t>
            </a:r>
            <a:endParaRPr lang="en-US" dirty="0"/>
          </a:p>
        </p:txBody>
      </p:sp>
      <p:sp>
        <p:nvSpPr>
          <p:cNvPr id="8" name="Date Placeholder 2"/>
          <p:cNvSpPr>
            <a:spLocks noGrp="1"/>
          </p:cNvSpPr>
          <p:nvPr>
            <p:ph type="dt" sz="half" idx="14"/>
          </p:nvPr>
        </p:nvSpPr>
        <p:spPr>
          <a:xfrm>
            <a:off x="8627534" y="6464808"/>
            <a:ext cx="1821801" cy="153888"/>
          </a:xfrm>
          <a:prstGeom prst="rect">
            <a:avLst/>
          </a:prstGeom>
        </p:spPr>
        <p:txBody>
          <a:bodyPr/>
          <a:lstStyle>
            <a:lvl1pPr>
              <a:defRPr>
                <a:solidFill>
                  <a:schemeClr val="bg1"/>
                </a:solidFill>
              </a:defRPr>
            </a:lvl1pPr>
          </a:lstStyle>
          <a:p>
            <a:r>
              <a:rPr lang="en-US"/>
              <a:t>Date</a:t>
            </a:r>
            <a:endParaRPr lang="en-US" dirty="0"/>
          </a:p>
        </p:txBody>
      </p:sp>
      <p:sp>
        <p:nvSpPr>
          <p:cNvPr id="9" name="Footer Placeholder 3"/>
          <p:cNvSpPr>
            <a:spLocks noGrp="1"/>
          </p:cNvSpPr>
          <p:nvPr>
            <p:ph type="ftr" sz="quarter" idx="15"/>
          </p:nvPr>
        </p:nvSpPr>
        <p:spPr>
          <a:xfrm>
            <a:off x="4267200" y="6464808"/>
            <a:ext cx="3657600" cy="153888"/>
          </a:xfrm>
          <a:prstGeom prst="rect">
            <a:avLst/>
          </a:prstGeom>
        </p:spPr>
        <p:txBody>
          <a:bodyPr/>
          <a:lstStyle>
            <a:lvl1pPr>
              <a:defRPr>
                <a:solidFill>
                  <a:schemeClr val="bg1"/>
                </a:solidFill>
              </a:defRPr>
            </a:lvl1pPr>
          </a:lstStyle>
          <a:p>
            <a:r>
              <a:rPr lang="en-US"/>
              <a:t>Modify with Insert &gt; Header &amp; Footer</a:t>
            </a:r>
            <a:endParaRPr lang="en-US" dirty="0"/>
          </a:p>
        </p:txBody>
      </p:sp>
      <p:sp>
        <p:nvSpPr>
          <p:cNvPr id="7" name="Slide Number Placeholder 14">
            <a:extLst>
              <a:ext uri="{FF2B5EF4-FFF2-40B4-BE49-F238E27FC236}">
                <a16:creationId xmlns:a16="http://schemas.microsoft.com/office/drawing/2014/main" id="{47D5BA42-B32B-4411-B09D-29B3F21D1F9C}"/>
              </a:ext>
            </a:extLst>
          </p:cNvPr>
          <p:cNvSpPr>
            <a:spLocks noGrp="1"/>
          </p:cNvSpPr>
          <p:nvPr>
            <p:ph type="sldNum" sz="quarter" idx="4"/>
          </p:nvPr>
        </p:nvSpPr>
        <p:spPr>
          <a:xfrm>
            <a:off x="10759438" y="6409944"/>
            <a:ext cx="975360" cy="274320"/>
          </a:xfrm>
          <a:prstGeom prst="rect">
            <a:avLst/>
          </a:prstGeom>
          <a:noFill/>
        </p:spPr>
        <p:txBody>
          <a:bodyPr vert="horz" lIns="91440" tIns="45720" rIns="91440" bIns="45720" rtlCol="0" anchor="ctr"/>
          <a:lstStyle>
            <a:lvl1pPr algn="r">
              <a:defRPr sz="1000">
                <a:solidFill>
                  <a:schemeClr val="bg1"/>
                </a:solidFill>
              </a:defRPr>
            </a:lvl1pPr>
            <a:lvl2pPr marL="0" algn="r">
              <a:defRPr sz="1000">
                <a:solidFill>
                  <a:schemeClr val="bg1"/>
                </a:solidFill>
              </a:defRPr>
            </a:lvl2pPr>
            <a:lvl3pPr marL="0" algn="r">
              <a:defRPr sz="1000">
                <a:solidFill>
                  <a:schemeClr val="bg1"/>
                </a:solidFill>
              </a:defRPr>
            </a:lvl3pPr>
            <a:lvl4pPr marL="0" algn="r">
              <a:defRPr sz="1000">
                <a:solidFill>
                  <a:schemeClr val="bg1"/>
                </a:solidFill>
              </a:defRPr>
            </a:lvl4pPr>
            <a:lvl5pPr marL="0" algn="r">
              <a:defRPr sz="1000">
                <a:solidFill>
                  <a:schemeClr val="bg1"/>
                </a:solidFill>
              </a:defRPr>
            </a:lvl5pPr>
            <a:lvl6pPr marL="0" algn="r">
              <a:defRPr sz="1000">
                <a:solidFill>
                  <a:schemeClr val="bg1"/>
                </a:solidFill>
              </a:defRPr>
            </a:lvl6pPr>
            <a:lvl7pPr marL="0" algn="r">
              <a:defRPr sz="1000">
                <a:solidFill>
                  <a:schemeClr val="bg1"/>
                </a:solidFill>
              </a:defRPr>
            </a:lvl7pPr>
            <a:lvl8pPr marL="0" algn="r">
              <a:defRPr sz="1000">
                <a:solidFill>
                  <a:schemeClr val="bg1"/>
                </a:solidFill>
              </a:defRPr>
            </a:lvl8pPr>
            <a:lvl9pPr marL="0" algn="r">
              <a:defRPr sz="1000">
                <a:solidFill>
                  <a:schemeClr val="bg1"/>
                </a:solidFill>
              </a:defRPr>
            </a:lvl9pPr>
          </a:lstStyle>
          <a:p>
            <a:fld id="{F3EC7EDD-B554-9142-9977-52420729B2A8}" type="slidenum">
              <a:rPr lang="en-US" smtClean="0"/>
              <a:pPr/>
              <a:t>‹#›</a:t>
            </a:fld>
            <a:endParaRPr lang="en-US" dirty="0"/>
          </a:p>
        </p:txBody>
      </p:sp>
    </p:spTree>
    <p:extLst>
      <p:ext uri="{BB962C8B-B14F-4D97-AF65-F5344CB8AC3E}">
        <p14:creationId xmlns:p14="http://schemas.microsoft.com/office/powerpoint/2010/main" val="1899809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51"/>
          <p:cNvSpPr>
            <a:spLocks noGrp="1"/>
          </p:cNvSpPr>
          <p:nvPr>
            <p:ph type="dt" sz="half" idx="2"/>
          </p:nvPr>
        </p:nvSpPr>
        <p:spPr>
          <a:xfrm>
            <a:off x="457199" y="5867400"/>
            <a:ext cx="3573464" cy="228600"/>
          </a:xfrm>
          <a:prstGeom prst="rect">
            <a:avLst/>
          </a:prstGeom>
        </p:spPr>
        <p:txBody>
          <a:bodyPr vert="horz" wrap="none" lIns="457200" tIns="0" rIns="0" bIns="0" rtlCol="0" anchor="t" anchorCtr="0">
            <a:noAutofit/>
          </a:bodyPr>
          <a:lstStyle>
            <a:lvl1pPr algn="l">
              <a:defRPr sz="1400">
                <a:solidFill>
                  <a:schemeClr val="tx1"/>
                </a:solidFill>
              </a:defRPr>
            </a:lvl1pPr>
          </a:lstStyle>
          <a:p>
            <a:r>
              <a:rPr lang="en-US"/>
              <a:t>Date</a:t>
            </a:r>
            <a:endParaRPr lang="en-US" dirty="0"/>
          </a:p>
        </p:txBody>
      </p:sp>
      <p:sp>
        <p:nvSpPr>
          <p:cNvPr id="9" name="Text Placeholder 33"/>
          <p:cNvSpPr>
            <a:spLocks noGrp="1" noChangeAspect="1"/>
          </p:cNvSpPr>
          <p:nvPr>
            <p:ph type="body" sz="quarter" idx="11" hasCustomPrompt="1"/>
          </p:nvPr>
        </p:nvSpPr>
        <p:spPr>
          <a:xfrm>
            <a:off x="457200" y="5175505"/>
            <a:ext cx="7427913" cy="691895"/>
          </a:xfrm>
          <a:prstGeom prst="rect">
            <a:avLst/>
          </a:prstGeom>
        </p:spPr>
        <p:txBody>
          <a:bodyPr lIns="457200">
            <a:noAutofit/>
          </a:bodyPr>
          <a:lstStyle>
            <a:lvl1pPr>
              <a:lnSpc>
                <a:spcPct val="100000"/>
              </a:lnSpc>
              <a:defRPr sz="2000" b="0">
                <a:solidFill>
                  <a:schemeClr val="tx1"/>
                </a:solidFill>
              </a:defRPr>
            </a:lvl1pPr>
          </a:lstStyle>
          <a:p>
            <a:pPr lvl="0"/>
            <a:r>
              <a:rPr lang="en-US" dirty="0"/>
              <a:t>Click to add subtitle</a:t>
            </a:r>
          </a:p>
        </p:txBody>
      </p:sp>
      <p:sp>
        <p:nvSpPr>
          <p:cNvPr id="3" name="Title 2"/>
          <p:cNvSpPr>
            <a:spLocks noGrp="1"/>
          </p:cNvSpPr>
          <p:nvPr>
            <p:ph type="title"/>
          </p:nvPr>
        </p:nvSpPr>
        <p:spPr>
          <a:xfrm>
            <a:off x="457199" y="3428999"/>
            <a:ext cx="7427914" cy="1746505"/>
          </a:xfrm>
        </p:spPr>
        <p:txBody>
          <a:bodyPr lIns="457200" rIns="914400"/>
          <a:lstStyle>
            <a:lvl1pPr>
              <a:defRPr>
                <a:solidFill>
                  <a:schemeClr val="tx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25C2C8EB-063C-2AB7-AF7E-1EBE10358264}"/>
              </a:ext>
            </a:extLst>
          </p:cNvPr>
          <p:cNvPicPr>
            <a:picLocks noChangeAspect="1"/>
          </p:cNvPicPr>
          <p:nvPr userDrawn="1"/>
        </p:nvPicPr>
        <p:blipFill>
          <a:blip r:embed="rId3"/>
          <a:srcRect/>
          <a:stretch/>
        </p:blipFill>
        <p:spPr>
          <a:xfrm>
            <a:off x="457200" y="640080"/>
            <a:ext cx="2259802" cy="649225"/>
          </a:xfrm>
          <a:prstGeom prst="rect">
            <a:avLst/>
          </a:prstGeom>
        </p:spPr>
      </p:pic>
    </p:spTree>
    <p:extLst>
      <p:ext uri="{BB962C8B-B14F-4D97-AF65-F5344CB8AC3E}">
        <p14:creationId xmlns:p14="http://schemas.microsoft.com/office/powerpoint/2010/main" val="184078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914399"/>
          </a:xfrm>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11277597"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14">
            <a:extLst>
              <a:ext uri="{FF2B5EF4-FFF2-40B4-BE49-F238E27FC236}">
                <a16:creationId xmlns:a16="http://schemas.microsoft.com/office/drawing/2014/main" id="{71A3F136-E314-4421-B992-CE7B2F17009B}"/>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8" name="Picture 7">
            <a:extLst>
              <a:ext uri="{FF2B5EF4-FFF2-40B4-BE49-F238E27FC236}">
                <a16:creationId xmlns:a16="http://schemas.microsoft.com/office/drawing/2014/main" id="{90D01E07-6117-F74E-BD94-86FC02B21E08}"/>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208709707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51"/>
          <p:cNvSpPr>
            <a:spLocks noGrp="1"/>
          </p:cNvSpPr>
          <p:nvPr>
            <p:ph type="dt" sz="half" idx="2"/>
          </p:nvPr>
        </p:nvSpPr>
        <p:spPr>
          <a:xfrm>
            <a:off x="457199" y="5867400"/>
            <a:ext cx="3573464" cy="228600"/>
          </a:xfrm>
          <a:prstGeom prst="rect">
            <a:avLst/>
          </a:prstGeom>
        </p:spPr>
        <p:txBody>
          <a:bodyPr vert="horz" wrap="none" lIns="457200" tIns="0" rIns="0" bIns="0" rtlCol="0" anchor="t" anchorCtr="0">
            <a:noAutofit/>
          </a:bodyPr>
          <a:lstStyle>
            <a:lvl1pPr algn="l">
              <a:defRPr sz="1400">
                <a:solidFill>
                  <a:schemeClr val="tx1"/>
                </a:solidFill>
              </a:defRPr>
            </a:lvl1pPr>
          </a:lstStyle>
          <a:p>
            <a:r>
              <a:rPr lang="en-US"/>
              <a:t>Date</a:t>
            </a:r>
            <a:endParaRPr lang="en-US" dirty="0"/>
          </a:p>
        </p:txBody>
      </p:sp>
      <p:sp>
        <p:nvSpPr>
          <p:cNvPr id="9" name="Text Placeholder 33"/>
          <p:cNvSpPr>
            <a:spLocks noGrp="1" noChangeAspect="1"/>
          </p:cNvSpPr>
          <p:nvPr>
            <p:ph type="body" sz="quarter" idx="11" hasCustomPrompt="1"/>
          </p:nvPr>
        </p:nvSpPr>
        <p:spPr>
          <a:xfrm>
            <a:off x="457200" y="5175505"/>
            <a:ext cx="7427913" cy="691895"/>
          </a:xfrm>
          <a:prstGeom prst="rect">
            <a:avLst/>
          </a:prstGeom>
        </p:spPr>
        <p:txBody>
          <a:bodyPr lIns="457200">
            <a:noAutofit/>
          </a:bodyPr>
          <a:lstStyle>
            <a:lvl1pPr>
              <a:lnSpc>
                <a:spcPct val="100000"/>
              </a:lnSpc>
              <a:defRPr sz="2000" b="0">
                <a:solidFill>
                  <a:schemeClr val="tx1"/>
                </a:solidFill>
              </a:defRPr>
            </a:lvl1pPr>
          </a:lstStyle>
          <a:p>
            <a:pPr lvl="0"/>
            <a:r>
              <a:rPr lang="en-US" dirty="0"/>
              <a:t>Click to add subtitle</a:t>
            </a:r>
          </a:p>
        </p:txBody>
      </p:sp>
      <p:sp>
        <p:nvSpPr>
          <p:cNvPr id="3" name="Title 2"/>
          <p:cNvSpPr>
            <a:spLocks noGrp="1"/>
          </p:cNvSpPr>
          <p:nvPr>
            <p:ph type="title"/>
          </p:nvPr>
        </p:nvSpPr>
        <p:spPr>
          <a:xfrm>
            <a:off x="457199" y="3428999"/>
            <a:ext cx="7427914" cy="1746505"/>
          </a:xfrm>
        </p:spPr>
        <p:txBody>
          <a:bodyPr lIns="457200" rIns="914400"/>
          <a:lstStyle>
            <a:lvl1pPr>
              <a:defRPr>
                <a:solidFill>
                  <a:schemeClr val="tx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FE07AF90-6DE6-FD95-38AE-2BADF47CB4E2}"/>
              </a:ext>
            </a:extLst>
          </p:cNvPr>
          <p:cNvPicPr>
            <a:picLocks noChangeAspect="1"/>
          </p:cNvPicPr>
          <p:nvPr userDrawn="1"/>
        </p:nvPicPr>
        <p:blipFill>
          <a:blip r:embed="rId3"/>
          <a:srcRect/>
          <a:stretch/>
        </p:blipFill>
        <p:spPr>
          <a:xfrm>
            <a:off x="457200" y="640080"/>
            <a:ext cx="2259802" cy="649225"/>
          </a:xfrm>
          <a:prstGeom prst="rect">
            <a:avLst/>
          </a:prstGeom>
        </p:spPr>
      </p:pic>
    </p:spTree>
    <p:extLst>
      <p:ext uri="{BB962C8B-B14F-4D97-AF65-F5344CB8AC3E}">
        <p14:creationId xmlns:p14="http://schemas.microsoft.com/office/powerpoint/2010/main" val="3766361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51"/>
          <p:cNvSpPr>
            <a:spLocks noGrp="1"/>
          </p:cNvSpPr>
          <p:nvPr>
            <p:ph type="dt" sz="half" idx="2"/>
          </p:nvPr>
        </p:nvSpPr>
        <p:spPr>
          <a:xfrm>
            <a:off x="457199" y="5867400"/>
            <a:ext cx="3573464" cy="228600"/>
          </a:xfrm>
          <a:prstGeom prst="rect">
            <a:avLst/>
          </a:prstGeom>
        </p:spPr>
        <p:txBody>
          <a:bodyPr vert="horz" wrap="none" lIns="457200" tIns="0" rIns="0" bIns="0" rtlCol="0" anchor="t" anchorCtr="0">
            <a:noAutofit/>
          </a:bodyPr>
          <a:lstStyle>
            <a:lvl1pPr algn="l">
              <a:defRPr sz="1400">
                <a:solidFill>
                  <a:schemeClr val="tx1"/>
                </a:solidFill>
              </a:defRPr>
            </a:lvl1pPr>
          </a:lstStyle>
          <a:p>
            <a:r>
              <a:rPr lang="en-US"/>
              <a:t>Date</a:t>
            </a:r>
            <a:endParaRPr lang="en-US" dirty="0"/>
          </a:p>
        </p:txBody>
      </p:sp>
      <p:sp>
        <p:nvSpPr>
          <p:cNvPr id="9" name="Text Placeholder 33"/>
          <p:cNvSpPr>
            <a:spLocks noGrp="1" noChangeAspect="1"/>
          </p:cNvSpPr>
          <p:nvPr>
            <p:ph type="body" sz="quarter" idx="11" hasCustomPrompt="1"/>
          </p:nvPr>
        </p:nvSpPr>
        <p:spPr>
          <a:xfrm>
            <a:off x="457200" y="5175505"/>
            <a:ext cx="7427913" cy="691895"/>
          </a:xfrm>
          <a:prstGeom prst="rect">
            <a:avLst/>
          </a:prstGeom>
        </p:spPr>
        <p:txBody>
          <a:bodyPr lIns="457200">
            <a:noAutofit/>
          </a:bodyPr>
          <a:lstStyle>
            <a:lvl1pPr>
              <a:lnSpc>
                <a:spcPct val="100000"/>
              </a:lnSpc>
              <a:defRPr sz="2000" b="0">
                <a:solidFill>
                  <a:schemeClr val="tx1"/>
                </a:solidFill>
              </a:defRPr>
            </a:lvl1pPr>
          </a:lstStyle>
          <a:p>
            <a:pPr lvl="0"/>
            <a:r>
              <a:rPr lang="en-US" dirty="0"/>
              <a:t>Click to add subtitle</a:t>
            </a:r>
          </a:p>
        </p:txBody>
      </p:sp>
      <p:sp>
        <p:nvSpPr>
          <p:cNvPr id="3" name="Title 2"/>
          <p:cNvSpPr>
            <a:spLocks noGrp="1"/>
          </p:cNvSpPr>
          <p:nvPr>
            <p:ph type="title"/>
          </p:nvPr>
        </p:nvSpPr>
        <p:spPr>
          <a:xfrm>
            <a:off x="457199" y="3428999"/>
            <a:ext cx="7427914" cy="1746505"/>
          </a:xfrm>
        </p:spPr>
        <p:txBody>
          <a:bodyPr lIns="457200" rIns="914400"/>
          <a:lstStyle>
            <a:lvl1pPr>
              <a:defRPr>
                <a:solidFill>
                  <a:schemeClr val="tx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76E0FA9E-7436-D841-6239-0D73291168CF}"/>
              </a:ext>
            </a:extLst>
          </p:cNvPr>
          <p:cNvPicPr>
            <a:picLocks noChangeAspect="1"/>
          </p:cNvPicPr>
          <p:nvPr userDrawn="1"/>
        </p:nvPicPr>
        <p:blipFill>
          <a:blip r:embed="rId3"/>
          <a:srcRect/>
          <a:stretch/>
        </p:blipFill>
        <p:spPr>
          <a:xfrm>
            <a:off x="457200" y="640080"/>
            <a:ext cx="2259802" cy="649225"/>
          </a:xfrm>
          <a:prstGeom prst="rect">
            <a:avLst/>
          </a:prstGeom>
        </p:spPr>
      </p:pic>
    </p:spTree>
    <p:extLst>
      <p:ext uri="{BB962C8B-B14F-4D97-AF65-F5344CB8AC3E}">
        <p14:creationId xmlns:p14="http://schemas.microsoft.com/office/powerpoint/2010/main" val="1049699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255"/>
            <a:ext cx="10515600" cy="1483974"/>
          </a:xfrm>
          <a:prstGeom prst="rect">
            <a:avLst/>
          </a:prstGeom>
        </p:spPr>
        <p:txBody>
          <a:body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1800"/>
            </a:lvl1pPr>
            <a:lvl2pPr>
              <a:defRPr sz="1600"/>
            </a:lvl2pPr>
            <a:lvl3pPr>
              <a:defRPr sz="1400"/>
            </a:lvl3pPr>
            <a:lvl4pPr>
              <a:defRPr sz="12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Graphic 8">
            <a:extLst>
              <a:ext uri="{FF2B5EF4-FFF2-40B4-BE49-F238E27FC236}">
                <a16:creationId xmlns:a16="http://schemas.microsoft.com/office/drawing/2014/main" id="{E294170C-43C9-EC46-AF78-6188EDB81C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2041" y="6209390"/>
            <a:ext cx="339725" cy="339725"/>
          </a:xfrm>
          <a:prstGeom prst="rect">
            <a:avLst/>
          </a:prstGeom>
        </p:spPr>
      </p:pic>
    </p:spTree>
    <p:extLst>
      <p:ext uri="{BB962C8B-B14F-4D97-AF65-F5344CB8AC3E}">
        <p14:creationId xmlns:p14="http://schemas.microsoft.com/office/powerpoint/2010/main" val="892693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255"/>
            <a:ext cx="6291943" cy="1473088"/>
          </a:xfrm>
          <a:prstGeom prst="rect">
            <a:avLst/>
          </a:prstGeom>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838199" y="2455101"/>
            <a:ext cx="5257801" cy="3269294"/>
          </a:xfrm>
        </p:spPr>
        <p:txBody>
          <a:bodyPr>
            <a:normAutofit/>
          </a:bodyPr>
          <a:lstStyle>
            <a:lvl1pPr>
              <a:defRPr sz="1800"/>
            </a:lvl1pPr>
            <a:lvl2pPr>
              <a:defRPr sz="1600"/>
            </a:lvl2pPr>
            <a:lvl3pPr>
              <a:defRPr sz="1400"/>
            </a:lvl3pPr>
            <a:lvl4pPr>
              <a:defRPr sz="12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284932" y="2455101"/>
            <a:ext cx="5257801" cy="3269294"/>
          </a:xfrm>
        </p:spPr>
        <p:txBody>
          <a:bodyPr>
            <a:normAutofit/>
          </a:bodyPr>
          <a:lstStyle>
            <a:lvl1pPr>
              <a:defRPr sz="1800"/>
            </a:lvl1pPr>
            <a:lvl2pPr>
              <a:defRPr sz="1600"/>
            </a:lvl2pPr>
            <a:lvl3pPr>
              <a:defRPr sz="1400"/>
            </a:lvl3pPr>
            <a:lvl4pPr>
              <a:defRPr sz="12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61748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General Science sec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6D3E9C-E181-9067-8A97-2D58CF40131D}"/>
              </a:ext>
            </a:extLst>
          </p:cNvPr>
          <p:cNvSpPr>
            <a:spLocks noGrp="1"/>
          </p:cNvSpPr>
          <p:nvPr>
            <p:ph type="ctrTitle" hasCustomPrompt="1"/>
          </p:nvPr>
        </p:nvSpPr>
        <p:spPr>
          <a:xfrm>
            <a:off x="4266724" y="2514600"/>
            <a:ext cx="7317105" cy="2743200"/>
          </a:xfrm>
        </p:spPr>
        <p:txBody>
          <a:bodyPr lIns="0" anchor="t">
            <a:normAutofit/>
          </a:bodyPr>
          <a:lstStyle>
            <a:lvl1pPr algn="l">
              <a:lnSpc>
                <a:spcPct val="100000"/>
              </a:lnSpc>
              <a:defRPr sz="4400" b="1">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8" name="Subtitle 2">
            <a:extLst>
              <a:ext uri="{FF2B5EF4-FFF2-40B4-BE49-F238E27FC236}">
                <a16:creationId xmlns:a16="http://schemas.microsoft.com/office/drawing/2014/main" id="{29BA2CE8-87B6-0F14-741F-353CDD1843A2}"/>
              </a:ext>
            </a:extLst>
          </p:cNvPr>
          <p:cNvSpPr>
            <a:spLocks noGrp="1"/>
          </p:cNvSpPr>
          <p:nvPr>
            <p:ph type="subTitle" idx="1" hasCustomPrompt="1"/>
          </p:nvPr>
        </p:nvSpPr>
        <p:spPr>
          <a:xfrm>
            <a:off x="4279200" y="5638800"/>
            <a:ext cx="7304629" cy="609600"/>
          </a:xfrm>
        </p:spPr>
        <p:txBody>
          <a:bodyPr lIns="0">
            <a:noAutofit/>
          </a:bodyPr>
          <a:lstStyle>
            <a:lvl1pPr marL="0" indent="0" algn="l">
              <a:lnSpc>
                <a:spcPts val="2000"/>
              </a:lnSpc>
              <a:spcBef>
                <a:spcPts val="0"/>
              </a:spcBef>
              <a:buNone/>
              <a:defRPr sz="1500" b="1">
                <a:solidFill>
                  <a:schemeClr val="accent2"/>
                </a:solidFill>
                <a:latin typeface="Arial" panose="020B0604020202020204" pitchFamily="34" charset="0"/>
                <a:cs typeface="Arial" panose="020B0604020202020204" pitchFamily="34"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8"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noProof="0"/>
              <a:t>Optional Section Subtitle</a:t>
            </a:r>
          </a:p>
        </p:txBody>
      </p:sp>
      <p:sp>
        <p:nvSpPr>
          <p:cNvPr id="2" name="Text Placeholder 8">
            <a:extLst>
              <a:ext uri="{FF2B5EF4-FFF2-40B4-BE49-F238E27FC236}">
                <a16:creationId xmlns:a16="http://schemas.microsoft.com/office/drawing/2014/main" id="{B2E3389D-380D-27FC-65B8-6DBE447E9E4E}"/>
              </a:ext>
            </a:extLst>
          </p:cNvPr>
          <p:cNvSpPr>
            <a:spLocks noGrp="1"/>
          </p:cNvSpPr>
          <p:nvPr>
            <p:ph type="body" sz="quarter" idx="10" hasCustomPrompt="1"/>
          </p:nvPr>
        </p:nvSpPr>
        <p:spPr>
          <a:xfrm>
            <a:off x="4266787" y="1865376"/>
            <a:ext cx="7317042" cy="278892"/>
          </a:xfrm>
        </p:spPr>
        <p:txBody>
          <a:bodyPr lIns="0"/>
          <a:lstStyle>
            <a:lvl1pPr marL="0" indent="0">
              <a:buFontTx/>
              <a:buNone/>
              <a:defRPr lang="en-US" sz="1500" kern="1200" dirty="0" smtClean="0">
                <a:solidFill>
                  <a:schemeClr val="accent1"/>
                </a:solidFill>
                <a:latin typeface="Arial" panose="020B0604020202020204" pitchFamily="34" charset="0"/>
                <a:ea typeface="Tahoma" panose="020B0604030504040204" pitchFamily="34" charset="0"/>
                <a:cs typeface="Arial" panose="020B0604020202020204" pitchFamily="34" charset="0"/>
              </a:defRPr>
            </a:lvl1pPr>
          </a:lstStyle>
          <a:p>
            <a:pPr lvl="0"/>
            <a:r>
              <a:rPr lang="en-US" dirty="0"/>
              <a:t>Optional Tagline</a:t>
            </a:r>
          </a:p>
        </p:txBody>
      </p:sp>
      <p:pic>
        <p:nvPicPr>
          <p:cNvPr id="6" name="Picture 5" descr="Logo for the National Center for Complementary and Integrative Health">
            <a:extLst>
              <a:ext uri="{FF2B5EF4-FFF2-40B4-BE49-F238E27FC236}">
                <a16:creationId xmlns:a16="http://schemas.microsoft.com/office/drawing/2014/main" id="{55C56BE7-5DB1-A06B-6212-1006D02DBC38}"/>
              </a:ext>
            </a:extLst>
          </p:cNvPr>
          <p:cNvPicPr>
            <a:picLocks noChangeAspect="1"/>
          </p:cNvPicPr>
          <p:nvPr/>
        </p:nvPicPr>
        <p:blipFill>
          <a:blip r:embed="rId2"/>
          <a:stretch>
            <a:fillRect/>
          </a:stretch>
        </p:blipFill>
        <p:spPr>
          <a:xfrm>
            <a:off x="3999954" y="0"/>
            <a:ext cx="4161604" cy="640080"/>
          </a:xfrm>
          <a:prstGeom prst="rect">
            <a:avLst/>
          </a:prstGeom>
        </p:spPr>
      </p:pic>
      <p:cxnSp>
        <p:nvCxnSpPr>
          <p:cNvPr id="10" name="Straight Connector 9">
            <a:extLst>
              <a:ext uri="{FF2B5EF4-FFF2-40B4-BE49-F238E27FC236}">
                <a16:creationId xmlns:a16="http://schemas.microsoft.com/office/drawing/2014/main" id="{AD62E0B2-3857-DB78-7BB2-E9824C97D579}"/>
              </a:ext>
            </a:extLst>
          </p:cNvPr>
          <p:cNvCxnSpPr/>
          <p:nvPr/>
        </p:nvCxnSpPr>
        <p:spPr>
          <a:xfrm>
            <a:off x="4266724" y="2286000"/>
            <a:ext cx="7545765" cy="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91D2D4B3-CBC5-098D-76A3-7BECD17E17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4065059" cy="6858000"/>
          </a:xfrm>
          <a:prstGeom prst="rect">
            <a:avLst/>
          </a:prstGeom>
        </p:spPr>
      </p:pic>
    </p:spTree>
    <p:extLst>
      <p:ext uri="{BB962C8B-B14F-4D97-AF65-F5344CB8AC3E}">
        <p14:creationId xmlns:p14="http://schemas.microsoft.com/office/powerpoint/2010/main" val="3072153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No backgroun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5D5E1-B429-AC9D-4964-1D41C3B6FC7F}"/>
              </a:ext>
            </a:extLst>
          </p:cNvPr>
          <p:cNvSpPr>
            <a:spLocks noGrp="1"/>
          </p:cNvSpPr>
          <p:nvPr>
            <p:ph type="title"/>
          </p:nvPr>
        </p:nvSpPr>
        <p:spPr>
          <a:xfrm>
            <a:off x="417621" y="365126"/>
            <a:ext cx="10515600" cy="1425575"/>
          </a:xfrm>
        </p:spPr>
        <p:txBody>
          <a:bodyPr/>
          <a:lstStyle/>
          <a:p>
            <a:r>
              <a:rPr lang="en-US"/>
              <a:t>Click to edit Master title style</a:t>
            </a:r>
          </a:p>
        </p:txBody>
      </p:sp>
    </p:spTree>
    <p:extLst>
      <p:ext uri="{BB962C8B-B14F-4D97-AF65-F5344CB8AC3E}">
        <p14:creationId xmlns:p14="http://schemas.microsoft.com/office/powerpoint/2010/main" val="2016425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675408-6FDA-4309-B285-16C4945848BF}"/>
              </a:ext>
            </a:extLst>
          </p:cNvPr>
          <p:cNvGrpSpPr/>
          <p:nvPr userDrawn="1"/>
        </p:nvGrpSpPr>
        <p:grpSpPr>
          <a:xfrm>
            <a:off x="0" y="0"/>
            <a:ext cx="12192000" cy="4462708"/>
            <a:chOff x="0" y="-3120559"/>
            <a:chExt cx="12192000" cy="4462708"/>
          </a:xfrm>
        </p:grpSpPr>
        <p:sp>
          <p:nvSpPr>
            <p:cNvPr id="9" name="Rectangle 8">
              <a:extLst>
                <a:ext uri="{FF2B5EF4-FFF2-40B4-BE49-F238E27FC236}">
                  <a16:creationId xmlns:a16="http://schemas.microsoft.com/office/drawing/2014/main" id="{DE88CF14-4980-42D1-94D3-941051D83EB2}"/>
                </a:ext>
              </a:extLst>
            </p:cNvPr>
            <p:cNvSpPr/>
            <p:nvPr userDrawn="1"/>
          </p:nvSpPr>
          <p:spPr>
            <a:xfrm>
              <a:off x="0" y="-3120559"/>
              <a:ext cx="12192000" cy="3892313"/>
            </a:xfrm>
            <a:prstGeom prst="rect">
              <a:avLst/>
            </a:prstGeom>
            <a:gradFill>
              <a:gsLst>
                <a:gs pos="0">
                  <a:schemeClr val="tx1"/>
                </a:gs>
                <a:gs pos="31000">
                  <a:srgbClr val="00204A"/>
                </a:gs>
                <a:gs pos="100000">
                  <a:srgbClr val="00337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E700"/>
                </a:solidFill>
              </a:endParaRPr>
            </a:p>
          </p:txBody>
        </p:sp>
        <p:sp>
          <p:nvSpPr>
            <p:cNvPr id="10" name="TextBox 9">
              <a:extLst>
                <a:ext uri="{FF2B5EF4-FFF2-40B4-BE49-F238E27FC236}">
                  <a16:creationId xmlns:a16="http://schemas.microsoft.com/office/drawing/2014/main" id="{692CDFEE-D133-4D16-BB31-ED752E37555A}"/>
                </a:ext>
              </a:extLst>
            </p:cNvPr>
            <p:cNvSpPr txBox="1"/>
            <p:nvPr userDrawn="1"/>
          </p:nvSpPr>
          <p:spPr>
            <a:xfrm>
              <a:off x="101600" y="-3120559"/>
              <a:ext cx="4327916" cy="580865"/>
            </a:xfrm>
            <a:prstGeom prst="rect">
              <a:avLst/>
            </a:prstGeom>
            <a:noFill/>
          </p:spPr>
          <p:txBody>
            <a:bodyPr wrap="none" rtlCol="0">
              <a:spAutoFit/>
            </a:bodyPr>
            <a:lstStyle/>
            <a:p>
              <a:pPr defTabSz="914400">
                <a:lnSpc>
                  <a:spcPct val="120000"/>
                </a:lnSpc>
              </a:pPr>
              <a:r>
                <a:rPr lang="en-US" sz="1400" cap="small" dirty="0">
                  <a:solidFill>
                    <a:prstClr val="white"/>
                  </a:solidFill>
                  <a:latin typeface="Times New Roman" panose="02020603050405020304" pitchFamily="18" charset="0"/>
                  <a:cs typeface="Times New Roman" panose="02020603050405020304" pitchFamily="18" charset="0"/>
                </a:rPr>
                <a:t>Department of Medicine</a:t>
              </a:r>
            </a:p>
            <a:p>
              <a:pPr defTabSz="914400">
                <a:lnSpc>
                  <a:spcPct val="110000"/>
                </a:lnSpc>
              </a:pPr>
              <a:r>
                <a:rPr lang="en-US" sz="1400" cap="small" dirty="0">
                  <a:solidFill>
                    <a:srgbClr val="FFE700"/>
                  </a:solidFill>
                  <a:latin typeface="Times New Roman" panose="02020603050405020304" pitchFamily="18" charset="0"/>
                  <a:cs typeface="Times New Roman" panose="02020603050405020304" pitchFamily="18" charset="0"/>
                </a:rPr>
                <a:t>University </a:t>
              </a:r>
              <a:r>
                <a:rPr lang="en-US" sz="1400" dirty="0">
                  <a:solidFill>
                    <a:srgbClr val="FFE700"/>
                  </a:solidFill>
                  <a:latin typeface="Vivaldi" panose="03020602050506090804" pitchFamily="66" charset="0"/>
                  <a:cs typeface="Times New Roman" panose="02020603050405020304" pitchFamily="18" charset="0"/>
                </a:rPr>
                <a:t>of</a:t>
              </a:r>
              <a:r>
                <a:rPr lang="en-US" sz="1400" cap="small" dirty="0">
                  <a:solidFill>
                    <a:srgbClr val="FFE700"/>
                  </a:solidFill>
                  <a:latin typeface="Times New Roman" panose="02020603050405020304" pitchFamily="18" charset="0"/>
                  <a:cs typeface="Times New Roman" panose="02020603050405020304" pitchFamily="18" charset="0"/>
                </a:rPr>
                <a:t>  California, Irvine </a:t>
              </a:r>
              <a:r>
                <a:rPr lang="en-US" sz="1050" cap="small" dirty="0">
                  <a:solidFill>
                    <a:srgbClr val="FFE700"/>
                  </a:solidFill>
                  <a:latin typeface="Times New Roman" panose="02020603050405020304" pitchFamily="18" charset="0"/>
                  <a:cs typeface="Times New Roman" panose="02020603050405020304" pitchFamily="18" charset="0"/>
                </a:rPr>
                <a:t> </a:t>
              </a:r>
              <a:r>
                <a:rPr lang="en-US" sz="1050" cap="small" dirty="0">
                  <a:solidFill>
                    <a:srgbClr val="FFE7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cap="small" dirty="0">
                  <a:solidFill>
                    <a:srgbClr val="FFE700"/>
                  </a:solidFill>
                  <a:latin typeface="Times New Roman" panose="02020603050405020304" pitchFamily="18" charset="0"/>
                  <a:cs typeface="Times New Roman" panose="02020603050405020304" pitchFamily="18" charset="0"/>
                  <a:sym typeface="Wingdings" panose="05000000000000000000" pitchFamily="2" charset="2"/>
                </a:rPr>
                <a:t>School of Medicine</a:t>
              </a:r>
              <a:endParaRPr lang="en-US" sz="1200" cap="small" dirty="0">
                <a:solidFill>
                  <a:srgbClr val="FFE700"/>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14633B0C-C2E5-493B-98C7-47566EC55E55}"/>
                </a:ext>
              </a:extLst>
            </p:cNvPr>
            <p:cNvCxnSpPr>
              <a:cxnSpLocks/>
            </p:cNvCxnSpPr>
            <p:nvPr userDrawn="1"/>
          </p:nvCxnSpPr>
          <p:spPr>
            <a:xfrm>
              <a:off x="195941" y="-2835192"/>
              <a:ext cx="3108960" cy="0"/>
            </a:xfrm>
            <a:prstGeom prst="line">
              <a:avLst/>
            </a:prstGeom>
            <a:ln>
              <a:gradFill flip="none" rotWithShape="1">
                <a:gsLst>
                  <a:gs pos="64000">
                    <a:schemeClr val="bg1"/>
                  </a:gs>
                  <a:gs pos="100000">
                    <a:srgbClr val="003376"/>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2ECEA76-B88E-439D-9840-37F5640713EA}"/>
                </a:ext>
              </a:extLst>
            </p:cNvPr>
            <p:cNvSpPr/>
            <p:nvPr userDrawn="1"/>
          </p:nvSpPr>
          <p:spPr>
            <a:xfrm>
              <a:off x="0" y="779011"/>
              <a:ext cx="12192000" cy="45719"/>
            </a:xfrm>
            <a:prstGeom prst="rect">
              <a:avLst/>
            </a:prstGeom>
            <a:solidFill>
              <a:srgbClr val="FF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 name="Picture 6">
              <a:extLst>
                <a:ext uri="{FF2B5EF4-FFF2-40B4-BE49-F238E27FC236}">
                  <a16:creationId xmlns:a16="http://schemas.microsoft.com/office/drawing/2014/main" id="{A21AF40D-5B5A-4024-8FB6-EB1E9BBBE926}"/>
                </a:ext>
              </a:extLst>
            </p:cNvPr>
            <p:cNvPicPr>
              <a:picLocks noChangeAspect="1"/>
            </p:cNvPicPr>
            <p:nvPr userDrawn="1"/>
          </p:nvPicPr>
          <p:blipFill>
            <a:blip r:embed="rId2"/>
            <a:stretch>
              <a:fillRect/>
            </a:stretch>
          </p:blipFill>
          <p:spPr>
            <a:xfrm>
              <a:off x="10878527" y="215872"/>
              <a:ext cx="1128415" cy="1126277"/>
            </a:xfrm>
            <a:prstGeom prst="ellipse">
              <a:avLst/>
            </a:prstGeom>
            <a:effectLst>
              <a:outerShdw blurRad="50800" dist="38100" dir="5400000" algn="t" rotWithShape="0">
                <a:prstClr val="black">
                  <a:alpha val="40000"/>
                </a:prstClr>
              </a:outerShdw>
            </a:effectLst>
          </p:spPr>
        </p:pic>
      </p:grpSp>
      <p:sp>
        <p:nvSpPr>
          <p:cNvPr id="2" name="Title 1">
            <a:extLst>
              <a:ext uri="{FF2B5EF4-FFF2-40B4-BE49-F238E27FC236}">
                <a16:creationId xmlns:a16="http://schemas.microsoft.com/office/drawing/2014/main" id="{EC19578D-C529-7A4E-B612-6A1E091E5AA5}"/>
              </a:ext>
            </a:extLst>
          </p:cNvPr>
          <p:cNvSpPr>
            <a:spLocks noGrp="1"/>
          </p:cNvSpPr>
          <p:nvPr>
            <p:ph type="ctrTitle"/>
          </p:nvPr>
        </p:nvSpPr>
        <p:spPr>
          <a:xfrm>
            <a:off x="1473200" y="921658"/>
            <a:ext cx="9144000" cy="1748971"/>
          </a:xfrm>
        </p:spPr>
        <p:txBody>
          <a:bodyPr anchor="b"/>
          <a:lstStyle>
            <a:lvl1pPr algn="ctr">
              <a:defRPr sz="4800" b="1">
                <a:solidFill>
                  <a:srgbClr val="FFE700"/>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19942D27-FCBD-2943-929C-F728861A11EC}"/>
              </a:ext>
            </a:extLst>
          </p:cNvPr>
          <p:cNvSpPr>
            <a:spLocks noGrp="1"/>
          </p:cNvSpPr>
          <p:nvPr>
            <p:ph type="subTitle" idx="1"/>
          </p:nvPr>
        </p:nvSpPr>
        <p:spPr>
          <a:xfrm>
            <a:off x="1473200" y="4218895"/>
            <a:ext cx="9144000" cy="1655762"/>
          </a:xfrm>
        </p:spPr>
        <p:txBody>
          <a:bodyPr/>
          <a:lstStyle>
            <a:lvl1pPr marL="0" indent="0" algn="ctr">
              <a:spcBef>
                <a:spcPts val="600"/>
              </a:spcBef>
              <a:buNone/>
              <a:defRPr sz="2800">
                <a:solidFill>
                  <a:srgbClr val="0033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03306D8-2204-9243-9380-EE71C94D65FE}"/>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09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0216FA-66A1-4E34-8316-3667044052D8}"/>
              </a:ext>
            </a:extLst>
          </p:cNvPr>
          <p:cNvGrpSpPr/>
          <p:nvPr userDrawn="1"/>
        </p:nvGrpSpPr>
        <p:grpSpPr>
          <a:xfrm>
            <a:off x="0" y="0"/>
            <a:ext cx="12192000" cy="1073649"/>
            <a:chOff x="0" y="0"/>
            <a:chExt cx="12192000" cy="1073649"/>
          </a:xfrm>
        </p:grpSpPr>
        <p:sp>
          <p:nvSpPr>
            <p:cNvPr id="7" name="Rectangle 6">
              <a:extLst>
                <a:ext uri="{FF2B5EF4-FFF2-40B4-BE49-F238E27FC236}">
                  <a16:creationId xmlns:a16="http://schemas.microsoft.com/office/drawing/2014/main" id="{D62F1446-EC0F-4E83-9A45-8E900AD39FBF}"/>
                </a:ext>
              </a:extLst>
            </p:cNvPr>
            <p:cNvSpPr/>
            <p:nvPr userDrawn="1"/>
          </p:nvSpPr>
          <p:spPr>
            <a:xfrm>
              <a:off x="0" y="0"/>
              <a:ext cx="12192000" cy="1027930"/>
            </a:xfrm>
            <a:prstGeom prst="rect">
              <a:avLst/>
            </a:prstGeom>
            <a:gradFill>
              <a:gsLst>
                <a:gs pos="0">
                  <a:schemeClr val="tx1"/>
                </a:gs>
                <a:gs pos="100000">
                  <a:srgbClr val="00337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00"/>
                </a:solidFill>
              </a:endParaRPr>
            </a:p>
          </p:txBody>
        </p:sp>
        <p:sp>
          <p:nvSpPr>
            <p:cNvPr id="8" name="Rectangle 7">
              <a:extLst>
                <a:ext uri="{FF2B5EF4-FFF2-40B4-BE49-F238E27FC236}">
                  <a16:creationId xmlns:a16="http://schemas.microsoft.com/office/drawing/2014/main" id="{36FAC1BD-E21C-49E7-8259-E7F11165162F}"/>
                </a:ext>
              </a:extLst>
            </p:cNvPr>
            <p:cNvSpPr/>
            <p:nvPr userDrawn="1"/>
          </p:nvSpPr>
          <p:spPr>
            <a:xfrm>
              <a:off x="0" y="1027930"/>
              <a:ext cx="12192000" cy="45719"/>
            </a:xfrm>
            <a:prstGeom prst="rect">
              <a:avLst/>
            </a:prstGeom>
            <a:solidFill>
              <a:srgbClr val="FF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00"/>
                </a:solidFill>
              </a:endParaRPr>
            </a:p>
          </p:txBody>
        </p:sp>
      </p:grpSp>
      <p:sp>
        <p:nvSpPr>
          <p:cNvPr id="2" name="Title 1">
            <a:extLst>
              <a:ext uri="{FF2B5EF4-FFF2-40B4-BE49-F238E27FC236}">
                <a16:creationId xmlns:a16="http://schemas.microsoft.com/office/drawing/2014/main" id="{134629CB-E616-894B-B237-EB5D352275BB}"/>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F1AB76C3-5CCB-9A43-8908-EFF130CAE37C}"/>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108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35F1B3-60B2-8A40-8F08-7C09DBD8EDBD}"/>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a:t>
            </a:fld>
            <a:endParaRPr lang="en-US">
              <a:solidFill>
                <a:prstClr val="black">
                  <a:tint val="75000"/>
                </a:prstClr>
              </a:solidFill>
            </a:endParaRPr>
          </a:p>
        </p:txBody>
      </p:sp>
      <p:grpSp>
        <p:nvGrpSpPr>
          <p:cNvPr id="5" name="Group 4">
            <a:extLst>
              <a:ext uri="{FF2B5EF4-FFF2-40B4-BE49-F238E27FC236}">
                <a16:creationId xmlns:a16="http://schemas.microsoft.com/office/drawing/2014/main" id="{70BA0495-6B2B-431F-972B-B2F8CDAE42A3}"/>
              </a:ext>
            </a:extLst>
          </p:cNvPr>
          <p:cNvGrpSpPr/>
          <p:nvPr userDrawn="1"/>
        </p:nvGrpSpPr>
        <p:grpSpPr>
          <a:xfrm>
            <a:off x="0" y="0"/>
            <a:ext cx="12192000" cy="282621"/>
            <a:chOff x="0" y="0"/>
            <a:chExt cx="12192000" cy="282621"/>
          </a:xfrm>
        </p:grpSpPr>
        <p:sp>
          <p:nvSpPr>
            <p:cNvPr id="6" name="Rectangle 5">
              <a:extLst>
                <a:ext uri="{FF2B5EF4-FFF2-40B4-BE49-F238E27FC236}">
                  <a16:creationId xmlns:a16="http://schemas.microsoft.com/office/drawing/2014/main" id="{7728E4FF-4ECD-48C4-BEAA-5ED66A057E50}"/>
                </a:ext>
              </a:extLst>
            </p:cNvPr>
            <p:cNvSpPr/>
            <p:nvPr userDrawn="1"/>
          </p:nvSpPr>
          <p:spPr>
            <a:xfrm>
              <a:off x="0" y="0"/>
              <a:ext cx="12192000" cy="236902"/>
            </a:xfrm>
            <a:prstGeom prst="rect">
              <a:avLst/>
            </a:prstGeom>
            <a:gradFill>
              <a:gsLst>
                <a:gs pos="0">
                  <a:schemeClr val="tx1"/>
                </a:gs>
                <a:gs pos="100000">
                  <a:srgbClr val="00337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Rectangle 6">
              <a:extLst>
                <a:ext uri="{FF2B5EF4-FFF2-40B4-BE49-F238E27FC236}">
                  <a16:creationId xmlns:a16="http://schemas.microsoft.com/office/drawing/2014/main" id="{06E77F96-5C4C-492C-89AA-80489BBAEB1D}"/>
                </a:ext>
              </a:extLst>
            </p:cNvPr>
            <p:cNvSpPr/>
            <p:nvPr userDrawn="1"/>
          </p:nvSpPr>
          <p:spPr>
            <a:xfrm>
              <a:off x="0" y="236902"/>
              <a:ext cx="12192000" cy="45719"/>
            </a:xfrm>
            <a:prstGeom prst="rect">
              <a:avLst/>
            </a:prstGeom>
            <a:solidFill>
              <a:srgbClr val="FF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Tree>
    <p:extLst>
      <p:ext uri="{BB962C8B-B14F-4D97-AF65-F5344CB8AC3E}">
        <p14:creationId xmlns:p14="http://schemas.microsoft.com/office/powerpoint/2010/main" val="243115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cke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88"/>
            <a:ext cx="11277600" cy="912812"/>
          </a:xfrm>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11277598"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quarter" idx="18"/>
          </p:nvPr>
        </p:nvSpPr>
        <p:spPr>
          <a:xfrm>
            <a:off x="457200" y="3831336"/>
            <a:ext cx="5492496"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19"/>
          </p:nvPr>
        </p:nvSpPr>
        <p:spPr>
          <a:xfrm>
            <a:off x="6242304" y="3831336"/>
            <a:ext cx="5492494"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06EA63B-E4D2-46AC-A0F1-B1D43BBBACCE}"/>
              </a:ext>
            </a:extLst>
          </p:cNvPr>
          <p:cNvSpPr>
            <a:spLocks noGrp="1"/>
          </p:cNvSpPr>
          <p:nvPr>
            <p:ph type="dt" sz="half" idx="20"/>
          </p:nvPr>
        </p:nvSpPr>
        <p:spPr>
          <a:xfrm>
            <a:off x="8159750" y="6464808"/>
            <a:ext cx="2289585" cy="153888"/>
          </a:xfrm>
          <a:prstGeom prst="rect">
            <a:avLst/>
          </a:prstGeom>
        </p:spPr>
        <p:txBody>
          <a:bodyPr/>
          <a:lstStyle/>
          <a:p>
            <a:pPr indent="-3657600"/>
            <a:r>
              <a:rPr lang="en-US"/>
              <a:t>Date</a:t>
            </a:r>
            <a:endParaRPr lang="en-US" dirty="0"/>
          </a:p>
        </p:txBody>
      </p:sp>
      <p:sp>
        <p:nvSpPr>
          <p:cNvPr id="8" name="Footer Placeholder 7">
            <a:extLst>
              <a:ext uri="{FF2B5EF4-FFF2-40B4-BE49-F238E27FC236}">
                <a16:creationId xmlns:a16="http://schemas.microsoft.com/office/drawing/2014/main" id="{81883EF1-9133-4D25-80B4-2F38B9EAE328}"/>
              </a:ext>
            </a:extLst>
          </p:cNvPr>
          <p:cNvSpPr>
            <a:spLocks noGrp="1"/>
          </p:cNvSpPr>
          <p:nvPr>
            <p:ph type="ftr" sz="quarter" idx="21"/>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7" name="Slide Number Placeholder 14">
            <a:extLst>
              <a:ext uri="{FF2B5EF4-FFF2-40B4-BE49-F238E27FC236}">
                <a16:creationId xmlns:a16="http://schemas.microsoft.com/office/drawing/2014/main" id="{1242ADDD-3B08-4EE5-8D65-CA41589BB44F}"/>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3" name="Picture 2">
            <a:extLst>
              <a:ext uri="{FF2B5EF4-FFF2-40B4-BE49-F238E27FC236}">
                <a16:creationId xmlns:a16="http://schemas.microsoft.com/office/drawing/2014/main" id="{4AEF58FD-1550-07E3-5A24-18E3C5300F6A}"/>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1238786293"/>
      </p:ext>
    </p:extLst>
  </p:cSld>
  <p:clrMapOvr>
    <a:masterClrMapping/>
  </p:clrMapOvr>
  <p:extLst>
    <p:ext uri="{DCECCB84-F9BA-43D5-87BE-67443E8EF086}">
      <p15:sldGuideLst xmlns:p15="http://schemas.microsoft.com/office/powerpoint/2012/main">
        <p15:guide id="3" orient="horz" pos="2283" userDrawn="1">
          <p15:clr>
            <a:srgbClr val="FBAE40"/>
          </p15:clr>
        </p15:guide>
        <p15:guide id="4" orient="horz" pos="24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Equ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5492496"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quarter" idx="18"/>
          </p:nvPr>
        </p:nvSpPr>
        <p:spPr>
          <a:xfrm>
            <a:off x="6242304" y="1600200"/>
            <a:ext cx="5492496"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DF3D6E60-0A9D-4D1A-B90E-F894E30402BE}"/>
              </a:ext>
            </a:extLst>
          </p:cNvPr>
          <p:cNvSpPr>
            <a:spLocks noGrp="1"/>
          </p:cNvSpPr>
          <p:nvPr>
            <p:ph type="dt" sz="half" idx="19"/>
          </p:nvPr>
        </p:nvSpPr>
        <p:spPr>
          <a:xfrm>
            <a:off x="8159750" y="6464808"/>
            <a:ext cx="2289585" cy="153888"/>
          </a:xfrm>
          <a:prstGeom prst="rect">
            <a:avLst/>
          </a:prstGeom>
        </p:spPr>
        <p:txBody>
          <a:bodyPr/>
          <a:lstStyle/>
          <a:p>
            <a:pPr indent="-3657600"/>
            <a:r>
              <a:rPr lang="en-US"/>
              <a:t>Date</a:t>
            </a:r>
            <a:endParaRPr lang="en-US" dirty="0"/>
          </a:p>
        </p:txBody>
      </p:sp>
      <p:sp>
        <p:nvSpPr>
          <p:cNvPr id="5" name="Footer Placeholder 4">
            <a:extLst>
              <a:ext uri="{FF2B5EF4-FFF2-40B4-BE49-F238E27FC236}">
                <a16:creationId xmlns:a16="http://schemas.microsoft.com/office/drawing/2014/main" id="{212BC242-A901-423D-ABC2-9A49D4BDA089}"/>
              </a:ext>
            </a:extLst>
          </p:cNvPr>
          <p:cNvSpPr>
            <a:spLocks noGrp="1"/>
          </p:cNvSpPr>
          <p:nvPr>
            <p:ph type="ftr" sz="quarter" idx="20"/>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5" name="Slide Number Placeholder 14">
            <a:extLst>
              <a:ext uri="{FF2B5EF4-FFF2-40B4-BE49-F238E27FC236}">
                <a16:creationId xmlns:a16="http://schemas.microsoft.com/office/drawing/2014/main" id="{010E32CD-2332-4B20-8914-0A8483EEA466}"/>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6" name="Picture 5">
            <a:extLst>
              <a:ext uri="{FF2B5EF4-FFF2-40B4-BE49-F238E27FC236}">
                <a16:creationId xmlns:a16="http://schemas.microsoft.com/office/drawing/2014/main" id="{28351373-AE50-41F9-EE1D-A8E0620837D4}"/>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416961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Stacked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5492496"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quarter" idx="18"/>
          </p:nvPr>
        </p:nvSpPr>
        <p:spPr>
          <a:xfrm>
            <a:off x="6242304" y="1600200"/>
            <a:ext cx="5492496"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19"/>
          </p:nvPr>
        </p:nvSpPr>
        <p:spPr>
          <a:xfrm>
            <a:off x="6242304" y="3831336"/>
            <a:ext cx="5492494" cy="2039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76BCD697-E036-4356-A779-D8C17DD0E505}"/>
              </a:ext>
            </a:extLst>
          </p:cNvPr>
          <p:cNvSpPr>
            <a:spLocks noGrp="1"/>
          </p:cNvSpPr>
          <p:nvPr>
            <p:ph type="dt" sz="half" idx="20"/>
          </p:nvPr>
        </p:nvSpPr>
        <p:spPr>
          <a:xfrm>
            <a:off x="8159750" y="6464808"/>
            <a:ext cx="2289585" cy="153888"/>
          </a:xfrm>
          <a:prstGeom prst="rect">
            <a:avLst/>
          </a:prstGeom>
        </p:spPr>
        <p:txBody>
          <a:bodyPr/>
          <a:lstStyle/>
          <a:p>
            <a:pPr indent="-3657600"/>
            <a:r>
              <a:rPr lang="en-US"/>
              <a:t>Date</a:t>
            </a:r>
            <a:endParaRPr lang="en-US" dirty="0"/>
          </a:p>
        </p:txBody>
      </p:sp>
      <p:sp>
        <p:nvSpPr>
          <p:cNvPr id="5" name="Footer Placeholder 4">
            <a:extLst>
              <a:ext uri="{FF2B5EF4-FFF2-40B4-BE49-F238E27FC236}">
                <a16:creationId xmlns:a16="http://schemas.microsoft.com/office/drawing/2014/main" id="{2BA089C9-B151-4895-8773-A37707AE964B}"/>
              </a:ext>
            </a:extLst>
          </p:cNvPr>
          <p:cNvSpPr>
            <a:spLocks noGrp="1"/>
          </p:cNvSpPr>
          <p:nvPr>
            <p:ph type="ftr" sz="quarter" idx="21"/>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6" name="Slide Number Placeholder 14">
            <a:extLst>
              <a:ext uri="{FF2B5EF4-FFF2-40B4-BE49-F238E27FC236}">
                <a16:creationId xmlns:a16="http://schemas.microsoft.com/office/drawing/2014/main" id="{D6CC2ECD-E10D-4AC2-A633-DF39F2399262}"/>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6" name="Picture 5">
            <a:extLst>
              <a:ext uri="{FF2B5EF4-FFF2-40B4-BE49-F238E27FC236}">
                <a16:creationId xmlns:a16="http://schemas.microsoft.com/office/drawing/2014/main" id="{6027F9D7-34E5-4557-6E62-88B8302C9452}"/>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4261795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nd Column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7427913"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quarter" idx="18"/>
          </p:nvPr>
        </p:nvSpPr>
        <p:spPr>
          <a:xfrm>
            <a:off x="8159750" y="1600200"/>
            <a:ext cx="3575047"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E5CD8241-235B-459C-BDCE-A76110E2D394}"/>
              </a:ext>
            </a:extLst>
          </p:cNvPr>
          <p:cNvSpPr>
            <a:spLocks noGrp="1"/>
          </p:cNvSpPr>
          <p:nvPr>
            <p:ph type="dt" sz="half" idx="19"/>
          </p:nvPr>
        </p:nvSpPr>
        <p:spPr>
          <a:xfrm>
            <a:off x="8159750" y="6464808"/>
            <a:ext cx="2289585" cy="153888"/>
          </a:xfrm>
          <a:prstGeom prst="rect">
            <a:avLst/>
          </a:prstGeom>
        </p:spPr>
        <p:txBody>
          <a:bodyPr/>
          <a:lstStyle/>
          <a:p>
            <a:pPr indent="-3657600"/>
            <a:r>
              <a:rPr lang="en-US"/>
              <a:t>Date</a:t>
            </a:r>
            <a:endParaRPr lang="en-US" dirty="0"/>
          </a:p>
        </p:txBody>
      </p:sp>
      <p:sp>
        <p:nvSpPr>
          <p:cNvPr id="5" name="Footer Placeholder 4">
            <a:extLst>
              <a:ext uri="{FF2B5EF4-FFF2-40B4-BE49-F238E27FC236}">
                <a16:creationId xmlns:a16="http://schemas.microsoft.com/office/drawing/2014/main" id="{54C1C1A4-CFED-43B3-A3B7-5FCCA044D700}"/>
              </a:ext>
            </a:extLst>
          </p:cNvPr>
          <p:cNvSpPr>
            <a:spLocks noGrp="1"/>
          </p:cNvSpPr>
          <p:nvPr>
            <p:ph type="ftr" sz="quarter" idx="20"/>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5" name="Slide Number Placeholder 14">
            <a:extLst>
              <a:ext uri="{FF2B5EF4-FFF2-40B4-BE49-F238E27FC236}">
                <a16:creationId xmlns:a16="http://schemas.microsoft.com/office/drawing/2014/main" id="{42485A52-976C-4FF3-8727-FF85CF3902B2}"/>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6" name="Picture 5">
            <a:extLst>
              <a:ext uri="{FF2B5EF4-FFF2-40B4-BE49-F238E27FC236}">
                <a16:creationId xmlns:a16="http://schemas.microsoft.com/office/drawing/2014/main" id="{0D68B2B3-C19D-690E-2785-1944B8908DCE}"/>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10591806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nd Column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3573463"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quarter" idx="18"/>
          </p:nvPr>
        </p:nvSpPr>
        <p:spPr>
          <a:xfrm>
            <a:off x="4305301" y="1600200"/>
            <a:ext cx="7429500"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4">
            <a:extLst>
              <a:ext uri="{FF2B5EF4-FFF2-40B4-BE49-F238E27FC236}">
                <a16:creationId xmlns:a16="http://schemas.microsoft.com/office/drawing/2014/main" id="{B999C824-43B1-4AEA-B700-EE908800FB53}"/>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6" name="Picture 5">
            <a:extLst>
              <a:ext uri="{FF2B5EF4-FFF2-40B4-BE49-F238E27FC236}">
                <a16:creationId xmlns:a16="http://schemas.microsoft.com/office/drawing/2014/main" id="{A397C452-9773-BF95-D08C-1DF1E5FACA55}"/>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2256168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7"/>
          </p:nvPr>
        </p:nvSpPr>
        <p:spPr>
          <a:xfrm>
            <a:off x="457200" y="1600200"/>
            <a:ext cx="3573463"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8"/>
          </p:nvPr>
        </p:nvSpPr>
        <p:spPr>
          <a:xfrm>
            <a:off x="4310063" y="1600200"/>
            <a:ext cx="3575049"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19"/>
          </p:nvPr>
        </p:nvSpPr>
        <p:spPr>
          <a:xfrm>
            <a:off x="8159750" y="1600200"/>
            <a:ext cx="3575049" cy="427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198FDE4E-59BC-4B83-B2B4-384EA5DB0628}"/>
              </a:ext>
            </a:extLst>
          </p:cNvPr>
          <p:cNvSpPr>
            <a:spLocks noGrp="1"/>
          </p:cNvSpPr>
          <p:nvPr>
            <p:ph type="dt" sz="half" idx="20"/>
          </p:nvPr>
        </p:nvSpPr>
        <p:spPr>
          <a:xfrm>
            <a:off x="8159750" y="6464808"/>
            <a:ext cx="2289585" cy="153888"/>
          </a:xfrm>
          <a:prstGeom prst="rect">
            <a:avLst/>
          </a:prstGeom>
        </p:spPr>
        <p:txBody>
          <a:bodyPr/>
          <a:lstStyle/>
          <a:p>
            <a:pPr indent="-3657600"/>
            <a:r>
              <a:rPr lang="en-US"/>
              <a:t>Date</a:t>
            </a:r>
            <a:endParaRPr lang="en-US" dirty="0"/>
          </a:p>
        </p:txBody>
      </p:sp>
      <p:sp>
        <p:nvSpPr>
          <p:cNvPr id="5" name="Footer Placeholder 4">
            <a:extLst>
              <a:ext uri="{FF2B5EF4-FFF2-40B4-BE49-F238E27FC236}">
                <a16:creationId xmlns:a16="http://schemas.microsoft.com/office/drawing/2014/main" id="{9712CBBA-4CC1-4755-B61E-8B53F6147760}"/>
              </a:ext>
            </a:extLst>
          </p:cNvPr>
          <p:cNvSpPr>
            <a:spLocks noGrp="1"/>
          </p:cNvSpPr>
          <p:nvPr>
            <p:ph type="ftr" sz="quarter" idx="21"/>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5" name="Slide Number Placeholder 14">
            <a:extLst>
              <a:ext uri="{FF2B5EF4-FFF2-40B4-BE49-F238E27FC236}">
                <a16:creationId xmlns:a16="http://schemas.microsoft.com/office/drawing/2014/main" id="{67B52E56-3B12-4D18-9731-0BF41F7D7699}"/>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6" name="Picture 5">
            <a:extLst>
              <a:ext uri="{FF2B5EF4-FFF2-40B4-BE49-F238E27FC236}">
                <a16:creationId xmlns:a16="http://schemas.microsoft.com/office/drawing/2014/main" id="{2C315FF7-E43C-316A-1E4D-C7249EF0B894}"/>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357295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0" y="0"/>
            <a:ext cx="12192000" cy="5867400"/>
          </a:xfrm>
          <a:solidFill>
            <a:schemeClr val="bg1">
              <a:lumMod val="95000"/>
            </a:schemeClr>
          </a:solidFill>
        </p:spPr>
        <p:txBody>
          <a:bodyPr lIns="457200" tIns="457200"/>
          <a:lstStyle/>
          <a:p>
            <a:r>
              <a:rPr lang="en-US"/>
              <a:t>Click icon to add picture</a:t>
            </a:r>
          </a:p>
        </p:txBody>
      </p:sp>
      <p:sp>
        <p:nvSpPr>
          <p:cNvPr id="2" name="Date Placeholder 1">
            <a:extLst>
              <a:ext uri="{FF2B5EF4-FFF2-40B4-BE49-F238E27FC236}">
                <a16:creationId xmlns:a16="http://schemas.microsoft.com/office/drawing/2014/main" id="{514E3B6A-0F8B-44D7-9D86-907A853375C0}"/>
              </a:ext>
            </a:extLst>
          </p:cNvPr>
          <p:cNvSpPr>
            <a:spLocks noGrp="1"/>
          </p:cNvSpPr>
          <p:nvPr>
            <p:ph type="dt" sz="half" idx="18"/>
          </p:nvPr>
        </p:nvSpPr>
        <p:spPr>
          <a:xfrm>
            <a:off x="8159750" y="6464808"/>
            <a:ext cx="2289585" cy="153888"/>
          </a:xfrm>
          <a:prstGeom prst="rect">
            <a:avLst/>
          </a:prstGeom>
        </p:spPr>
        <p:txBody>
          <a:bodyPr/>
          <a:lstStyle/>
          <a:p>
            <a:pPr indent="-3657600"/>
            <a:r>
              <a:rPr lang="en-US"/>
              <a:t>Date</a:t>
            </a:r>
            <a:endParaRPr lang="en-US" dirty="0"/>
          </a:p>
        </p:txBody>
      </p:sp>
      <p:sp>
        <p:nvSpPr>
          <p:cNvPr id="4" name="Footer Placeholder 3">
            <a:extLst>
              <a:ext uri="{FF2B5EF4-FFF2-40B4-BE49-F238E27FC236}">
                <a16:creationId xmlns:a16="http://schemas.microsoft.com/office/drawing/2014/main" id="{9B8BCA73-45E3-47AA-AE41-02D3094B0983}"/>
              </a:ext>
            </a:extLst>
          </p:cNvPr>
          <p:cNvSpPr>
            <a:spLocks noGrp="1"/>
          </p:cNvSpPr>
          <p:nvPr>
            <p:ph type="ftr" sz="quarter" idx="19"/>
          </p:nvPr>
        </p:nvSpPr>
        <p:spPr>
          <a:xfrm>
            <a:off x="4030664" y="6464798"/>
            <a:ext cx="4129086" cy="153888"/>
          </a:xfrm>
          <a:prstGeom prst="rect">
            <a:avLst/>
          </a:prstGeom>
        </p:spPr>
        <p:txBody>
          <a:bodyPr/>
          <a:lstStyle/>
          <a:p>
            <a:pPr indent="-5486400"/>
            <a:r>
              <a:rPr lang="en-US"/>
              <a:t>Modify with Insert &gt; Header &amp; Footer</a:t>
            </a:r>
            <a:endParaRPr lang="en-US" dirty="0"/>
          </a:p>
        </p:txBody>
      </p:sp>
      <p:sp>
        <p:nvSpPr>
          <p:cNvPr id="13" name="Slide Number Placeholder 14">
            <a:extLst>
              <a:ext uri="{FF2B5EF4-FFF2-40B4-BE49-F238E27FC236}">
                <a16:creationId xmlns:a16="http://schemas.microsoft.com/office/drawing/2014/main" id="{E3FADBA8-DEF5-4EE1-B642-99AA17E34DC9}"/>
              </a:ext>
            </a:extLst>
          </p:cNvPr>
          <p:cNvSpPr>
            <a:spLocks noGrp="1"/>
          </p:cNvSpPr>
          <p:nvPr>
            <p:ph type="sldNum" sz="quarter" idx="4"/>
          </p:nvPr>
        </p:nvSpPr>
        <p:spPr>
          <a:xfrm>
            <a:off x="10759438" y="6409944"/>
            <a:ext cx="975360" cy="274320"/>
          </a:xfrm>
          <a:prstGeom prst="rect">
            <a:avLst/>
          </a:prstGeom>
          <a:blipFill rotWithShape="1">
            <a:blip r:embed="rId2"/>
            <a:stretch>
              <a:fillRect/>
            </a:stretch>
          </a:blipFill>
        </p:spPr>
        <p:txBody>
          <a:bodyPr vert="horz" lIns="91440" tIns="45720" rIns="91440" bIns="45720" rtlCol="0" anchor="ctr"/>
          <a:lstStyle>
            <a:lvl1pPr algn="r">
              <a:defRPr sz="1000">
                <a:solidFill>
                  <a:srgbClr val="000000"/>
                </a:solidFill>
              </a:defRPr>
            </a:lvl1pPr>
            <a:lvl2pPr marL="0" algn="r">
              <a:defRPr sz="1000"/>
            </a:lvl2pPr>
            <a:lvl3pPr marL="0" algn="r">
              <a:defRPr sz="1000"/>
            </a:lvl3pPr>
            <a:lvl4pPr marL="0" algn="r">
              <a:defRPr sz="1000"/>
            </a:lvl4pPr>
            <a:lvl5pPr marL="0" algn="r">
              <a:defRPr sz="1000"/>
            </a:lvl5pPr>
            <a:lvl6pPr marL="0" algn="r">
              <a:defRPr sz="1000"/>
            </a:lvl6pPr>
            <a:lvl7pPr marL="0" algn="r">
              <a:defRPr sz="1000"/>
            </a:lvl7pPr>
            <a:lvl8pPr marL="0" algn="r">
              <a:defRPr sz="1000"/>
            </a:lvl8pPr>
            <a:lvl9pPr marL="0" algn="r">
              <a:defRPr sz="1000"/>
            </a:lvl9pPr>
          </a:lstStyle>
          <a:p>
            <a:fld id="{F3EC7EDD-B554-9142-9977-52420729B2A8}" type="slidenum">
              <a:rPr lang="en-US" smtClean="0"/>
              <a:pPr/>
              <a:t>‹#›</a:t>
            </a:fld>
            <a:endParaRPr lang="en-US" dirty="0"/>
          </a:p>
        </p:txBody>
      </p:sp>
      <p:pic>
        <p:nvPicPr>
          <p:cNvPr id="5" name="Picture 4">
            <a:extLst>
              <a:ext uri="{FF2B5EF4-FFF2-40B4-BE49-F238E27FC236}">
                <a16:creationId xmlns:a16="http://schemas.microsoft.com/office/drawing/2014/main" id="{E3E1EC2C-B0DE-327C-E83B-73F38809ABC2}"/>
              </a:ext>
            </a:extLst>
          </p:cNvPr>
          <p:cNvPicPr>
            <a:picLocks noChangeAspect="1"/>
          </p:cNvPicPr>
          <p:nvPr userDrawn="1"/>
        </p:nvPicPr>
        <p:blipFill>
          <a:blip r:embed="rId3"/>
          <a:srcRect/>
          <a:stretch/>
        </p:blipFill>
        <p:spPr bwMode="black">
          <a:xfrm>
            <a:off x="457200" y="6099048"/>
            <a:ext cx="1792989" cy="515113"/>
          </a:xfrm>
          <a:prstGeom prst="rect">
            <a:avLst/>
          </a:prstGeom>
        </p:spPr>
      </p:pic>
    </p:spTree>
    <p:extLst>
      <p:ext uri="{BB962C8B-B14F-4D97-AF65-F5344CB8AC3E}">
        <p14:creationId xmlns:p14="http://schemas.microsoft.com/office/powerpoint/2010/main" val="146049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8788"/>
            <a:ext cx="11277600" cy="9144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20" name="Text Placeholder 19"/>
          <p:cNvSpPr>
            <a:spLocks noGrp="1"/>
          </p:cNvSpPr>
          <p:nvPr>
            <p:ph type="body" idx="1"/>
          </p:nvPr>
        </p:nvSpPr>
        <p:spPr>
          <a:xfrm>
            <a:off x="457199" y="1600200"/>
            <a:ext cx="11277599" cy="4267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772709"/>
      </p:ext>
    </p:extLst>
  </p:cSld>
  <p:clrMap bg1="lt1" tx1="dk1" bg2="lt2" tx2="dk2" accent1="accent1" accent2="accent2" accent3="accent3" accent4="accent4" accent5="accent5" accent6="accent6" hlink="hlink" folHlink="folHlink"/>
  <p:sldLayoutIdLst>
    <p:sldLayoutId id="2147483682" r:id="rId1"/>
    <p:sldLayoutId id="2147483663" r:id="rId2"/>
    <p:sldLayoutId id="2147483700" r:id="rId3"/>
    <p:sldLayoutId id="2147483701" r:id="rId4"/>
    <p:sldLayoutId id="2147483710" r:id="rId5"/>
    <p:sldLayoutId id="2147483705" r:id="rId6"/>
    <p:sldLayoutId id="2147483706" r:id="rId7"/>
    <p:sldLayoutId id="2147483704" r:id="rId8"/>
    <p:sldLayoutId id="2147483707" r:id="rId9"/>
    <p:sldLayoutId id="2147483712" r:id="rId10"/>
    <p:sldLayoutId id="2147483709" r:id="rId11"/>
    <p:sldLayoutId id="2147483678" r:id="rId12"/>
    <p:sldLayoutId id="2147483679" r:id="rId13"/>
    <p:sldLayoutId id="2147483686" r:id="rId14"/>
    <p:sldLayoutId id="2147483687" r:id="rId15"/>
    <p:sldLayoutId id="2147483690" r:id="rId16"/>
    <p:sldLayoutId id="2147483691" r:id="rId17"/>
    <p:sldLayoutId id="2147483692" r:id="rId18"/>
    <p:sldLayoutId id="2147483688" r:id="rId19"/>
    <p:sldLayoutId id="2147483713" r:id="rId20"/>
    <p:sldLayoutId id="2147483714" r:id="rId21"/>
    <p:sldLayoutId id="2147483716" r:id="rId22"/>
    <p:sldLayoutId id="2147483717" r:id="rId23"/>
    <p:sldLayoutId id="2147483718" r:id="rId24"/>
    <p:sldLayoutId id="2147483719" r:id="rId25"/>
    <p:sldLayoutId id="2147483720" r:id="rId26"/>
    <p:sldLayoutId id="2147483721" r:id="rId27"/>
    <p:sldLayoutId id="2147483722" r:id="rId28"/>
  </p:sldLayoutIdLst>
  <p:hf hdr="0"/>
  <p:txStyles>
    <p:titleStyle>
      <a:lvl1pPr algn="l" defTabSz="457200" rtl="0" eaLnBrk="1" latinLnBrk="0" hangingPunct="1">
        <a:spcBef>
          <a:spcPct val="0"/>
        </a:spcBef>
        <a:buNone/>
        <a:defRPr sz="2800" kern="1200">
          <a:solidFill>
            <a:srgbClr val="000000"/>
          </a:solidFill>
          <a:latin typeface="+mj-lt"/>
          <a:ea typeface="+mj-ea"/>
          <a:cs typeface="+mj-cs"/>
        </a:defRPr>
      </a:lvl1pPr>
    </p:titleStyle>
    <p:bodyStyle>
      <a:lvl1pPr marL="0" indent="0" algn="l" defTabSz="457200" rtl="0" eaLnBrk="1" latinLnBrk="0" hangingPunct="1">
        <a:spcBef>
          <a:spcPct val="20000"/>
        </a:spcBef>
        <a:buFont typeface="Arial"/>
        <a:buNone/>
        <a:defRPr sz="2000" kern="1200">
          <a:solidFill>
            <a:schemeClr val="tx1"/>
          </a:solidFill>
          <a:latin typeface="Arial"/>
          <a:ea typeface="+mn-ea"/>
          <a:cs typeface="Arial"/>
        </a:defRPr>
      </a:lvl1pPr>
      <a:lvl2pPr marL="169863" indent="-166688"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450850" indent="-225425"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692150" indent="-241300" algn="l" defTabSz="457200" rtl="0" eaLnBrk="1" latinLnBrk="0" hangingPunct="1">
        <a:spcBef>
          <a:spcPct val="20000"/>
        </a:spcBef>
        <a:buFont typeface="Arial"/>
        <a:buChar char="•"/>
        <a:defRPr sz="1600" kern="1200">
          <a:solidFill>
            <a:schemeClr val="tx1"/>
          </a:solidFill>
          <a:latin typeface="+mn-lt"/>
          <a:ea typeface="+mn-ea"/>
          <a:cs typeface="Arial"/>
        </a:defRPr>
      </a:lvl4pPr>
      <a:lvl5pPr marL="917575" indent="-225425" algn="l" defTabSz="457200" rtl="0" eaLnBrk="1" latinLnBrk="0" hangingPunct="1">
        <a:spcBef>
          <a:spcPct val="20000"/>
        </a:spcBef>
        <a:buFont typeface="Calibri" panose="020F0502020204030204" pitchFamily="34" charset="0"/>
        <a:buChar char="–"/>
        <a:defRPr sz="1600" kern="1200" baseline="0">
          <a:solidFill>
            <a:schemeClr val="tx1"/>
          </a:solidFill>
          <a:latin typeface="+mn-lt"/>
          <a:ea typeface="+mn-ea"/>
          <a:cs typeface="Arial" panose="020B0604020202020204" pitchFamily="34" charset="0"/>
        </a:defRPr>
      </a:lvl5pPr>
      <a:lvl6pPr marL="914400" indent="-228600" algn="l" defTabSz="457200" rtl="0" eaLnBrk="1" latinLnBrk="0" hangingPunct="1">
        <a:spcBef>
          <a:spcPct val="20000"/>
        </a:spcBef>
        <a:buFont typeface="Calibri" panose="020F0502020204030204" pitchFamily="34" charset="0"/>
        <a:buChar char="–"/>
        <a:defRPr sz="1600" kern="1200">
          <a:solidFill>
            <a:schemeClr val="tx1"/>
          </a:solidFill>
          <a:latin typeface="+mn-lt"/>
          <a:ea typeface="+mn-ea"/>
          <a:cs typeface="Arial" panose="020B0604020202020204" pitchFamily="34" charset="0"/>
        </a:defRPr>
      </a:lvl6pPr>
      <a:lvl7pPr marL="914400" indent="-228600" algn="l" defTabSz="457200" rtl="0" eaLnBrk="1" latinLnBrk="0" hangingPunct="1">
        <a:spcBef>
          <a:spcPct val="20000"/>
        </a:spcBef>
        <a:buFont typeface="Calibri" panose="020F0502020204030204" pitchFamily="34" charset="0"/>
        <a:buChar char="–"/>
        <a:defRPr sz="1600" kern="1200">
          <a:solidFill>
            <a:schemeClr val="tx1"/>
          </a:solidFill>
          <a:latin typeface="+mn-lt"/>
          <a:ea typeface="+mn-ea"/>
          <a:cs typeface="+mn-cs"/>
        </a:defRPr>
      </a:lvl7pPr>
      <a:lvl8pPr marL="914400" indent="-228600" algn="l" defTabSz="457200" rtl="0" eaLnBrk="1" latinLnBrk="0" hangingPunct="1">
        <a:spcBef>
          <a:spcPct val="20000"/>
        </a:spcBef>
        <a:buFont typeface="Calibri" panose="020F0502020204030204" pitchFamily="34" charset="0"/>
        <a:buChar char="–"/>
        <a:defRPr sz="1600" kern="1200">
          <a:solidFill>
            <a:schemeClr val="tx1"/>
          </a:solidFill>
          <a:latin typeface="+mn-lt"/>
          <a:ea typeface="+mn-ea"/>
          <a:cs typeface="+mn-cs"/>
        </a:defRPr>
      </a:lvl8pPr>
      <a:lvl9pPr marL="914400" indent="-228600" algn="l" defTabSz="457200" rtl="0" eaLnBrk="1" latinLnBrk="0" hangingPunct="1">
        <a:spcBef>
          <a:spcPct val="20000"/>
        </a:spcBef>
        <a:buFont typeface="Calibri" panose="020F0502020204030204" pitchFamily="34" charset="0"/>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7392" userDrawn="1">
          <p15:clr>
            <a:srgbClr val="F26B43"/>
          </p15:clr>
        </p15:guide>
        <p15:guide id="3" pos="3924" userDrawn="1">
          <p15:clr>
            <a:srgbClr val="F26B43"/>
          </p15:clr>
        </p15:guide>
        <p15:guide id="4" orient="horz" pos="288" userDrawn="1">
          <p15:clr>
            <a:srgbClr val="F26B43"/>
          </p15:clr>
        </p15:guide>
        <p15:guide id="6" orient="horz" pos="4149" userDrawn="1">
          <p15:clr>
            <a:srgbClr val="F26B43"/>
          </p15:clr>
        </p15:guide>
        <p15:guide id="7" orient="horz" pos="3696" userDrawn="1">
          <p15:clr>
            <a:srgbClr val="F26B43"/>
          </p15:clr>
        </p15:guide>
        <p15:guide id="8" orient="horz" pos="1008" userDrawn="1">
          <p15:clr>
            <a:srgbClr val="F26B43"/>
          </p15:clr>
        </p15:guide>
        <p15:guide id="9" orient="horz" pos="864" userDrawn="1">
          <p15:clr>
            <a:srgbClr val="F26B43"/>
          </p15:clr>
        </p15:guide>
        <p15:guide id="10" pos="3756" userDrawn="1">
          <p15:clr>
            <a:srgbClr val="F26B43"/>
          </p15:clr>
        </p15:guide>
        <p15:guide id="11" pos="2712" userDrawn="1">
          <p15:clr>
            <a:srgbClr val="F26B43"/>
          </p15:clr>
        </p15:guide>
        <p15:guide id="12" pos="2539" userDrawn="1">
          <p15:clr>
            <a:srgbClr val="F26B43"/>
          </p15:clr>
        </p15:guide>
        <p15:guide id="13" pos="4967" userDrawn="1">
          <p15:clr>
            <a:srgbClr val="F26B43"/>
          </p15:clr>
        </p15:guide>
        <p15:guide id="14" pos="51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9.png"/><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en.wikipedia.org/wiki/File:Frans_Hals_-_Portret_van_Ren%C3%A9_Descartes.jpg" TargetMode="Externa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sv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65.jpg"/><Relationship Id="rId1" Type="http://schemas.openxmlformats.org/officeDocument/2006/relationships/slideLayout" Target="../slideLayouts/slideLayout28.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hyperlink" Target="https://pubmed.ncbi.nlm.nih.gov/33526805/"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8.xml"/><Relationship Id="rId5" Type="http://schemas.openxmlformats.org/officeDocument/2006/relationships/image" Target="../media/image76.tiff"/><Relationship Id="rId4" Type="http://schemas.openxmlformats.org/officeDocument/2006/relationships/image" Target="../media/image75.tiff"/></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1.bin"/><Relationship Id="rId1" Type="http://schemas.openxmlformats.org/officeDocument/2006/relationships/slideLayout" Target="../slideLayouts/slideLayout28.xml"/><Relationship Id="rId5" Type="http://schemas.openxmlformats.org/officeDocument/2006/relationships/image" Target="../media/image78.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image" Target="../media/image86.tif"/><Relationship Id="rId1" Type="http://schemas.openxmlformats.org/officeDocument/2006/relationships/slideLayout" Target="../slideLayouts/slideLayout27.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emf"/><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11" Type="http://schemas.openxmlformats.org/officeDocument/2006/relationships/image" Target="../media/image122.svg"/><Relationship Id="rId5" Type="http://schemas.openxmlformats.org/officeDocument/2006/relationships/diagramQuickStyle" Target="../diagrams/quickStyle14.xml"/><Relationship Id="rId15" Type="http://schemas.openxmlformats.org/officeDocument/2006/relationships/image" Target="../media/image126.svg"/><Relationship Id="rId10" Type="http://schemas.openxmlformats.org/officeDocument/2006/relationships/image" Target="../media/image121.png"/><Relationship Id="rId4" Type="http://schemas.openxmlformats.org/officeDocument/2006/relationships/diagramLayout" Target="../diagrams/layout14.xml"/><Relationship Id="rId9" Type="http://schemas.openxmlformats.org/officeDocument/2006/relationships/image" Target="../media/image120.svg"/><Relationship Id="rId1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hyperlink" Target="mailto:inna.belfer@nih.gov"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18" Type="http://schemas.openxmlformats.org/officeDocument/2006/relationships/image" Target="../media/image32.svg"/><Relationship Id="rId26" Type="http://schemas.openxmlformats.org/officeDocument/2006/relationships/image" Target="../media/image40.svg"/><Relationship Id="rId3" Type="http://schemas.openxmlformats.org/officeDocument/2006/relationships/image" Target="../media/image27.png"/><Relationship Id="rId21" Type="http://schemas.openxmlformats.org/officeDocument/2006/relationships/image" Target="../media/image35.png"/><Relationship Id="rId7" Type="http://schemas.openxmlformats.org/officeDocument/2006/relationships/diagramColors" Target="../diagrams/colors7.xml"/><Relationship Id="rId12" Type="http://schemas.openxmlformats.org/officeDocument/2006/relationships/diagramColors" Target="../diagrams/colors8.xml"/><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22.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24" Type="http://schemas.openxmlformats.org/officeDocument/2006/relationships/image" Target="../media/image38.svg"/><Relationship Id="rId5" Type="http://schemas.openxmlformats.org/officeDocument/2006/relationships/diagramLayout" Target="../diagrams/layout7.xml"/><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svg"/><Relationship Id="rId10" Type="http://schemas.openxmlformats.org/officeDocument/2006/relationships/diagramLayout" Target="../diagrams/layout8.xml"/><Relationship Id="rId19" Type="http://schemas.openxmlformats.org/officeDocument/2006/relationships/image" Target="../media/image33.png"/><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28.png"/><Relationship Id="rId22" Type="http://schemas.openxmlformats.org/officeDocument/2006/relationships/image" Target="../media/image36.svg"/><Relationship Id="rId27"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F4C0EC-F447-4149-A04C-7DA81A56653D}"/>
              </a:ext>
            </a:extLst>
          </p:cNvPr>
          <p:cNvSpPr>
            <a:spLocks noGrp="1"/>
          </p:cNvSpPr>
          <p:nvPr>
            <p:ph type="title"/>
          </p:nvPr>
        </p:nvSpPr>
        <p:spPr>
          <a:xfrm>
            <a:off x="-1" y="519953"/>
            <a:ext cx="9887919" cy="7171765"/>
          </a:xfrm>
        </p:spPr>
        <p:txBody>
          <a:bodyPr/>
          <a:lstStyle/>
          <a:p>
            <a:pPr algn="ctr"/>
            <a:r>
              <a:rPr lang="en-US" sz="4400" dirty="0">
                <a:effectLst/>
                <a:latin typeface="Arial" panose="020B0604020202020204" pitchFamily="34" charset="0"/>
                <a:ea typeface="Times New Roman" panose="02020603050405020304" pitchFamily="18" charset="0"/>
              </a:rPr>
              <a:t>Complementary and Integrative Health for Sickle Cell Pain: </a:t>
            </a:r>
            <a:r>
              <a:rPr lang="en-US" sz="3600" dirty="0">
                <a:effectLst/>
                <a:latin typeface="Arial" panose="020B0604020202020204" pitchFamily="34" charset="0"/>
                <a:ea typeface="Times New Roman" panose="02020603050405020304" pitchFamily="18" charset="0"/>
              </a:rPr>
              <a:t>Mechanistic Approaches</a:t>
            </a:r>
            <a:r>
              <a:rPr lang="en-US" sz="4800" dirty="0">
                <a:effectLst/>
              </a:rPr>
              <a:t> </a:t>
            </a:r>
            <a:br>
              <a:rPr lang="en-US" dirty="0"/>
            </a:br>
            <a:endParaRPr lang="en-US" dirty="0"/>
          </a:p>
        </p:txBody>
      </p:sp>
      <p:sp>
        <p:nvSpPr>
          <p:cNvPr id="7" name="Text Placeholder 6">
            <a:extLst>
              <a:ext uri="{FF2B5EF4-FFF2-40B4-BE49-F238E27FC236}">
                <a16:creationId xmlns:a16="http://schemas.microsoft.com/office/drawing/2014/main" id="{238E4231-669F-4E88-B220-B97936D91DD4}"/>
              </a:ext>
            </a:extLst>
          </p:cNvPr>
          <p:cNvSpPr>
            <a:spLocks noGrp="1"/>
          </p:cNvSpPr>
          <p:nvPr>
            <p:ph type="body" sz="quarter" idx="11"/>
          </p:nvPr>
        </p:nvSpPr>
        <p:spPr>
          <a:xfrm>
            <a:off x="560288" y="4992980"/>
            <a:ext cx="7064863" cy="1496290"/>
          </a:xfrm>
        </p:spPr>
        <p:txBody>
          <a:bodyPr>
            <a:normAutofit fontScale="92500" lnSpcReduction="10000"/>
          </a:bodyPr>
          <a:lstStyle/>
          <a:p>
            <a:r>
              <a:rPr lang="en-US" dirty="0"/>
              <a:t>Wally R Smith, MD</a:t>
            </a:r>
          </a:p>
          <a:p>
            <a:r>
              <a:rPr lang="en-US" dirty="0"/>
              <a:t>Florence Neal Cooper Smith Professor of Sickle Cell Disease </a:t>
            </a:r>
          </a:p>
          <a:p>
            <a:r>
              <a:rPr lang="en-US" dirty="0"/>
              <a:t>Virginia Commonwealth University</a:t>
            </a:r>
          </a:p>
          <a:p>
            <a:r>
              <a:rPr lang="en-US" dirty="0"/>
              <a:t>Richmond, VA</a:t>
            </a:r>
          </a:p>
          <a:p>
            <a:endParaRPr lang="en-US" dirty="0"/>
          </a:p>
          <a:p>
            <a:endParaRPr lang="en-US" dirty="0"/>
          </a:p>
        </p:txBody>
      </p:sp>
      <p:pic>
        <p:nvPicPr>
          <p:cNvPr id="8" name="Picture 7">
            <a:extLst>
              <a:ext uri="{FF2B5EF4-FFF2-40B4-BE49-F238E27FC236}">
                <a16:creationId xmlns:a16="http://schemas.microsoft.com/office/drawing/2014/main" id="{5919339B-4F43-59B8-4B3B-A050C8129BCE}"/>
              </a:ext>
            </a:extLst>
          </p:cNvPr>
          <p:cNvPicPr>
            <a:picLocks noChangeAspect="1"/>
          </p:cNvPicPr>
          <p:nvPr/>
        </p:nvPicPr>
        <p:blipFill>
          <a:blip r:embed="rId3"/>
          <a:srcRect/>
          <a:stretch/>
        </p:blipFill>
        <p:spPr>
          <a:xfrm>
            <a:off x="457200" y="640080"/>
            <a:ext cx="2259802" cy="649225"/>
          </a:xfrm>
          <a:prstGeom prst="rect">
            <a:avLst/>
          </a:prstGeom>
        </p:spPr>
      </p:pic>
    </p:spTree>
    <p:extLst>
      <p:ext uri="{BB962C8B-B14F-4D97-AF65-F5344CB8AC3E}">
        <p14:creationId xmlns:p14="http://schemas.microsoft.com/office/powerpoint/2010/main" val="2553764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78364F-EAFD-C220-A8A9-9ADD0E0F601C}"/>
              </a:ext>
            </a:extLst>
          </p:cNvPr>
          <p:cNvSpPr>
            <a:spLocks noGrp="1"/>
          </p:cNvSpPr>
          <p:nvPr>
            <p:ph type="title"/>
          </p:nvPr>
        </p:nvSpPr>
        <p:spPr>
          <a:xfrm>
            <a:off x="519545" y="443188"/>
            <a:ext cx="10910455" cy="766537"/>
          </a:xfrm>
        </p:spPr>
        <p:txBody>
          <a:bodyPr vert="horz" lIns="91440" tIns="45720" rIns="91440" bIns="45720" rtlCol="0" anchor="ctr" anchorCtr="0">
            <a:noAutofit/>
          </a:bodyPr>
          <a:lstStyle/>
          <a:p>
            <a:r>
              <a:rPr lang="en-US" sz="4800" dirty="0">
                <a:solidFill>
                  <a:schemeClr val="tx1"/>
                </a:solidFill>
                <a:cs typeface="Poppins" pitchFamily="2" charset="77"/>
              </a:rPr>
              <a:t>To Bridge The Gap In Quality And Guidelines… </a:t>
            </a:r>
          </a:p>
        </p:txBody>
      </p:sp>
      <p:graphicFrame>
        <p:nvGraphicFramePr>
          <p:cNvPr id="10" name="Content Placeholder 9">
            <a:extLst>
              <a:ext uri="{FF2B5EF4-FFF2-40B4-BE49-F238E27FC236}">
                <a16:creationId xmlns:a16="http://schemas.microsoft.com/office/drawing/2014/main" id="{E522484B-E1EB-2F7A-41A4-B9D9164EEEA5}"/>
              </a:ext>
            </a:extLst>
          </p:cNvPr>
          <p:cNvGraphicFramePr>
            <a:graphicFrameLocks noGrp="1"/>
          </p:cNvGraphicFramePr>
          <p:nvPr>
            <p:ph idx="1"/>
            <p:extLst>
              <p:ext uri="{D42A27DB-BD31-4B8C-83A1-F6EECF244321}">
                <p14:modId xmlns:p14="http://schemas.microsoft.com/office/powerpoint/2010/main" val="153564199"/>
              </p:ext>
            </p:extLst>
          </p:nvPr>
        </p:nvGraphicFramePr>
        <p:xfrm>
          <a:off x="6192591" y="1690688"/>
          <a:ext cx="5416846" cy="4674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CD156FE8-3AB1-7073-450F-6DAEAA1B9599}"/>
              </a:ext>
            </a:extLst>
          </p:cNvPr>
          <p:cNvSpPr>
            <a:spLocks noGrp="1"/>
          </p:cNvSpPr>
          <p:nvPr>
            <p:ph type="sldNum" sz="quarter" idx="12"/>
          </p:nvPr>
        </p:nvSpPr>
        <p:spPr bwMode="auto">
          <a:xfrm>
            <a:off x="11430000" y="6262903"/>
            <a:ext cx="5715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46B695-D1BD-F845-9BAE-4709D8CEB235}" type="slidenum">
              <a:rPr lang="en-US" smtClean="0"/>
              <a:pPr/>
              <a:t>10</a:t>
            </a:fld>
            <a:endParaRPr lang="en-US"/>
          </a:p>
        </p:txBody>
      </p:sp>
      <p:pic>
        <p:nvPicPr>
          <p:cNvPr id="8" name="Picture 7">
            <a:extLst>
              <a:ext uri="{FF2B5EF4-FFF2-40B4-BE49-F238E27FC236}">
                <a16:creationId xmlns:a16="http://schemas.microsoft.com/office/drawing/2014/main" id="{11503A95-5D7C-CA94-0DD0-1B1AD1470617}"/>
              </a:ext>
            </a:extLst>
          </p:cNvPr>
          <p:cNvPicPr>
            <a:picLocks noChangeAspect="1"/>
          </p:cNvPicPr>
          <p:nvPr/>
        </p:nvPicPr>
        <p:blipFill>
          <a:blip r:embed="rId7"/>
          <a:stretch>
            <a:fillRect/>
          </a:stretch>
        </p:blipFill>
        <p:spPr>
          <a:xfrm rot="350492">
            <a:off x="1013308" y="1521604"/>
            <a:ext cx="3284072" cy="4978513"/>
          </a:xfrm>
          <a:prstGeom prst="rect">
            <a:avLst/>
          </a:prstGeom>
        </p:spPr>
      </p:pic>
      <p:sp>
        <p:nvSpPr>
          <p:cNvPr id="11" name="TextBox 10">
            <a:extLst>
              <a:ext uri="{FF2B5EF4-FFF2-40B4-BE49-F238E27FC236}">
                <a16:creationId xmlns:a16="http://schemas.microsoft.com/office/drawing/2014/main" id="{10893451-1A2E-19FC-CA00-A51594CEFFAB}"/>
              </a:ext>
            </a:extLst>
          </p:cNvPr>
          <p:cNvSpPr txBox="1"/>
          <p:nvPr/>
        </p:nvSpPr>
        <p:spPr>
          <a:xfrm>
            <a:off x="4160480" y="4929307"/>
            <a:ext cx="183893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\Sickle Cell Pain, What Do I Do Now? book!</a:t>
            </a:r>
          </a:p>
          <a:p>
            <a:endParaRPr lang="en-US" dirty="0"/>
          </a:p>
        </p:txBody>
      </p:sp>
      <p:sp>
        <p:nvSpPr>
          <p:cNvPr id="2" name="TextBox 1">
            <a:extLst>
              <a:ext uri="{FF2B5EF4-FFF2-40B4-BE49-F238E27FC236}">
                <a16:creationId xmlns:a16="http://schemas.microsoft.com/office/drawing/2014/main" id="{203B8D1B-F6BA-8CEF-4CA4-713F83299187}"/>
              </a:ext>
            </a:extLst>
          </p:cNvPr>
          <p:cNvSpPr txBox="1"/>
          <p:nvPr/>
        </p:nvSpPr>
        <p:spPr>
          <a:xfrm rot="395411">
            <a:off x="1273625" y="3259519"/>
            <a:ext cx="1556658" cy="995785"/>
          </a:xfrm>
          <a:prstGeom prst="rect">
            <a:avLst/>
          </a:prstGeom>
          <a:noFill/>
        </p:spPr>
        <p:txBody>
          <a:bodyPr wrap="square" rtlCol="0">
            <a:spAutoFit/>
          </a:bodyPr>
          <a:lstStyle/>
          <a:p>
            <a:pPr>
              <a:lnSpc>
                <a:spcPct val="80000"/>
              </a:lnSpc>
            </a:pPr>
            <a:r>
              <a:rPr lang="en-US" sz="3600" b="1" spc="-150" dirty="0">
                <a:solidFill>
                  <a:schemeClr val="bg2">
                    <a:lumMod val="50000"/>
                  </a:schemeClr>
                </a:solidFill>
                <a:latin typeface="Aptos Narrow" panose="020B0004020202020204" pitchFamily="34" charset="0"/>
                <a:cs typeface="Al Nile" pitchFamily="2" charset="-78"/>
              </a:rPr>
              <a:t>SICKLE CELL</a:t>
            </a:r>
          </a:p>
        </p:txBody>
      </p:sp>
      <p:sp>
        <p:nvSpPr>
          <p:cNvPr id="3" name="TextBox 2">
            <a:extLst>
              <a:ext uri="{FF2B5EF4-FFF2-40B4-BE49-F238E27FC236}">
                <a16:creationId xmlns:a16="http://schemas.microsoft.com/office/drawing/2014/main" id="{ADB9CDE6-DBBD-BD40-969B-219A28078C15}"/>
              </a:ext>
            </a:extLst>
          </p:cNvPr>
          <p:cNvSpPr txBox="1"/>
          <p:nvPr/>
        </p:nvSpPr>
        <p:spPr>
          <a:xfrm rot="317753">
            <a:off x="1839023" y="5564461"/>
            <a:ext cx="1994602" cy="276999"/>
          </a:xfrm>
          <a:prstGeom prst="rect">
            <a:avLst/>
          </a:prstGeom>
          <a:solidFill>
            <a:schemeClr val="tx1"/>
          </a:solidFill>
        </p:spPr>
        <p:txBody>
          <a:bodyPr wrap="square" rtlCol="0">
            <a:spAutoFit/>
          </a:bodyPr>
          <a:lstStyle/>
          <a:p>
            <a:r>
              <a:rPr lang="en-US" sz="1200" dirty="0">
                <a:solidFill>
                  <a:srgbClr val="7AB3C0"/>
                </a:solidFill>
                <a:latin typeface="Arial" panose="020B0604020202020204" pitchFamily="34" charset="0"/>
                <a:cs typeface="Arial" panose="020B0604020202020204" pitchFamily="34" charset="0"/>
              </a:rPr>
              <a:t>Wally Smith, Thoko </a:t>
            </a:r>
            <a:r>
              <a:rPr lang="en-US" sz="1200" dirty="0" err="1">
                <a:solidFill>
                  <a:srgbClr val="7AB3C0"/>
                </a:solidFill>
                <a:latin typeface="Arial" panose="020B0604020202020204" pitchFamily="34" charset="0"/>
                <a:cs typeface="Arial" panose="020B0604020202020204" pitchFamily="34" charset="0"/>
              </a:rPr>
              <a:t>Lipato</a:t>
            </a:r>
            <a:r>
              <a:rPr lang="en-US" sz="1200" dirty="0">
                <a:solidFill>
                  <a:srgbClr val="7AB3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6545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graphicEl>
                                              <a:dgm id="{E51359B6-829B-5244-83B8-336A164EE122}"/>
                                            </p:graphicEl>
                                          </p:spTgt>
                                        </p:tgtEl>
                                        <p:attrNameLst>
                                          <p:attrName>style.visibility</p:attrName>
                                        </p:attrNameLst>
                                      </p:cBhvr>
                                      <p:to>
                                        <p:strVal val="visible"/>
                                      </p:to>
                                    </p:set>
                                    <p:animEffect transition="in" filter="dissolve">
                                      <p:cBhvr>
                                        <p:cTn id="7" dur="500"/>
                                        <p:tgtEl>
                                          <p:spTgt spid="10">
                                            <p:graphicEl>
                                              <a:dgm id="{E51359B6-829B-5244-83B8-336A164EE12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graphicEl>
                                              <a:dgm id="{4BAFD0E2-7FE2-B94C-A253-B9D3D6755373}"/>
                                            </p:graphicEl>
                                          </p:spTgt>
                                        </p:tgtEl>
                                        <p:attrNameLst>
                                          <p:attrName>style.visibility</p:attrName>
                                        </p:attrNameLst>
                                      </p:cBhvr>
                                      <p:to>
                                        <p:strVal val="visible"/>
                                      </p:to>
                                    </p:set>
                                    <p:animEffect transition="in" filter="dissolve">
                                      <p:cBhvr>
                                        <p:cTn id="12" dur="500"/>
                                        <p:tgtEl>
                                          <p:spTgt spid="10">
                                            <p:graphicEl>
                                              <a:dgm id="{4BAFD0E2-7FE2-B94C-A253-B9D3D675537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graphicEl>
                                              <a:dgm id="{1763F8FE-F14A-9741-B466-7055FD7F6CEF}"/>
                                            </p:graphicEl>
                                          </p:spTgt>
                                        </p:tgtEl>
                                        <p:attrNameLst>
                                          <p:attrName>style.visibility</p:attrName>
                                        </p:attrNameLst>
                                      </p:cBhvr>
                                      <p:to>
                                        <p:strVal val="visible"/>
                                      </p:to>
                                    </p:set>
                                    <p:animEffect transition="in" filter="dissolve">
                                      <p:cBhvr>
                                        <p:cTn id="17" dur="500"/>
                                        <p:tgtEl>
                                          <p:spTgt spid="10">
                                            <p:graphicEl>
                                              <a:dgm id="{1763F8FE-F14A-9741-B466-7055FD7F6CE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graphicEl>
                                              <a:dgm id="{5538E37F-12DB-2F43-9F01-AD1BB656EE5E}"/>
                                            </p:graphicEl>
                                          </p:spTgt>
                                        </p:tgtEl>
                                        <p:attrNameLst>
                                          <p:attrName>style.visibility</p:attrName>
                                        </p:attrNameLst>
                                      </p:cBhvr>
                                      <p:to>
                                        <p:strVal val="visible"/>
                                      </p:to>
                                    </p:set>
                                    <p:animEffect transition="in" filter="dissolve">
                                      <p:cBhvr>
                                        <p:cTn id="22" dur="500"/>
                                        <p:tgtEl>
                                          <p:spTgt spid="10">
                                            <p:graphicEl>
                                              <a:dgm id="{5538E37F-12DB-2F43-9F01-AD1BB656EE5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graphicEl>
                                              <a:dgm id="{CE3596C7-7D30-2943-A139-8CF23236F6A6}"/>
                                            </p:graphicEl>
                                          </p:spTgt>
                                        </p:tgtEl>
                                        <p:attrNameLst>
                                          <p:attrName>style.visibility</p:attrName>
                                        </p:attrNameLst>
                                      </p:cBhvr>
                                      <p:to>
                                        <p:strVal val="visible"/>
                                      </p:to>
                                    </p:set>
                                    <p:animEffect transition="in" filter="dissolve">
                                      <p:cBhvr>
                                        <p:cTn id="27" dur="500"/>
                                        <p:tgtEl>
                                          <p:spTgt spid="10">
                                            <p:graphicEl>
                                              <a:dgm id="{CE3596C7-7D30-2943-A139-8CF23236F6A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graphicEl>
                                              <a:dgm id="{5E21CB69-CB8A-D24C-8450-F56AC3D9245D}"/>
                                            </p:graphicEl>
                                          </p:spTgt>
                                        </p:tgtEl>
                                        <p:attrNameLst>
                                          <p:attrName>style.visibility</p:attrName>
                                        </p:attrNameLst>
                                      </p:cBhvr>
                                      <p:to>
                                        <p:strVal val="visible"/>
                                      </p:to>
                                    </p:set>
                                    <p:animEffect transition="in" filter="dissolve">
                                      <p:cBhvr>
                                        <p:cTn id="32" dur="500"/>
                                        <p:tgtEl>
                                          <p:spTgt spid="10">
                                            <p:graphicEl>
                                              <a:dgm id="{5E21CB69-CB8A-D24C-8450-F56AC3D9245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graphicEl>
                                              <a:dgm id="{D7E14A78-F365-DB4B-87F4-FC0EA43BA58D}"/>
                                            </p:graphicEl>
                                          </p:spTgt>
                                        </p:tgtEl>
                                        <p:attrNameLst>
                                          <p:attrName>style.visibility</p:attrName>
                                        </p:attrNameLst>
                                      </p:cBhvr>
                                      <p:to>
                                        <p:strVal val="visible"/>
                                      </p:to>
                                    </p:set>
                                    <p:animEffect transition="in" filter="dissolve">
                                      <p:cBhvr>
                                        <p:cTn id="37" dur="500"/>
                                        <p:tgtEl>
                                          <p:spTgt spid="10">
                                            <p:graphicEl>
                                              <a:dgm id="{D7E14A78-F365-DB4B-87F4-FC0EA43BA58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
                                            <p:graphicEl>
                                              <a:dgm id="{89B864A4-227C-1A46-8D30-82E9BE762D45}"/>
                                            </p:graphicEl>
                                          </p:spTgt>
                                        </p:tgtEl>
                                        <p:attrNameLst>
                                          <p:attrName>style.visibility</p:attrName>
                                        </p:attrNameLst>
                                      </p:cBhvr>
                                      <p:to>
                                        <p:strVal val="visible"/>
                                      </p:to>
                                    </p:set>
                                    <p:animEffect transition="in" filter="dissolve">
                                      <p:cBhvr>
                                        <p:cTn id="42" dur="500"/>
                                        <p:tgtEl>
                                          <p:spTgt spid="10">
                                            <p:graphicEl>
                                              <a:dgm id="{89B864A4-227C-1A46-8D30-82E9BE762D45}"/>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graphicEl>
                                              <a:dgm id="{61D7E4E7-409F-0541-B79F-6C99090E12E7}"/>
                                            </p:graphicEl>
                                          </p:spTgt>
                                        </p:tgtEl>
                                        <p:attrNameLst>
                                          <p:attrName>style.visibility</p:attrName>
                                        </p:attrNameLst>
                                      </p:cBhvr>
                                      <p:to>
                                        <p:strVal val="visible"/>
                                      </p:to>
                                    </p:set>
                                    <p:animEffect transition="in" filter="dissolve">
                                      <p:cBhvr>
                                        <p:cTn id="47" dur="500"/>
                                        <p:tgtEl>
                                          <p:spTgt spid="10">
                                            <p:graphicEl>
                                              <a:dgm id="{61D7E4E7-409F-0541-B79F-6C99090E12E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
                                            <p:graphicEl>
                                              <a:dgm id="{A93DB2FE-A367-E241-B8EB-FFDE54EBA48A}"/>
                                            </p:graphicEl>
                                          </p:spTgt>
                                        </p:tgtEl>
                                        <p:attrNameLst>
                                          <p:attrName>style.visibility</p:attrName>
                                        </p:attrNameLst>
                                      </p:cBhvr>
                                      <p:to>
                                        <p:strVal val="visible"/>
                                      </p:to>
                                    </p:set>
                                    <p:animEffect transition="in" filter="dissolve">
                                      <p:cBhvr>
                                        <p:cTn id="52" dur="500"/>
                                        <p:tgtEl>
                                          <p:spTgt spid="10">
                                            <p:graphicEl>
                                              <a:dgm id="{A93DB2FE-A367-E241-B8EB-FFDE54EBA48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dissolve">
                                      <p:cBhvr>
                                        <p:cTn id="57" dur="500"/>
                                        <p:tgtEl>
                                          <p:spTgt spid="8"/>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dissolve">
                                      <p:cBhvr>
                                        <p:cTn id="60" dur="500"/>
                                        <p:tgtEl>
                                          <p:spTgt spid="1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dissolv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1" grpId="0"/>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048104-8AF0-423C-A460-71046803F504}"/>
              </a:ext>
            </a:extLst>
          </p:cNvPr>
          <p:cNvSpPr>
            <a:spLocks noGrp="1"/>
          </p:cNvSpPr>
          <p:nvPr>
            <p:ph type="title"/>
          </p:nvPr>
        </p:nvSpPr>
        <p:spPr/>
        <p:txBody>
          <a:bodyPr/>
          <a:lstStyle/>
          <a:p>
            <a:r>
              <a:rPr lang="en-US" sz="5400" dirty="0"/>
              <a:t>Implications</a:t>
            </a:r>
          </a:p>
        </p:txBody>
      </p:sp>
      <p:graphicFrame>
        <p:nvGraphicFramePr>
          <p:cNvPr id="4" name="Content Placeholder 3">
            <a:extLst>
              <a:ext uri="{FF2B5EF4-FFF2-40B4-BE49-F238E27FC236}">
                <a16:creationId xmlns:a16="http://schemas.microsoft.com/office/drawing/2014/main" id="{E6911C76-4A45-E7E0-29BA-3347D1D67A7B}"/>
              </a:ext>
            </a:extLst>
          </p:cNvPr>
          <p:cNvGraphicFramePr>
            <a:graphicFrameLocks noGrp="1"/>
          </p:cNvGraphicFramePr>
          <p:nvPr>
            <p:ph sz="quarter" idx="17"/>
            <p:extLst>
              <p:ext uri="{D42A27DB-BD31-4B8C-83A1-F6EECF244321}">
                <p14:modId xmlns:p14="http://schemas.microsoft.com/office/powerpoint/2010/main" val="246156936"/>
              </p:ext>
            </p:extLst>
          </p:nvPr>
        </p:nvGraphicFramePr>
        <p:xfrm>
          <a:off x="457200" y="1600200"/>
          <a:ext cx="11277597"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4"/>
          </p:nvPr>
        </p:nvSpPr>
        <p:spPr/>
        <p:txBody>
          <a:bodyPr/>
          <a:lstStyle/>
          <a:p>
            <a:fld id="{F3EC7EDD-B554-9142-9977-52420729B2A8}" type="slidenum">
              <a:rPr lang="en-US" smtClean="0"/>
              <a:pPr/>
              <a:t>11</a:t>
            </a:fld>
            <a:endParaRPr lang="en-US" dirty="0"/>
          </a:p>
        </p:txBody>
      </p:sp>
    </p:spTree>
    <p:extLst>
      <p:ext uri="{BB962C8B-B14F-4D97-AF65-F5344CB8AC3E}">
        <p14:creationId xmlns:p14="http://schemas.microsoft.com/office/powerpoint/2010/main" val="22004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graphicEl>
                                              <a:dgm id="{D8B02860-87B6-4743-B270-9E395CFC4487}"/>
                                            </p:graphicEl>
                                          </p:spTgt>
                                        </p:tgtEl>
                                        <p:attrNameLst>
                                          <p:attrName>style.visibility</p:attrName>
                                        </p:attrNameLst>
                                      </p:cBhvr>
                                      <p:to>
                                        <p:strVal val="visible"/>
                                      </p:to>
                                    </p:set>
                                    <p:anim calcmode="lin" valueType="num">
                                      <p:cBhvr additive="base">
                                        <p:cTn id="7" dur="500"/>
                                        <p:tgtEl>
                                          <p:spTgt spid="4">
                                            <p:graphicEl>
                                              <a:dgm id="{D8B02860-87B6-4743-B270-9E395CFC4487}"/>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graphicEl>
                                              <a:dgm id="{D8B02860-87B6-4743-B270-9E395CFC4487}"/>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
                                            <p:graphicEl>
                                              <a:dgm id="{3933E2DC-F8A7-3A4C-A2A1-F5609EB1D06B}"/>
                                            </p:graphicEl>
                                          </p:spTgt>
                                        </p:tgtEl>
                                        <p:attrNameLst>
                                          <p:attrName>style.visibility</p:attrName>
                                        </p:attrNameLst>
                                      </p:cBhvr>
                                      <p:to>
                                        <p:strVal val="visible"/>
                                      </p:to>
                                    </p:set>
                                    <p:anim calcmode="lin" valueType="num">
                                      <p:cBhvr additive="base">
                                        <p:cTn id="13" dur="500"/>
                                        <p:tgtEl>
                                          <p:spTgt spid="4">
                                            <p:graphicEl>
                                              <a:dgm id="{3933E2DC-F8A7-3A4C-A2A1-F5609EB1D06B}"/>
                                            </p:graphicEl>
                                          </p:spTgt>
                                        </p:tgtEl>
                                        <p:attrNameLst>
                                          <p:attrName>ppt_x</p:attrName>
                                        </p:attrNameLst>
                                      </p:cBhvr>
                                      <p:tavLst>
                                        <p:tav tm="0">
                                          <p:val>
                                            <p:strVal val="#ppt_x-#ppt_w*1.125000"/>
                                          </p:val>
                                        </p:tav>
                                        <p:tav tm="100000">
                                          <p:val>
                                            <p:strVal val="#ppt_x"/>
                                          </p:val>
                                        </p:tav>
                                      </p:tavLst>
                                    </p:anim>
                                    <p:animEffect transition="in" filter="wipe(right)">
                                      <p:cBhvr>
                                        <p:cTn id="14" dur="500"/>
                                        <p:tgtEl>
                                          <p:spTgt spid="4">
                                            <p:graphicEl>
                                              <a:dgm id="{3933E2DC-F8A7-3A4C-A2A1-F5609EB1D06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
                                            <p:graphicEl>
                                              <a:dgm id="{935968B4-DB40-3B4F-8B89-AFDDA051F061}"/>
                                            </p:graphicEl>
                                          </p:spTgt>
                                        </p:tgtEl>
                                        <p:attrNameLst>
                                          <p:attrName>style.visibility</p:attrName>
                                        </p:attrNameLst>
                                      </p:cBhvr>
                                      <p:to>
                                        <p:strVal val="visible"/>
                                      </p:to>
                                    </p:set>
                                    <p:anim calcmode="lin" valueType="num">
                                      <p:cBhvr additive="base">
                                        <p:cTn id="19" dur="500"/>
                                        <p:tgtEl>
                                          <p:spTgt spid="4">
                                            <p:graphicEl>
                                              <a:dgm id="{935968B4-DB40-3B4F-8B89-AFDDA051F061}"/>
                                            </p:graphicEl>
                                          </p:spTgt>
                                        </p:tgtEl>
                                        <p:attrNameLst>
                                          <p:attrName>ppt_x</p:attrName>
                                        </p:attrNameLst>
                                      </p:cBhvr>
                                      <p:tavLst>
                                        <p:tav tm="0">
                                          <p:val>
                                            <p:strVal val="#ppt_x-#ppt_w*1.125000"/>
                                          </p:val>
                                        </p:tav>
                                        <p:tav tm="100000">
                                          <p:val>
                                            <p:strVal val="#ppt_x"/>
                                          </p:val>
                                        </p:tav>
                                      </p:tavLst>
                                    </p:anim>
                                    <p:animEffect transition="in" filter="wipe(right)">
                                      <p:cBhvr>
                                        <p:cTn id="20" dur="500"/>
                                        <p:tgtEl>
                                          <p:spTgt spid="4">
                                            <p:graphicEl>
                                              <a:dgm id="{935968B4-DB40-3B4F-8B89-AFDDA051F06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4">
                                            <p:graphicEl>
                                              <a:dgm id="{435E3120-1764-814A-ACDE-82A0F05F7E22}"/>
                                            </p:graphicEl>
                                          </p:spTgt>
                                        </p:tgtEl>
                                        <p:attrNameLst>
                                          <p:attrName>style.visibility</p:attrName>
                                        </p:attrNameLst>
                                      </p:cBhvr>
                                      <p:to>
                                        <p:strVal val="visible"/>
                                      </p:to>
                                    </p:set>
                                    <p:anim calcmode="lin" valueType="num">
                                      <p:cBhvr additive="base">
                                        <p:cTn id="25" dur="500"/>
                                        <p:tgtEl>
                                          <p:spTgt spid="4">
                                            <p:graphicEl>
                                              <a:dgm id="{435E3120-1764-814A-ACDE-82A0F05F7E22}"/>
                                            </p:graphicEl>
                                          </p:spTgt>
                                        </p:tgtEl>
                                        <p:attrNameLst>
                                          <p:attrName>ppt_x</p:attrName>
                                        </p:attrNameLst>
                                      </p:cBhvr>
                                      <p:tavLst>
                                        <p:tav tm="0">
                                          <p:val>
                                            <p:strVal val="#ppt_x-#ppt_w*1.125000"/>
                                          </p:val>
                                        </p:tav>
                                        <p:tav tm="100000">
                                          <p:val>
                                            <p:strVal val="#ppt_x"/>
                                          </p:val>
                                        </p:tav>
                                      </p:tavLst>
                                    </p:anim>
                                    <p:animEffect transition="in" filter="wipe(right)">
                                      <p:cBhvr>
                                        <p:cTn id="26" dur="500"/>
                                        <p:tgtEl>
                                          <p:spTgt spid="4">
                                            <p:graphicEl>
                                              <a:dgm id="{435E3120-1764-814A-ACDE-82A0F05F7E2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A2B19C-5907-4D2E-97FA-1DA37A26980D}"/>
              </a:ext>
            </a:extLst>
          </p:cNvPr>
          <p:cNvSpPr>
            <a:spLocks noGrp="1"/>
          </p:cNvSpPr>
          <p:nvPr>
            <p:ph type="title"/>
          </p:nvPr>
        </p:nvSpPr>
        <p:spPr>
          <a:xfrm>
            <a:off x="457198" y="262466"/>
            <a:ext cx="11277600" cy="914400"/>
          </a:xfrm>
        </p:spPr>
        <p:txBody>
          <a:bodyPr/>
          <a:lstStyle/>
          <a:p>
            <a:r>
              <a:rPr lang="en-US" sz="4800" dirty="0"/>
              <a:t>Implications (Cont’d)</a:t>
            </a:r>
          </a:p>
        </p:txBody>
      </p:sp>
      <p:sp>
        <p:nvSpPr>
          <p:cNvPr id="4" name="Slide Number Placeholder 3"/>
          <p:cNvSpPr>
            <a:spLocks noGrp="1"/>
          </p:cNvSpPr>
          <p:nvPr>
            <p:ph type="sldNum" sz="quarter" idx="4"/>
          </p:nvPr>
        </p:nvSpPr>
        <p:spPr/>
        <p:txBody>
          <a:bodyPr/>
          <a:lstStyle/>
          <a:p>
            <a:fld id="{F3EC7EDD-B554-9142-9977-52420729B2A8}" type="slidenum">
              <a:rPr lang="en-US" smtClean="0"/>
              <a:pPr/>
              <a:t>12</a:t>
            </a:fld>
            <a:endParaRPr lang="en-US" dirty="0"/>
          </a:p>
        </p:txBody>
      </p:sp>
      <p:graphicFrame>
        <p:nvGraphicFramePr>
          <p:cNvPr id="2" name="Diagram 1">
            <a:extLst>
              <a:ext uri="{FF2B5EF4-FFF2-40B4-BE49-F238E27FC236}">
                <a16:creationId xmlns:a16="http://schemas.microsoft.com/office/drawing/2014/main" id="{DC19F7A9-0EB6-8F21-2293-4D05C0202BD5}"/>
              </a:ext>
            </a:extLst>
          </p:cNvPr>
          <p:cNvGraphicFramePr/>
          <p:nvPr>
            <p:extLst>
              <p:ext uri="{D42A27DB-BD31-4B8C-83A1-F6EECF244321}">
                <p14:modId xmlns:p14="http://schemas.microsoft.com/office/powerpoint/2010/main" val="799928965"/>
              </p:ext>
            </p:extLst>
          </p:nvPr>
        </p:nvGraphicFramePr>
        <p:xfrm>
          <a:off x="995898" y="885920"/>
          <a:ext cx="1043491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956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2FB7955-C435-4A6C-9C3D-7449A53A62AF}"/>
              </a:ext>
            </a:extLst>
          </p:cNvPr>
          <p:cNvSpPr>
            <a:spLocks noGrp="1"/>
          </p:cNvSpPr>
          <p:nvPr>
            <p:ph type="subTitle" idx="1"/>
          </p:nvPr>
        </p:nvSpPr>
        <p:spPr>
          <a:xfrm>
            <a:off x="-228600" y="4079347"/>
            <a:ext cx="11936895" cy="2277003"/>
          </a:xfrm>
        </p:spPr>
        <p:txBody>
          <a:bodyPr/>
          <a:lstStyle/>
          <a:p>
            <a:r>
              <a:rPr lang="en-US" b="1" dirty="0" err="1">
                <a:latin typeface="Arial"/>
                <a:cs typeface="Arial"/>
              </a:rPr>
              <a:t>Kalpna</a:t>
            </a:r>
            <a:r>
              <a:rPr lang="en-US" b="1" dirty="0">
                <a:latin typeface="Arial"/>
                <a:cs typeface="Arial"/>
              </a:rPr>
              <a:t> Gupta, PhD</a:t>
            </a:r>
            <a:endParaRPr lang="en-US"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Division of Hematology/Oncology, Department of Medicine</a:t>
            </a:r>
          </a:p>
          <a:p>
            <a:r>
              <a:rPr lang="en-US" sz="2000" dirty="0">
                <a:latin typeface="Arial" panose="020B0604020202020204" pitchFamily="34" charset="0"/>
                <a:cs typeface="Arial" panose="020B0604020202020204" pitchFamily="34" charset="0"/>
              </a:rPr>
              <a:t>Susan </a:t>
            </a:r>
            <a:r>
              <a:rPr lang="en-US" sz="2000" dirty="0" err="1">
                <a:latin typeface="Arial" panose="020B0604020202020204" pitchFamily="34" charset="0"/>
                <a:cs typeface="Arial" panose="020B0604020202020204" pitchFamily="34" charset="0"/>
              </a:rPr>
              <a:t>Samueli</a:t>
            </a:r>
            <a:r>
              <a:rPr lang="en-US" sz="2000" dirty="0">
                <a:latin typeface="Arial" panose="020B0604020202020204" pitchFamily="34" charset="0"/>
                <a:cs typeface="Arial" panose="020B0604020202020204" pitchFamily="34" charset="0"/>
              </a:rPr>
              <a:t> Scholar, Susan </a:t>
            </a:r>
            <a:r>
              <a:rPr lang="en-US" sz="2000" dirty="0" err="1">
                <a:latin typeface="Arial" panose="020B0604020202020204" pitchFamily="34" charset="0"/>
                <a:cs typeface="Arial" panose="020B0604020202020204" pitchFamily="34" charset="0"/>
              </a:rPr>
              <a:t>Samueli</a:t>
            </a:r>
            <a:r>
              <a:rPr lang="en-US" sz="2000" dirty="0">
                <a:latin typeface="Arial" panose="020B0604020202020204" pitchFamily="34" charset="0"/>
                <a:cs typeface="Arial" panose="020B0604020202020204" pitchFamily="34" charset="0"/>
              </a:rPr>
              <a:t> Integrative Health Institute</a:t>
            </a:r>
          </a:p>
          <a:p>
            <a:r>
              <a:rPr lang="en-US" sz="2000" dirty="0">
                <a:latin typeface="Arial" panose="020B0604020202020204" pitchFamily="34" charset="0"/>
                <a:cs typeface="Arial" panose="020B0604020202020204" pitchFamily="34" charset="0"/>
              </a:rPr>
              <a:t>University of California, Irvine, CA</a:t>
            </a:r>
            <a:endParaRPr lang="en-US" sz="2000" dirty="0">
              <a:latin typeface="Arial"/>
              <a:cs typeface="Arial"/>
            </a:endParaRPr>
          </a:p>
          <a:p>
            <a:r>
              <a:rPr lang="en-US" sz="2000" i="1" dirty="0">
                <a:latin typeface="Arial"/>
                <a:cs typeface="Arial"/>
              </a:rPr>
              <a:t>Principal Investigator </a:t>
            </a:r>
          </a:p>
          <a:p>
            <a:r>
              <a:rPr lang="en-US" sz="2000" dirty="0">
                <a:latin typeface="Arial"/>
                <a:cs typeface="Arial"/>
              </a:rPr>
              <a:t>Excellence in Hemoglobinopathies Research Award for Sickle Cell Disease, NHLBI</a:t>
            </a:r>
          </a:p>
          <a:p>
            <a:r>
              <a:rPr lang="en-US" sz="2000" b="1" dirty="0">
                <a:latin typeface="Arial"/>
                <a:cs typeface="Arial"/>
              </a:rPr>
              <a:t>Email</a:t>
            </a:r>
            <a:r>
              <a:rPr lang="en-US" sz="2000" dirty="0">
                <a:latin typeface="Arial"/>
                <a:cs typeface="Arial"/>
              </a:rPr>
              <a:t>: </a:t>
            </a:r>
            <a:r>
              <a:rPr lang="en-US" sz="2000" dirty="0" err="1">
                <a:latin typeface="Arial"/>
                <a:cs typeface="Arial"/>
              </a:rPr>
              <a:t>kalpnag@hs.uci.edu</a:t>
            </a:r>
            <a:endParaRPr lang="en-US" sz="2000" dirty="0">
              <a:latin typeface="Arial"/>
              <a:cs typeface="Arial"/>
            </a:endParaRPr>
          </a:p>
        </p:txBody>
      </p:sp>
      <p:sp>
        <p:nvSpPr>
          <p:cNvPr id="10" name="Slide Number Placeholder 9">
            <a:extLst>
              <a:ext uri="{FF2B5EF4-FFF2-40B4-BE49-F238E27FC236}">
                <a16:creationId xmlns:a16="http://schemas.microsoft.com/office/drawing/2014/main" id="{5B748D02-1FE7-41DE-BAEE-7514944DE2AA}"/>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13</a:t>
            </a:fld>
            <a:endParaRPr lang="en-US">
              <a:solidFill>
                <a:prstClr val="black">
                  <a:tint val="75000"/>
                </a:prstClr>
              </a:solidFill>
            </a:endParaRPr>
          </a:p>
        </p:txBody>
      </p:sp>
      <p:sp>
        <p:nvSpPr>
          <p:cNvPr id="3" name="TextBox 2">
            <a:extLst>
              <a:ext uri="{FF2B5EF4-FFF2-40B4-BE49-F238E27FC236}">
                <a16:creationId xmlns:a16="http://schemas.microsoft.com/office/drawing/2014/main" id="{D78F768C-2D8A-1543-8EDB-74F3E6EDD838}"/>
              </a:ext>
            </a:extLst>
          </p:cNvPr>
          <p:cNvSpPr txBox="1"/>
          <p:nvPr/>
        </p:nvSpPr>
        <p:spPr>
          <a:xfrm>
            <a:off x="79513" y="6354247"/>
            <a:ext cx="3836504" cy="369332"/>
          </a:xfrm>
          <a:prstGeom prst="rect">
            <a:avLst/>
          </a:prstGeom>
          <a:noFill/>
        </p:spPr>
        <p:txBody>
          <a:bodyPr wrap="square" rtlCol="0">
            <a:spAutoFit/>
          </a:bodyPr>
          <a:lstStyle/>
          <a:p>
            <a:r>
              <a:rPr lang="en-US" i="1" dirty="0">
                <a:solidFill>
                  <a:schemeClr val="bg1">
                    <a:lumMod val="65000"/>
                  </a:schemeClr>
                </a:solidFill>
              </a:rPr>
              <a:t>ICIMH Seattle March 07 2025</a:t>
            </a:r>
          </a:p>
        </p:txBody>
      </p:sp>
      <p:sp>
        <p:nvSpPr>
          <p:cNvPr id="2" name="TextBox 1">
            <a:extLst>
              <a:ext uri="{FF2B5EF4-FFF2-40B4-BE49-F238E27FC236}">
                <a16:creationId xmlns:a16="http://schemas.microsoft.com/office/drawing/2014/main" id="{207B7AB5-6DE4-3687-C864-D99764A40D13}"/>
              </a:ext>
            </a:extLst>
          </p:cNvPr>
          <p:cNvSpPr txBox="1"/>
          <p:nvPr/>
        </p:nvSpPr>
        <p:spPr>
          <a:xfrm>
            <a:off x="185058" y="1630017"/>
            <a:ext cx="11821884" cy="1077218"/>
          </a:xfrm>
          <a:prstGeom prst="rect">
            <a:avLst/>
          </a:prstGeom>
          <a:noFill/>
        </p:spPr>
        <p:txBody>
          <a:bodyPr wrap="square" rtlCol="0">
            <a:spAutoFit/>
          </a:bodyPr>
          <a:lstStyle/>
          <a:p>
            <a:pPr algn="ctr"/>
            <a:r>
              <a:rPr lang="en-US" sz="3200" dirty="0">
                <a:solidFill>
                  <a:srgbClr val="FFFF00"/>
                </a:solidFill>
                <a:latin typeface="Arial" panose="020B0604020202020204" pitchFamily="34" charset="0"/>
                <a:cs typeface="Arial" panose="020B0604020202020204" pitchFamily="34" charset="0"/>
              </a:rPr>
              <a:t>Mechanism based integrative approaches to target sickle cell pain</a:t>
            </a:r>
          </a:p>
        </p:txBody>
      </p:sp>
      <p:sp>
        <p:nvSpPr>
          <p:cNvPr id="5" name="TextBox 4">
            <a:extLst>
              <a:ext uri="{FF2B5EF4-FFF2-40B4-BE49-F238E27FC236}">
                <a16:creationId xmlns:a16="http://schemas.microsoft.com/office/drawing/2014/main" id="{3247364F-421E-1E30-3194-346BFD4BFB94}"/>
              </a:ext>
            </a:extLst>
          </p:cNvPr>
          <p:cNvSpPr txBox="1"/>
          <p:nvPr/>
        </p:nvSpPr>
        <p:spPr>
          <a:xfrm>
            <a:off x="2879863" y="3239364"/>
            <a:ext cx="6216926" cy="369332"/>
          </a:xfrm>
          <a:prstGeom prst="rect">
            <a:avLst/>
          </a:prstGeom>
          <a:noFill/>
        </p:spPr>
        <p:txBody>
          <a:bodyPr wrap="square">
            <a:spAutoFit/>
          </a:bodyPr>
          <a:lstStyle/>
          <a:p>
            <a:r>
              <a:rPr lang="en-US" b="0" i="0" u="none" strike="noStrike" dirty="0">
                <a:solidFill>
                  <a:srgbClr val="000000"/>
                </a:solidFill>
                <a:effectLst/>
                <a:latin typeface="-webkit-standard"/>
              </a:rPr>
              <a:t> </a:t>
            </a:r>
            <a:endParaRPr lang="en-US" dirty="0"/>
          </a:p>
        </p:txBody>
      </p:sp>
    </p:spTree>
    <p:custDataLst>
      <p:tags r:id="rId1"/>
    </p:custDataLst>
    <p:extLst>
      <p:ext uri="{BB962C8B-B14F-4D97-AF65-F5344CB8AC3E}">
        <p14:creationId xmlns:p14="http://schemas.microsoft.com/office/powerpoint/2010/main" val="265996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28" y="1620837"/>
            <a:ext cx="11540247" cy="914400"/>
          </a:xfrm>
        </p:spPr>
        <p:txBody>
          <a:bodyPr/>
          <a:lstStyle/>
          <a:p>
            <a:pPr algn="ctr"/>
            <a:r>
              <a:rPr lang="en-US" sz="2400" dirty="0">
                <a:latin typeface="Arial" panose="020B0604020202020204" pitchFamily="34" charset="0"/>
                <a:cs typeface="Arial" panose="020B0604020202020204" pitchFamily="34" charset="0"/>
              </a:rPr>
              <a:t>Disclosures</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27F35D-8E93-224B-8002-CFA3C7E1BA5F}" type="slidenum">
              <a:rPr lang="en-US" smtClean="0">
                <a:solidFill>
                  <a:prstClr val="black">
                    <a:tint val="75000"/>
                  </a:prstClr>
                </a:solidFill>
              </a:rPr>
              <a:pPr/>
              <a:t>14</a:t>
            </a:fld>
            <a:endParaRPr lang="en-US">
              <a:solidFill>
                <a:prstClr val="black">
                  <a:tint val="75000"/>
                </a:prstClr>
              </a:solidFill>
            </a:endParaRPr>
          </a:p>
        </p:txBody>
      </p:sp>
      <p:sp>
        <p:nvSpPr>
          <p:cNvPr id="3" name="Content Placeholder 2"/>
          <p:cNvSpPr>
            <a:spLocks noGrp="1"/>
          </p:cNvSpPr>
          <p:nvPr>
            <p:ph idx="4294967295"/>
          </p:nvPr>
        </p:nvSpPr>
        <p:spPr>
          <a:xfrm>
            <a:off x="0" y="4322763"/>
            <a:ext cx="11737975" cy="2033587"/>
          </a:xfrm>
        </p:spPr>
        <p:txBody>
          <a:bodyPr/>
          <a:lstStyle/>
          <a:p>
            <a:r>
              <a:rPr lang="en-US" sz="2400" dirty="0">
                <a:latin typeface="Arial" panose="020B0604020202020204" pitchFamily="34" charset="0"/>
                <a:cs typeface="Arial" panose="020B0604020202020204" pitchFamily="34" charset="0"/>
              </a:rPr>
              <a:t>Consultant: Novartis</a:t>
            </a:r>
          </a:p>
          <a:p>
            <a:r>
              <a:rPr lang="en-US" sz="2400" dirty="0">
                <a:latin typeface="Arial" panose="020B0604020202020204" pitchFamily="34" charset="0"/>
                <a:cs typeface="Arial" panose="020B0604020202020204" pitchFamily="34" charset="0"/>
              </a:rPr>
              <a:t>CSL Behring</a:t>
            </a:r>
          </a:p>
          <a:p>
            <a:r>
              <a:rPr lang="en-US" sz="2400" dirty="0">
                <a:latin typeface="Arial" panose="020B0604020202020204" pitchFamily="34" charset="0"/>
                <a:cs typeface="Arial" panose="020B0604020202020204" pitchFamily="34" charset="0"/>
              </a:rPr>
              <a:t>Research Funding: Novartis, Grifols, </a:t>
            </a:r>
            <a:r>
              <a:rPr lang="en-US" sz="2400" dirty="0" err="1">
                <a:latin typeface="Arial" panose="020B0604020202020204" pitchFamily="34" charset="0"/>
                <a:cs typeface="Arial" panose="020B0604020202020204" pitchFamily="34" charset="0"/>
              </a:rPr>
              <a:t>Cyclerion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Zilker</a:t>
            </a:r>
            <a:r>
              <a:rPr lang="en-US" sz="2400" dirty="0">
                <a:latin typeface="Arial" panose="020B0604020202020204" pitchFamily="34" charset="0"/>
                <a:cs typeface="Arial" panose="020B0604020202020204" pitchFamily="34" charset="0"/>
              </a:rPr>
              <a:t> LLC, 1910 Genetics, UCI Foundation </a:t>
            </a:r>
          </a:p>
        </p:txBody>
      </p:sp>
    </p:spTree>
    <p:custDataLst>
      <p:tags r:id="rId1"/>
    </p:custDataLst>
    <p:extLst>
      <p:ext uri="{BB962C8B-B14F-4D97-AF65-F5344CB8AC3E}">
        <p14:creationId xmlns:p14="http://schemas.microsoft.com/office/powerpoint/2010/main" val="78610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908C07-38A4-9C6A-CEE5-BA7A28832C52}"/>
              </a:ext>
            </a:extLst>
          </p:cNvPr>
          <p:cNvSpPr>
            <a:spLocks noGrp="1"/>
          </p:cNvSpPr>
          <p:nvPr>
            <p:ph type="title"/>
          </p:nvPr>
        </p:nvSpPr>
        <p:spPr/>
        <p:txBody>
          <a:bodyPr/>
          <a:lstStyle/>
          <a:p>
            <a:pPr algn="ctr"/>
            <a:r>
              <a:rPr lang="en-US" dirty="0">
                <a:solidFill>
                  <a:srgbClr val="FFFF00"/>
                </a:solidFill>
                <a:latin typeface="Arial" panose="020B0604020202020204" pitchFamily="34" charset="0"/>
                <a:cs typeface="Arial" panose="020B0604020202020204" pitchFamily="34" charset="0"/>
              </a:rPr>
              <a:t>Pain: the most debilitating comorbidity of sickle cell disease</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27F35D-8E93-224B-8002-CFA3C7E1BA5F}" type="slidenum">
              <a:rPr lang="en-US" smtClean="0">
                <a:solidFill>
                  <a:prstClr val="black">
                    <a:tint val="75000"/>
                  </a:prstClr>
                </a:solidFill>
              </a:rPr>
              <a:pPr/>
              <a:t>15</a:t>
            </a:fld>
            <a:endParaRPr lang="en-US">
              <a:solidFill>
                <a:prstClr val="black">
                  <a:tint val="75000"/>
                </a:prstClr>
              </a:solidFill>
            </a:endParaRPr>
          </a:p>
        </p:txBody>
      </p:sp>
      <p:pic>
        <p:nvPicPr>
          <p:cNvPr id="9" name="Picture 2" descr="ttp://www.hknet.org.nz/elephant3blindmen.jpg">
            <a:extLst>
              <a:ext uri="{FF2B5EF4-FFF2-40B4-BE49-F238E27FC236}">
                <a16:creationId xmlns:a16="http://schemas.microsoft.com/office/drawing/2014/main" id="{9D0A5A84-0110-5F61-E4B0-96093826A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68" y="1175681"/>
            <a:ext cx="6939028" cy="567238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767E448-523A-C504-C203-D02FD2B406D6}"/>
              </a:ext>
            </a:extLst>
          </p:cNvPr>
          <p:cNvSpPr txBox="1"/>
          <p:nvPr/>
        </p:nvSpPr>
        <p:spPr>
          <a:xfrm>
            <a:off x="7990271" y="1262774"/>
            <a:ext cx="3811656" cy="923330"/>
          </a:xfrm>
          <a:prstGeom prst="rect">
            <a:avLst/>
          </a:prstGeom>
          <a:noFill/>
        </p:spPr>
        <p:txBody>
          <a:bodyPr wrap="square">
            <a:spAutoFit/>
          </a:bodyPr>
          <a:lstStyle/>
          <a:p>
            <a:pPr algn="ctr"/>
            <a:r>
              <a:rPr lang="en-US" sz="1800" dirty="0">
                <a:solidFill>
                  <a:srgbClr val="C00000"/>
                </a:solidFill>
                <a:latin typeface="Arial" charset="0"/>
                <a:ea typeface="Arial" charset="0"/>
                <a:cs typeface="Arial" charset="0"/>
              </a:rPr>
              <a:t>Pain: $635 billion/year</a:t>
            </a:r>
          </a:p>
          <a:p>
            <a:pPr algn="ctr"/>
            <a:endParaRPr lang="en-US" sz="1800" dirty="0">
              <a:solidFill>
                <a:srgbClr val="C00000"/>
              </a:solidFill>
              <a:latin typeface="Arial" charset="0"/>
              <a:ea typeface="Arial" charset="0"/>
              <a:cs typeface="Arial" charset="0"/>
            </a:endParaRPr>
          </a:p>
          <a:p>
            <a:pPr algn="ctr"/>
            <a:r>
              <a:rPr lang="en-US" sz="1800" dirty="0">
                <a:solidFill>
                  <a:srgbClr val="C00000"/>
                </a:solidFill>
                <a:latin typeface="Arial" charset="0"/>
                <a:ea typeface="Arial" charset="0"/>
                <a:cs typeface="Arial" charset="0"/>
              </a:rPr>
              <a:t>&gt;Cancer/heart disease/diabetes</a:t>
            </a:r>
          </a:p>
        </p:txBody>
      </p:sp>
    </p:spTree>
    <p:custDataLst>
      <p:tags r:id="rId1"/>
    </p:custDataLst>
    <p:extLst>
      <p:ext uri="{BB962C8B-B14F-4D97-AF65-F5344CB8AC3E}">
        <p14:creationId xmlns:p14="http://schemas.microsoft.com/office/powerpoint/2010/main" val="1352666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1B52E5-88EF-CC4B-5298-8353B142FC5D}"/>
              </a:ext>
            </a:extLst>
          </p:cNvPr>
          <p:cNvSpPr>
            <a:spLocks noGrp="1"/>
          </p:cNvSpPr>
          <p:nvPr>
            <p:ph type="title"/>
          </p:nvPr>
        </p:nvSpPr>
        <p:spPr>
          <a:xfrm>
            <a:off x="89452" y="106135"/>
            <a:ext cx="12102548" cy="791029"/>
          </a:xfrm>
        </p:spPr>
        <p:txBody>
          <a:bodyPr/>
          <a:lstStyle/>
          <a:p>
            <a:pPr algn="ctr"/>
            <a:r>
              <a:rPr lang="en-US" dirty="0">
                <a:solidFill>
                  <a:srgbClr val="FFFF00"/>
                </a:solidFill>
                <a:latin typeface="Arial" panose="020B0604020202020204" pitchFamily="34" charset="0"/>
                <a:cs typeface="Arial" panose="020B0604020202020204" pitchFamily="34" charset="0"/>
              </a:rPr>
              <a:t>Pain in Sickle Cell Disease: A model for life-long complex acute and chronic pain requiring a whole person approach</a:t>
            </a:r>
          </a:p>
        </p:txBody>
      </p:sp>
      <p:sp>
        <p:nvSpPr>
          <p:cNvPr id="4" name="Slide Number Placeholder 3"/>
          <p:cNvSpPr>
            <a:spLocks noGrp="1"/>
          </p:cNvSpPr>
          <p:nvPr>
            <p:ph type="sldNum" sz="quarter" idx="12"/>
          </p:nvPr>
        </p:nvSpPr>
        <p:spPr/>
        <p:txBody>
          <a:bodyPr/>
          <a:lstStyle/>
          <a:p>
            <a:fld id="{B627F35D-8E93-224B-8002-CFA3C7E1BA5F}" type="slidenum">
              <a:rPr lang="en-US" smtClean="0">
                <a:solidFill>
                  <a:prstClr val="black">
                    <a:tint val="75000"/>
                  </a:prstClr>
                </a:solidFill>
              </a:rPr>
              <a:pPr/>
              <a:t>16</a:t>
            </a:fld>
            <a:endParaRPr lang="en-US">
              <a:solidFill>
                <a:prstClr val="black">
                  <a:tint val="75000"/>
                </a:prstClr>
              </a:solidFill>
            </a:endParaRPr>
          </a:p>
        </p:txBody>
      </p:sp>
      <p:sp>
        <p:nvSpPr>
          <p:cNvPr id="3" name="TextBox 2">
            <a:extLst>
              <a:ext uri="{FF2B5EF4-FFF2-40B4-BE49-F238E27FC236}">
                <a16:creationId xmlns:a16="http://schemas.microsoft.com/office/drawing/2014/main" id="{9E8FFB9F-0B8A-043F-C5FB-9156A8B602D5}"/>
              </a:ext>
            </a:extLst>
          </p:cNvPr>
          <p:cNvSpPr txBox="1"/>
          <p:nvPr/>
        </p:nvSpPr>
        <p:spPr>
          <a:xfrm>
            <a:off x="89452" y="1093371"/>
            <a:ext cx="12026348" cy="5262979"/>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Pain can start during infancy and continue to increase throughout life. Leads to hospitalization, high dose opioid use and reduced survival.</a:t>
            </a:r>
          </a:p>
          <a:p>
            <a:pPr marL="214313" indent="-214313">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400" dirty="0">
                <a:latin typeface="Arial" panose="020B0604020202020204" pitchFamily="34" charset="0"/>
                <a:cs typeface="Arial" panose="020B0604020202020204" pitchFamily="34" charset="0"/>
              </a:rPr>
              <a:t>More than 50% individuals report </a:t>
            </a:r>
            <a:r>
              <a:rPr lang="en-US" sz="2400" dirty="0">
                <a:highlight>
                  <a:srgbClr val="FFFF00"/>
                </a:highlight>
                <a:latin typeface="Arial" panose="020B0604020202020204" pitchFamily="34" charset="0"/>
                <a:cs typeface="Arial" panose="020B0604020202020204" pitchFamily="34" charset="0"/>
              </a:rPr>
              <a:t>chronic pain </a:t>
            </a:r>
            <a:r>
              <a:rPr lang="en-US" sz="2400" dirty="0">
                <a:latin typeface="Arial" panose="020B0604020202020204" pitchFamily="34" charset="0"/>
                <a:cs typeface="Arial" panose="020B0604020202020204" pitchFamily="34" charset="0"/>
              </a:rPr>
              <a:t>throughout the body. Increased sensitivity to touch and cold, piercing, stabbing, pins and needles and pain in bones.</a:t>
            </a:r>
          </a:p>
          <a:p>
            <a:r>
              <a:rPr lang="en-US" sz="2400"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2400" dirty="0">
                <a:latin typeface="Arial" panose="020B0604020202020204" pitchFamily="34" charset="0"/>
                <a:cs typeface="Arial" panose="020B0604020202020204" pitchFamily="34" charset="0"/>
              </a:rPr>
              <a:t>Unpredictable and recurrent episodes of severe </a:t>
            </a:r>
            <a:r>
              <a:rPr lang="en-US" sz="2400" dirty="0">
                <a:highlight>
                  <a:srgbClr val="FFFF00"/>
                </a:highlight>
                <a:latin typeface="Arial" panose="020B0604020202020204" pitchFamily="34" charset="0"/>
                <a:cs typeface="Arial" panose="020B0604020202020204" pitchFamily="34" charset="0"/>
              </a:rPr>
              <a:t>acute pain </a:t>
            </a:r>
            <a:r>
              <a:rPr lang="en-US" sz="2400" dirty="0">
                <a:latin typeface="Arial" panose="020B0604020202020204" pitchFamily="34" charset="0"/>
                <a:cs typeface="Arial" panose="020B0604020202020204" pitchFamily="34" charset="0"/>
              </a:rPr>
              <a:t>due to the blockade of the blood vessels called </a:t>
            </a:r>
            <a:r>
              <a:rPr lang="en-US" sz="2400" dirty="0" err="1">
                <a:latin typeface="Arial" panose="020B0604020202020204" pitchFamily="34" charset="0"/>
                <a:cs typeface="Arial" panose="020B0604020202020204" pitchFamily="34" charset="0"/>
              </a:rPr>
              <a:t>vasooclusive</a:t>
            </a:r>
            <a:r>
              <a:rPr lang="en-US" sz="2400" dirty="0">
                <a:latin typeface="Arial" panose="020B0604020202020204" pitchFamily="34" charset="0"/>
                <a:cs typeface="Arial" panose="020B0604020202020204" pitchFamily="34" charset="0"/>
              </a:rPr>
              <a:t> crises (VOC) or “</a:t>
            </a:r>
            <a:r>
              <a:rPr lang="en-US" sz="2400" i="1" dirty="0">
                <a:latin typeface="Arial" panose="020B0604020202020204" pitchFamily="34" charset="0"/>
                <a:cs typeface="Arial" panose="020B0604020202020204" pitchFamily="34" charset="0"/>
              </a:rPr>
              <a:t>crises.</a:t>
            </a:r>
            <a:r>
              <a:rPr lang="en-US" sz="2400" dirty="0">
                <a:latin typeface="Arial" panose="020B0604020202020204" pitchFamily="34" charset="0"/>
                <a:cs typeface="Arial" panose="020B0604020202020204" pitchFamily="34" charset="0"/>
              </a:rPr>
              <a:t>” Limits blood, oxygen and nutrition supply to end organs.</a:t>
            </a:r>
          </a:p>
          <a:p>
            <a:endParaRPr lang="en-US" sz="2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400" dirty="0">
                <a:latin typeface="Arial" panose="020B0604020202020204" pitchFamily="34" charset="0"/>
                <a:cs typeface="Arial" panose="020B0604020202020204" pitchFamily="34" charset="0"/>
              </a:rPr>
              <a:t>Multi-organ damage affecting almost every organ.</a:t>
            </a:r>
          </a:p>
          <a:p>
            <a:pPr marL="214313" indent="-214313">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400" dirty="0">
                <a:highlight>
                  <a:srgbClr val="FFFF00"/>
                </a:highlight>
                <a:latin typeface="Arial" panose="020B0604020202020204" pitchFamily="34" charset="0"/>
                <a:cs typeface="Arial" panose="020B0604020202020204" pitchFamily="34" charset="0"/>
              </a:rPr>
              <a:t>Pain may persist following bone marrow transplant. Hydroxyurea or any other FDA approved recent drugs do not treat pain.</a:t>
            </a:r>
          </a:p>
        </p:txBody>
      </p:sp>
    </p:spTree>
    <p:custDataLst>
      <p:tags r:id="rId1"/>
    </p:custDataLst>
    <p:extLst>
      <p:ext uri="{BB962C8B-B14F-4D97-AF65-F5344CB8AC3E}">
        <p14:creationId xmlns:p14="http://schemas.microsoft.com/office/powerpoint/2010/main" val="254534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146FD4-43DB-1D4C-A27D-C267E00B29BC}"/>
              </a:ext>
            </a:extLst>
          </p:cNvPr>
          <p:cNvSpPr txBox="1"/>
          <p:nvPr/>
        </p:nvSpPr>
        <p:spPr>
          <a:xfrm>
            <a:off x="0" y="-100745"/>
            <a:ext cx="12192000" cy="1077218"/>
          </a:xfrm>
          <a:prstGeom prst="rect">
            <a:avLst/>
          </a:prstGeom>
          <a:solidFill>
            <a:srgbClr val="002060"/>
          </a:solidFill>
        </p:spPr>
        <p:txBody>
          <a:bodyPr wrap="square" rtlCol="0">
            <a:spAutoFit/>
          </a:bodyPr>
          <a:lstStyle/>
          <a:p>
            <a:pPr algn="ctr"/>
            <a:r>
              <a:rPr lang="en-US" sz="3200" dirty="0">
                <a:solidFill>
                  <a:srgbClr val="FFFF00"/>
                </a:solidFill>
                <a:latin typeface="Arial" panose="020B0604020202020204" pitchFamily="34" charset="0"/>
                <a:cs typeface="Arial" panose="020B0604020202020204" pitchFamily="34" charset="0"/>
              </a:rPr>
              <a:t>Integrative approaches are needed for the whole person</a:t>
            </a:r>
          </a:p>
          <a:p>
            <a:pPr algn="ctr"/>
            <a:endParaRPr lang="en-US" sz="3200" dirty="0">
              <a:solidFill>
                <a:srgbClr val="FFFF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7A74B1-6368-3737-A688-8B3F01F3D488}"/>
              </a:ext>
            </a:extLst>
          </p:cNvPr>
          <p:cNvSpPr txBox="1"/>
          <p:nvPr/>
        </p:nvSpPr>
        <p:spPr>
          <a:xfrm>
            <a:off x="579783" y="2080591"/>
            <a:ext cx="11390243"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C8B95FC-D14A-659F-5508-2E6C273CE535}"/>
              </a:ext>
            </a:extLst>
          </p:cNvPr>
          <p:cNvSpPr txBox="1"/>
          <p:nvPr/>
        </p:nvSpPr>
        <p:spPr>
          <a:xfrm>
            <a:off x="180561" y="1646727"/>
            <a:ext cx="11830877" cy="3416320"/>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Improve Pain related outcomes</a:t>
            </a:r>
          </a:p>
          <a:p>
            <a:pPr algn="ctr"/>
            <a:r>
              <a:rPr lang="en-US" sz="2400" dirty="0">
                <a:latin typeface="Arial" panose="020B0604020202020204" pitchFamily="34" charset="0"/>
                <a:cs typeface="Arial" panose="020B0604020202020204" pitchFamily="34" charset="0"/>
              </a:rPr>
              <a:t>Improve cognitive and behavioral outcomes</a:t>
            </a:r>
          </a:p>
          <a:p>
            <a:pPr algn="ctr"/>
            <a:r>
              <a:rPr lang="en-US" sz="2400" dirty="0">
                <a:latin typeface="Arial" panose="020B0604020202020204" pitchFamily="34" charset="0"/>
                <a:cs typeface="Arial" panose="020B0604020202020204" pitchFamily="34" charset="0"/>
              </a:rPr>
              <a:t>Improve the Quality of life</a:t>
            </a:r>
          </a:p>
          <a:p>
            <a:pPr algn="ctr"/>
            <a:r>
              <a:rPr lang="en-US" sz="2400" dirty="0">
                <a:latin typeface="Arial" panose="020B0604020202020204" pitchFamily="34" charset="0"/>
                <a:cs typeface="Arial" panose="020B0604020202020204" pitchFamily="34" charset="0"/>
              </a:rPr>
              <a:t>Improve Survival</a:t>
            </a:r>
          </a:p>
          <a:p>
            <a:pPr algn="ctr"/>
            <a:r>
              <a:rPr lang="en-US" sz="2400" dirty="0">
                <a:latin typeface="Arial" panose="020B0604020202020204" pitchFamily="34" charset="0"/>
                <a:cs typeface="Arial" panose="020B0604020202020204" pitchFamily="34" charset="0"/>
              </a:rPr>
              <a:t>Improve Pregnancy – mother and child health</a:t>
            </a:r>
          </a:p>
          <a:p>
            <a:pPr algn="ctr"/>
            <a:r>
              <a:rPr lang="en-US" sz="2400" dirty="0">
                <a:latin typeface="Arial" panose="020B0604020202020204" pitchFamily="34" charset="0"/>
                <a:cs typeface="Arial" panose="020B0604020202020204" pitchFamily="34" charset="0"/>
              </a:rPr>
              <a:t>Improve Organ damage</a:t>
            </a:r>
          </a:p>
          <a:p>
            <a:pPr algn="ctr"/>
            <a:r>
              <a:rPr lang="en-US" sz="2400" dirty="0">
                <a:latin typeface="Arial" panose="020B0604020202020204" pitchFamily="34" charset="0"/>
                <a:cs typeface="Arial" panose="020B0604020202020204" pitchFamily="34" charset="0"/>
              </a:rPr>
              <a:t>Safer, lesser/no toxicity</a:t>
            </a:r>
          </a:p>
          <a:p>
            <a:pPr algn="ctr"/>
            <a:r>
              <a:rPr lang="en-US" sz="2400" dirty="0">
                <a:latin typeface="Arial" panose="020B0604020202020204" pitchFamily="34" charset="0"/>
                <a:cs typeface="Arial" panose="020B0604020202020204" pitchFamily="34" charset="0"/>
              </a:rPr>
              <a:t>Used throughout life</a:t>
            </a:r>
          </a:p>
          <a:p>
            <a:pPr algn="ctr"/>
            <a:r>
              <a:rPr lang="en-US" sz="2400" dirty="0">
                <a:latin typeface="Arial" panose="020B0604020202020204" pitchFamily="34" charset="0"/>
                <a:cs typeface="Arial" panose="020B0604020202020204" pitchFamily="34" charset="0"/>
              </a:rPr>
              <a:t>Smoother transition to care from pediatric to adult</a:t>
            </a:r>
          </a:p>
        </p:txBody>
      </p:sp>
      <p:sp>
        <p:nvSpPr>
          <p:cNvPr id="3" name="TextBox 2">
            <a:extLst>
              <a:ext uri="{FF2B5EF4-FFF2-40B4-BE49-F238E27FC236}">
                <a16:creationId xmlns:a16="http://schemas.microsoft.com/office/drawing/2014/main" id="{1F3B7496-9C43-0599-FF02-85354F311594}"/>
              </a:ext>
            </a:extLst>
          </p:cNvPr>
          <p:cNvSpPr txBox="1"/>
          <p:nvPr/>
        </p:nvSpPr>
        <p:spPr>
          <a:xfrm>
            <a:off x="71229" y="5894982"/>
            <a:ext cx="11966713" cy="584775"/>
          </a:xfrm>
          <a:prstGeom prst="rect">
            <a:avLst/>
          </a:prstGeom>
          <a:noFill/>
        </p:spPr>
        <p:txBody>
          <a:bodyPr wrap="square" rtlCol="0">
            <a:spAutoFit/>
          </a:bodyPr>
          <a:lstStyle/>
          <a:p>
            <a:pPr algn="ctr"/>
            <a:r>
              <a:rPr lang="en-US" sz="3200" dirty="0">
                <a:solidFill>
                  <a:srgbClr val="C00000"/>
                </a:solidFill>
                <a:latin typeface="Apple Chancery" panose="03020702040506060504" pitchFamily="66" charset="-79"/>
                <a:cs typeface="Apple Chancery" panose="03020702040506060504" pitchFamily="66" charset="-79"/>
              </a:rPr>
              <a:t>How do we develop a whole person approach to target pain?</a:t>
            </a:r>
          </a:p>
        </p:txBody>
      </p:sp>
    </p:spTree>
    <p:extLst>
      <p:ext uri="{BB962C8B-B14F-4D97-AF65-F5344CB8AC3E}">
        <p14:creationId xmlns:p14="http://schemas.microsoft.com/office/powerpoint/2010/main" val="3038833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98B1-218B-4232-6CDA-34277D7E459B}"/>
              </a:ext>
            </a:extLst>
          </p:cNvPr>
          <p:cNvSpPr>
            <a:spLocks noGrp="1"/>
          </p:cNvSpPr>
          <p:nvPr>
            <p:ph type="title"/>
          </p:nvPr>
        </p:nvSpPr>
        <p:spPr>
          <a:xfrm>
            <a:off x="457200" y="53482"/>
            <a:ext cx="11277600" cy="914400"/>
          </a:xfrm>
        </p:spPr>
        <p:txBody>
          <a:bodyPr/>
          <a:lstStyle/>
          <a:p>
            <a:pPr algn="ctr"/>
            <a:r>
              <a:rPr lang="en-US" sz="2800" dirty="0">
                <a:solidFill>
                  <a:srgbClr val="FFFF00"/>
                </a:solidFill>
                <a:latin typeface="Arial" panose="020B0604020202020204" pitchFamily="34" charset="0"/>
                <a:cs typeface="Arial" panose="020B0604020202020204" pitchFamily="34" charset="0"/>
              </a:rPr>
              <a:t>INTEROCEPTION </a:t>
            </a:r>
            <a:br>
              <a:rPr lang="en-US" sz="2800" dirty="0">
                <a:solidFill>
                  <a:srgbClr val="FFFF00"/>
                </a:solidFill>
                <a:latin typeface="Arial" panose="020B0604020202020204" pitchFamily="34" charset="0"/>
                <a:cs typeface="Arial" panose="020B0604020202020204" pitchFamily="34" charset="0"/>
              </a:rPr>
            </a:br>
            <a:r>
              <a:rPr lang="en-US" sz="2800" dirty="0">
                <a:solidFill>
                  <a:srgbClr val="FFFF00"/>
                </a:solidFill>
                <a:latin typeface="Arial" panose="020B0604020202020204" pitchFamily="34" charset="0"/>
                <a:cs typeface="Arial" panose="020B0604020202020204" pitchFamily="34" charset="0"/>
              </a:rPr>
              <a:t>Communication between the brain and body for the whole person approach</a:t>
            </a:r>
          </a:p>
        </p:txBody>
      </p:sp>
      <p:sp>
        <p:nvSpPr>
          <p:cNvPr id="3" name="Slide Number Placeholder 2">
            <a:extLst>
              <a:ext uri="{FF2B5EF4-FFF2-40B4-BE49-F238E27FC236}">
                <a16:creationId xmlns:a16="http://schemas.microsoft.com/office/drawing/2014/main" id="{418A1AF7-0611-D279-F539-578F4E3450E7}"/>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18</a:t>
            </a:fld>
            <a:endParaRPr lang="en-US">
              <a:solidFill>
                <a:prstClr val="black">
                  <a:tint val="75000"/>
                </a:prstClr>
              </a:solidFill>
            </a:endParaRPr>
          </a:p>
        </p:txBody>
      </p:sp>
      <p:sp>
        <p:nvSpPr>
          <p:cNvPr id="8" name="TextBox 7">
            <a:extLst>
              <a:ext uri="{FF2B5EF4-FFF2-40B4-BE49-F238E27FC236}">
                <a16:creationId xmlns:a16="http://schemas.microsoft.com/office/drawing/2014/main" id="{A2DD401F-DBDD-717C-DE3F-80D89661DBE9}"/>
              </a:ext>
            </a:extLst>
          </p:cNvPr>
          <p:cNvSpPr txBox="1"/>
          <p:nvPr/>
        </p:nvSpPr>
        <p:spPr>
          <a:xfrm>
            <a:off x="379792" y="1163981"/>
            <a:ext cx="11744475" cy="2862322"/>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Sensations from the interior of the body</a:t>
            </a:r>
          </a:p>
          <a:p>
            <a:pPr algn="ctr"/>
            <a:r>
              <a:rPr lang="en-US" sz="2000" dirty="0">
                <a:latin typeface="Arial" panose="020B0604020202020204" pitchFamily="34" charset="0"/>
                <a:cs typeface="Arial" panose="020B0604020202020204" pitchFamily="34" charset="0"/>
              </a:rPr>
              <a:t>Dr Charles Sherrington, 1906</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Process of how the nervous system senses, interprets, and integrates signals originating from the body</a:t>
            </a:r>
          </a:p>
          <a:p>
            <a:pPr algn="ctr"/>
            <a:r>
              <a:rPr lang="en-US" sz="2000" dirty="0">
                <a:latin typeface="Arial" panose="020B0604020202020204" pitchFamily="34" charset="0"/>
                <a:cs typeface="Arial" panose="020B0604020202020204" pitchFamily="34" charset="0"/>
              </a:rPr>
              <a:t>Quigley et al., 2021</a:t>
            </a:r>
          </a:p>
          <a:p>
            <a:pPr algn="ctr"/>
            <a:endParaRPr lang="en-US" sz="2800" dirty="0">
              <a:latin typeface="Arial" panose="020B0604020202020204" pitchFamily="34" charset="0"/>
              <a:cs typeface="Arial" panose="020B0604020202020204" pitchFamily="34" charset="0"/>
            </a:endParaRPr>
          </a:p>
        </p:txBody>
      </p:sp>
      <p:pic>
        <p:nvPicPr>
          <p:cNvPr id="4" name="Picture 2">
            <a:hlinkClick r:id="rId2"/>
            <a:extLst>
              <a:ext uri="{FF2B5EF4-FFF2-40B4-BE49-F238E27FC236}">
                <a16:creationId xmlns:a16="http://schemas.microsoft.com/office/drawing/2014/main" id="{C00DD61D-C2B0-6818-C504-6B24D929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345" y="3963633"/>
            <a:ext cx="2106176" cy="2575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AA3AE2-5BDF-E1BE-9559-C55D0E334F38}"/>
              </a:ext>
            </a:extLst>
          </p:cNvPr>
          <p:cNvSpPr txBox="1"/>
          <p:nvPr/>
        </p:nvSpPr>
        <p:spPr>
          <a:xfrm>
            <a:off x="93133" y="4418502"/>
            <a:ext cx="4292600" cy="1200329"/>
          </a:xfrm>
          <a:prstGeom prst="rect">
            <a:avLst/>
          </a:prstGeom>
          <a:noFill/>
        </p:spPr>
        <p:txBody>
          <a:bodyPr wrap="square" rtlCol="0">
            <a:spAutoFit/>
          </a:bodyPr>
          <a:lstStyle/>
          <a:p>
            <a:pPr algn="ctr"/>
            <a:r>
              <a:rPr lang="en-US" i="1" dirty="0">
                <a:latin typeface="APPLE CHANCERY" panose="03020702040506060504" pitchFamily="66" charset="-79"/>
                <a:cs typeface="APPLE CHANCERY" panose="03020702040506060504" pitchFamily="66" charset="-79"/>
              </a:rPr>
              <a:t>Rene Descartes </a:t>
            </a:r>
          </a:p>
          <a:p>
            <a:pPr algn="ctr"/>
            <a:r>
              <a:rPr lang="en-US" i="1" dirty="0">
                <a:latin typeface="APPLE CHANCERY" panose="03020702040506060504" pitchFamily="66" charset="-79"/>
                <a:cs typeface="APPLE CHANCERY" panose="03020702040506060504" pitchFamily="66" charset="-79"/>
              </a:rPr>
              <a:t>(March 31, 1596- Feb 11, 1650)</a:t>
            </a:r>
          </a:p>
          <a:p>
            <a:pPr algn="ctr"/>
            <a:r>
              <a:rPr lang="en-US" i="1" dirty="0">
                <a:latin typeface="APPLE CHANCERY" panose="03020702040506060504" pitchFamily="66" charset="-79"/>
                <a:cs typeface="APPLE CHANCERY" panose="03020702040506060504" pitchFamily="66" charset="-79"/>
              </a:rPr>
              <a:t>French Philosopher, mathematician and scientist</a:t>
            </a:r>
          </a:p>
        </p:txBody>
      </p:sp>
      <p:sp>
        <p:nvSpPr>
          <p:cNvPr id="9" name="TextBox 8">
            <a:extLst>
              <a:ext uri="{FF2B5EF4-FFF2-40B4-BE49-F238E27FC236}">
                <a16:creationId xmlns:a16="http://schemas.microsoft.com/office/drawing/2014/main" id="{40177747-E4CB-1DA6-B19F-1355B3E0AFA1}"/>
              </a:ext>
            </a:extLst>
          </p:cNvPr>
          <p:cNvSpPr txBox="1"/>
          <p:nvPr/>
        </p:nvSpPr>
        <p:spPr>
          <a:xfrm>
            <a:off x="6616521" y="4239598"/>
            <a:ext cx="5390421" cy="1754326"/>
          </a:xfrm>
          <a:prstGeom prst="rect">
            <a:avLst/>
          </a:prstGeom>
          <a:noFill/>
        </p:spPr>
        <p:txBody>
          <a:bodyPr wrap="square">
            <a:spAutoFit/>
          </a:bodyPr>
          <a:lstStyle/>
          <a:p>
            <a:pPr marL="285750" indent="-285750">
              <a:buFont typeface="Arial" panose="020B0604020202020204" pitchFamily="34" charset="0"/>
              <a:buChar char="•"/>
            </a:pPr>
            <a:r>
              <a:rPr lang="en-US" i="1" dirty="0">
                <a:latin typeface="APPLE CHANCERY" panose="03020702040506060504" pitchFamily="66" charset="-79"/>
                <a:cs typeface="APPLE CHANCERY" panose="03020702040506060504" pitchFamily="66" charset="-79"/>
              </a:rPr>
              <a:t>“Humans are a union of mind and body. Dualism theory embraced the idea of that mind and body are distinct but closely joined.”</a:t>
            </a:r>
          </a:p>
          <a:p>
            <a:pPr marL="285750" indent="-285750">
              <a:buFont typeface="Arial" panose="020B0604020202020204" pitchFamily="34" charset="0"/>
              <a:buChar char="•"/>
            </a:pPr>
            <a:endParaRPr lang="en-US" i="1" dirty="0">
              <a:latin typeface="APPLE CHANCERY" panose="03020702040506060504" pitchFamily="66" charset="-79"/>
              <a:cs typeface="APPLE CHANCERY" panose="03020702040506060504" pitchFamily="66" charset="-79"/>
            </a:endParaRPr>
          </a:p>
          <a:p>
            <a:pPr marL="285750" indent="-285750">
              <a:buFont typeface="Arial" panose="020B0604020202020204" pitchFamily="34" charset="0"/>
              <a:buChar char="•"/>
            </a:pPr>
            <a:r>
              <a:rPr lang="en-US" i="1" dirty="0">
                <a:latin typeface="APPLE CHANCERY" panose="03020702040506060504" pitchFamily="66" charset="-79"/>
                <a:cs typeface="APPLE CHANCERY" panose="03020702040506060504" pitchFamily="66" charset="-79"/>
              </a:rPr>
              <a:t>“Theory on automatic bodily reactions to external events influenced 19</a:t>
            </a:r>
            <a:r>
              <a:rPr lang="en-US" i="1" baseline="30000" dirty="0">
                <a:latin typeface="APPLE CHANCERY" panose="03020702040506060504" pitchFamily="66" charset="-79"/>
                <a:cs typeface="APPLE CHANCERY" panose="03020702040506060504" pitchFamily="66" charset="-79"/>
              </a:rPr>
              <a:t>th</a:t>
            </a:r>
            <a:r>
              <a:rPr lang="en-US" i="1" dirty="0">
                <a:latin typeface="APPLE CHANCERY" panose="03020702040506060504" pitchFamily="66" charset="-79"/>
                <a:cs typeface="APPLE CHANCERY" panose="03020702040506060504" pitchFamily="66" charset="-79"/>
              </a:rPr>
              <a:t> century reflex theory”</a:t>
            </a:r>
          </a:p>
        </p:txBody>
      </p:sp>
    </p:spTree>
    <p:extLst>
      <p:ext uri="{BB962C8B-B14F-4D97-AF65-F5344CB8AC3E}">
        <p14:creationId xmlns:p14="http://schemas.microsoft.com/office/powerpoint/2010/main" val="133391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1046-4A40-8482-0D84-2366DDC2B730}"/>
              </a:ext>
            </a:extLst>
          </p:cNvPr>
          <p:cNvSpPr>
            <a:spLocks noGrp="1"/>
          </p:cNvSpPr>
          <p:nvPr>
            <p:ph type="title"/>
          </p:nvPr>
        </p:nvSpPr>
        <p:spPr>
          <a:xfrm>
            <a:off x="76200" y="255826"/>
            <a:ext cx="12115800" cy="791029"/>
          </a:xfrm>
        </p:spPr>
        <p:txBody>
          <a:bodyPr/>
          <a:lstStyle/>
          <a:p>
            <a:pPr algn="ctr"/>
            <a:r>
              <a:rPr lang="en-US" dirty="0">
                <a:solidFill>
                  <a:srgbClr val="FFFF00"/>
                </a:solidFill>
                <a:latin typeface="Arial" charset="0"/>
                <a:ea typeface="Arial" charset="0"/>
                <a:cs typeface="Arial" charset="0"/>
              </a:rPr>
              <a:t>How does sickle cell disease evoke pain?</a:t>
            </a:r>
            <a:br>
              <a:rPr lang="en-US" dirty="0">
                <a:solidFill>
                  <a:srgbClr val="FFFF00"/>
                </a:solidFill>
                <a:latin typeface="Arial" charset="0"/>
                <a:ea typeface="Arial" charset="0"/>
                <a:cs typeface="Arial" charset="0"/>
              </a:rPr>
            </a:br>
            <a:endParaRPr lang="en-US" dirty="0"/>
          </a:p>
        </p:txBody>
      </p:sp>
      <p:sp>
        <p:nvSpPr>
          <p:cNvPr id="3" name="Slide Number Placeholder 2">
            <a:extLst>
              <a:ext uri="{FF2B5EF4-FFF2-40B4-BE49-F238E27FC236}">
                <a16:creationId xmlns:a16="http://schemas.microsoft.com/office/drawing/2014/main" id="{0453FACC-2930-C09C-9955-FB6118390B76}"/>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19</a:t>
            </a:fld>
            <a:endParaRPr lang="en-US">
              <a:solidFill>
                <a:prstClr val="black">
                  <a:tint val="75000"/>
                </a:prstClr>
              </a:solidFill>
            </a:endParaRPr>
          </a:p>
        </p:txBody>
      </p:sp>
      <p:sp>
        <p:nvSpPr>
          <p:cNvPr id="5" name="Oval 4">
            <a:extLst>
              <a:ext uri="{FF2B5EF4-FFF2-40B4-BE49-F238E27FC236}">
                <a16:creationId xmlns:a16="http://schemas.microsoft.com/office/drawing/2014/main" id="{6811AC57-5A9B-14B4-3B0E-A8AA906FE520}"/>
              </a:ext>
            </a:extLst>
          </p:cNvPr>
          <p:cNvSpPr/>
          <p:nvPr/>
        </p:nvSpPr>
        <p:spPr>
          <a:xfrm>
            <a:off x="9053944" y="3707819"/>
            <a:ext cx="1269059" cy="593401"/>
          </a:xfrm>
          <a:prstGeom prst="ellipse">
            <a:avLst/>
          </a:prstGeom>
          <a:solidFill>
            <a:srgbClr val="F4E2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3A711F2E-070B-671B-81BE-2EF7B4713416}"/>
              </a:ext>
            </a:extLst>
          </p:cNvPr>
          <p:cNvSpPr/>
          <p:nvPr/>
        </p:nvSpPr>
        <p:spPr>
          <a:xfrm>
            <a:off x="9319523" y="5631055"/>
            <a:ext cx="1233699" cy="8548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Flowchart: Extract 200">
            <a:extLst>
              <a:ext uri="{FF2B5EF4-FFF2-40B4-BE49-F238E27FC236}">
                <a16:creationId xmlns:a16="http://schemas.microsoft.com/office/drawing/2014/main" id="{25FA7667-F0D4-07DA-757A-A92B00874EF1}"/>
              </a:ext>
            </a:extLst>
          </p:cNvPr>
          <p:cNvSpPr/>
          <p:nvPr/>
        </p:nvSpPr>
        <p:spPr>
          <a:xfrm>
            <a:off x="7729431" y="1668390"/>
            <a:ext cx="1361016" cy="744875"/>
          </a:xfrm>
          <a:prstGeom prst="flowChartExtract">
            <a:avLst/>
          </a:prstGeom>
          <a:solidFill>
            <a:schemeClr val="accent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E27EBE8-C0F2-51FE-0357-A87EA4800CA6}"/>
              </a:ext>
            </a:extLst>
          </p:cNvPr>
          <p:cNvSpPr txBox="1"/>
          <p:nvPr/>
        </p:nvSpPr>
        <p:spPr>
          <a:xfrm>
            <a:off x="9385733" y="5695715"/>
            <a:ext cx="1096473" cy="738664"/>
          </a:xfrm>
          <a:prstGeom prst="rect">
            <a:avLst/>
          </a:prstGeom>
          <a:noFill/>
          <a:effectLst/>
        </p:spPr>
        <p:txBody>
          <a:bodyPr wrap="square" rtlCol="0">
            <a:spAutoFit/>
          </a:bodyPr>
          <a:lstStyle/>
          <a:p>
            <a:pPr algn="ctr"/>
            <a:r>
              <a:rPr lang="en-US" sz="1400" dirty="0">
                <a:latin typeface="Arial" panose="020B0604020202020204" pitchFamily="34" charset="0"/>
                <a:cs typeface="Arial" panose="020B0604020202020204" pitchFamily="34" charset="0"/>
              </a:rPr>
              <a:t>Peripheral nociceptor activation</a:t>
            </a:r>
          </a:p>
        </p:txBody>
      </p:sp>
      <p:sp>
        <p:nvSpPr>
          <p:cNvPr id="9" name="TextBox 8">
            <a:extLst>
              <a:ext uri="{FF2B5EF4-FFF2-40B4-BE49-F238E27FC236}">
                <a16:creationId xmlns:a16="http://schemas.microsoft.com/office/drawing/2014/main" id="{2330C08F-7F4A-F7F5-5DC7-A86E94ECF37C}"/>
              </a:ext>
            </a:extLst>
          </p:cNvPr>
          <p:cNvSpPr txBox="1"/>
          <p:nvPr/>
        </p:nvSpPr>
        <p:spPr>
          <a:xfrm>
            <a:off x="6612493" y="2479462"/>
            <a:ext cx="132229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Descending Pathway</a:t>
            </a:r>
          </a:p>
        </p:txBody>
      </p:sp>
      <p:sp>
        <p:nvSpPr>
          <p:cNvPr id="10" name="Can 9">
            <a:extLst>
              <a:ext uri="{FF2B5EF4-FFF2-40B4-BE49-F238E27FC236}">
                <a16:creationId xmlns:a16="http://schemas.microsoft.com/office/drawing/2014/main" id="{A1C3E1DB-9523-B47E-54FB-5BC7BDF7B6D0}"/>
              </a:ext>
            </a:extLst>
          </p:cNvPr>
          <p:cNvSpPr/>
          <p:nvPr/>
        </p:nvSpPr>
        <p:spPr>
          <a:xfrm>
            <a:off x="7923908" y="3006378"/>
            <a:ext cx="1130037" cy="2151600"/>
          </a:xfrm>
          <a:prstGeom prst="can">
            <a:avLst/>
          </a:prstGeom>
          <a:solidFill>
            <a:srgbClr val="F4E2E5"/>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ln w="0"/>
              <a:solidFill>
                <a:schemeClr val="tx1"/>
              </a:solidFill>
              <a:latin typeface="Arial" panose="020B0604020202020204" pitchFamily="34" charset="0"/>
              <a:cs typeface="Arial" panose="020B0604020202020204" pitchFamily="34" charset="0"/>
            </a:endParaRPr>
          </a:p>
          <a:p>
            <a:pPr algn="ctr"/>
            <a:endParaRPr lang="en-US" sz="1400" dirty="0">
              <a:ln w="0"/>
              <a:solidFill>
                <a:schemeClr val="tx1"/>
              </a:solidFill>
              <a:latin typeface="Arial" panose="020B0604020202020204" pitchFamily="34" charset="0"/>
              <a:cs typeface="Arial" panose="020B0604020202020204" pitchFamily="34" charset="0"/>
            </a:endParaRPr>
          </a:p>
          <a:p>
            <a:pPr algn="ctr"/>
            <a:endParaRPr lang="en-US" sz="1400" dirty="0">
              <a:ln w="0"/>
              <a:solidFill>
                <a:schemeClr val="tx1"/>
              </a:solidFill>
              <a:latin typeface="Arial" panose="020B0604020202020204" pitchFamily="34" charset="0"/>
              <a:cs typeface="Arial" panose="020B0604020202020204" pitchFamily="34" charset="0"/>
            </a:endParaRPr>
          </a:p>
          <a:p>
            <a:pPr algn="ctr"/>
            <a:r>
              <a:rPr lang="en-US" sz="1400" dirty="0">
                <a:ln w="0"/>
                <a:solidFill>
                  <a:schemeClr val="tx1"/>
                </a:solidFill>
                <a:latin typeface="Arial" panose="020B0604020202020204" pitchFamily="34" charset="0"/>
                <a:cs typeface="Arial" panose="020B0604020202020204" pitchFamily="34" charset="0"/>
              </a:rPr>
              <a:t>Phospho p38MAPK</a:t>
            </a:r>
          </a:p>
        </p:txBody>
      </p:sp>
      <p:sp>
        <p:nvSpPr>
          <p:cNvPr id="11" name="TextBox 10">
            <a:extLst>
              <a:ext uri="{FF2B5EF4-FFF2-40B4-BE49-F238E27FC236}">
                <a16:creationId xmlns:a16="http://schemas.microsoft.com/office/drawing/2014/main" id="{7258E5AD-0B05-03A7-5BBA-D0C267016E0F}"/>
              </a:ext>
            </a:extLst>
          </p:cNvPr>
          <p:cNvSpPr txBox="1"/>
          <p:nvPr/>
        </p:nvSpPr>
        <p:spPr>
          <a:xfrm>
            <a:off x="6830790" y="3520423"/>
            <a:ext cx="1153956"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Glial &amp;</a:t>
            </a:r>
          </a:p>
          <a:p>
            <a:pPr algn="ctr"/>
            <a:r>
              <a:rPr lang="en-US" sz="1400" dirty="0">
                <a:latin typeface="Arial" panose="020B0604020202020204" pitchFamily="34" charset="0"/>
                <a:cs typeface="Arial" panose="020B0604020202020204" pitchFamily="34" charset="0"/>
              </a:rPr>
              <a:t>astrocyte activation</a:t>
            </a:r>
          </a:p>
        </p:txBody>
      </p:sp>
      <p:sp>
        <p:nvSpPr>
          <p:cNvPr id="12" name="TextBox 11">
            <a:extLst>
              <a:ext uri="{FF2B5EF4-FFF2-40B4-BE49-F238E27FC236}">
                <a16:creationId xmlns:a16="http://schemas.microsoft.com/office/drawing/2014/main" id="{F3D8BFBD-3F3E-ED93-D7A7-31764F101F20}"/>
              </a:ext>
            </a:extLst>
          </p:cNvPr>
          <p:cNvSpPr txBox="1"/>
          <p:nvPr/>
        </p:nvSpPr>
        <p:spPr>
          <a:xfrm>
            <a:off x="7902565" y="4806961"/>
            <a:ext cx="117444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Spinal cord</a:t>
            </a:r>
          </a:p>
        </p:txBody>
      </p:sp>
      <p:sp>
        <p:nvSpPr>
          <p:cNvPr id="13" name="TextBox 12">
            <a:extLst>
              <a:ext uri="{FF2B5EF4-FFF2-40B4-BE49-F238E27FC236}">
                <a16:creationId xmlns:a16="http://schemas.microsoft.com/office/drawing/2014/main" id="{9688EC8C-AD9C-00FF-C0A9-9BD75451D6EE}"/>
              </a:ext>
            </a:extLst>
          </p:cNvPr>
          <p:cNvSpPr txBox="1"/>
          <p:nvPr/>
        </p:nvSpPr>
        <p:spPr>
          <a:xfrm>
            <a:off x="7582855" y="5140075"/>
            <a:ext cx="1573413" cy="307777"/>
          </a:xfrm>
          <a:prstGeom prst="rect">
            <a:avLst/>
          </a:prstGeom>
          <a:noFill/>
          <a:ln>
            <a:noFill/>
          </a:ln>
        </p:spPr>
        <p:txBody>
          <a:bodyPr wrap="square" rtlCol="0">
            <a:spAutoFit/>
          </a:bodyPr>
          <a:lstStyle/>
          <a:p>
            <a:pPr algn="ctr"/>
            <a:r>
              <a:rPr lang="en-US" sz="1400" dirty="0">
                <a:solidFill>
                  <a:srgbClr val="355BB7"/>
                </a:solidFill>
                <a:latin typeface="Arial" panose="020B0604020202020204" pitchFamily="34" charset="0"/>
                <a:cs typeface="Arial" panose="020B0604020202020204" pitchFamily="34" charset="0"/>
              </a:rPr>
              <a:t>Action potential</a:t>
            </a:r>
          </a:p>
        </p:txBody>
      </p:sp>
      <p:sp>
        <p:nvSpPr>
          <p:cNvPr id="14" name="TextBox 13">
            <a:extLst>
              <a:ext uri="{FF2B5EF4-FFF2-40B4-BE49-F238E27FC236}">
                <a16:creationId xmlns:a16="http://schemas.microsoft.com/office/drawing/2014/main" id="{FD707828-6DBC-6501-A01E-0778702A6F22}"/>
              </a:ext>
            </a:extLst>
          </p:cNvPr>
          <p:cNvSpPr txBox="1"/>
          <p:nvPr/>
        </p:nvSpPr>
        <p:spPr>
          <a:xfrm>
            <a:off x="9047870" y="3707188"/>
            <a:ext cx="125978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Central sensitization</a:t>
            </a:r>
          </a:p>
        </p:txBody>
      </p:sp>
      <p:sp>
        <p:nvSpPr>
          <p:cNvPr id="15" name="Rounded Rectangle 14">
            <a:extLst>
              <a:ext uri="{FF2B5EF4-FFF2-40B4-BE49-F238E27FC236}">
                <a16:creationId xmlns:a16="http://schemas.microsoft.com/office/drawing/2014/main" id="{F555652A-5355-D881-A354-4A87168F64E7}"/>
              </a:ext>
            </a:extLst>
          </p:cNvPr>
          <p:cNvSpPr/>
          <p:nvPr/>
        </p:nvSpPr>
        <p:spPr>
          <a:xfrm>
            <a:off x="7431965" y="5668787"/>
            <a:ext cx="1881540" cy="799055"/>
          </a:xfrm>
          <a:prstGeom prst="roundRect">
            <a:avLst/>
          </a:prstGeom>
          <a:solidFill>
            <a:schemeClr val="bg1">
              <a:lumMod val="85000"/>
            </a:schemeClr>
          </a:solidFill>
          <a:ln w="9525" cmpd="sng">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 </a:t>
            </a:r>
          </a:p>
          <a:p>
            <a:pPr algn="ct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panose="020B0604020202020204" pitchFamily="34" charset="0"/>
                <a:cs typeface="Arial" panose="020B0604020202020204" pitchFamily="34" charset="0"/>
              </a:rPr>
              <a:t>  Na</a:t>
            </a:r>
            <a:r>
              <a:rPr lang="en-US" sz="1400" baseline="30000"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Ca</a:t>
            </a:r>
            <a:r>
              <a:rPr lang="en-US" sz="1400" baseline="3000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  Cl</a:t>
            </a:r>
            <a:r>
              <a:rPr lang="en-US" sz="1400" baseline="30000" dirty="0">
                <a:solidFill>
                  <a:schemeClr val="tx1"/>
                </a:solidFill>
                <a:latin typeface="Arial" panose="020B0604020202020204" pitchFamily="34" charset="0"/>
                <a:cs typeface="Arial" panose="020B0604020202020204" pitchFamily="34" charset="0"/>
              </a:rPr>
              <a:t>-</a:t>
            </a:r>
          </a:p>
        </p:txBody>
      </p:sp>
      <p:sp>
        <p:nvSpPr>
          <p:cNvPr id="16" name="Oval 15">
            <a:extLst>
              <a:ext uri="{FF2B5EF4-FFF2-40B4-BE49-F238E27FC236}">
                <a16:creationId xmlns:a16="http://schemas.microsoft.com/office/drawing/2014/main" id="{F912FCC2-302E-7654-2C14-9D2A5581E274}"/>
              </a:ext>
            </a:extLst>
          </p:cNvPr>
          <p:cNvSpPr/>
          <p:nvPr/>
        </p:nvSpPr>
        <p:spPr>
          <a:xfrm>
            <a:off x="6589840" y="4548207"/>
            <a:ext cx="1291664" cy="658323"/>
          </a:xfrm>
          <a:prstGeom prst="ellipse">
            <a:avLst/>
          </a:prstGeom>
          <a:solidFill>
            <a:schemeClr val="bg1">
              <a:lumMod val="8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solidFill>
                <a:schemeClr val="tx1"/>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8750151B-4F6C-A055-76BD-D0A549848907}"/>
              </a:ext>
            </a:extLst>
          </p:cNvPr>
          <p:cNvSpPr txBox="1"/>
          <p:nvPr/>
        </p:nvSpPr>
        <p:spPr>
          <a:xfrm>
            <a:off x="6885508" y="4529422"/>
            <a:ext cx="742473" cy="307777"/>
          </a:xfrm>
          <a:prstGeom prst="rect">
            <a:avLst/>
          </a:prstGeom>
          <a:noFill/>
        </p:spPr>
        <p:txBody>
          <a:bodyPr wrap="square" rtlCol="0">
            <a:spAutoFit/>
          </a:bodyPr>
          <a:lstStyle/>
          <a:p>
            <a:r>
              <a:rPr lang="en-US" sz="1400" dirty="0">
                <a:ea typeface="Arial" charset="0"/>
                <a:cs typeface="Arial" charset="0"/>
              </a:rPr>
              <a:t>DRG</a:t>
            </a:r>
          </a:p>
        </p:txBody>
      </p:sp>
      <p:sp>
        <p:nvSpPr>
          <p:cNvPr id="18" name="Freeform 17">
            <a:extLst>
              <a:ext uri="{FF2B5EF4-FFF2-40B4-BE49-F238E27FC236}">
                <a16:creationId xmlns:a16="http://schemas.microsoft.com/office/drawing/2014/main" id="{89FE2364-98C4-BD0D-3550-B58CD7632F9B}"/>
              </a:ext>
            </a:extLst>
          </p:cNvPr>
          <p:cNvSpPr/>
          <p:nvPr/>
        </p:nvSpPr>
        <p:spPr>
          <a:xfrm>
            <a:off x="7399339" y="4939175"/>
            <a:ext cx="403427" cy="902551"/>
          </a:xfrm>
          <a:custGeom>
            <a:avLst/>
            <a:gdLst>
              <a:gd name="connsiteX0" fmla="*/ 32492 w 921840"/>
              <a:gd name="connsiteY0" fmla="*/ 0 h 2016691"/>
              <a:gd name="connsiteX1" fmla="*/ 107648 w 921840"/>
              <a:gd name="connsiteY1" fmla="*/ 1164921 h 2016691"/>
              <a:gd name="connsiteX2" fmla="*/ 921840 w 921840"/>
              <a:gd name="connsiteY2" fmla="*/ 2016691 h 2016691"/>
              <a:gd name="connsiteX0" fmla="*/ 66439 w 955787"/>
              <a:gd name="connsiteY0" fmla="*/ 0 h 2016691"/>
              <a:gd name="connsiteX1" fmla="*/ 78964 w 955787"/>
              <a:gd name="connsiteY1" fmla="*/ 1465546 h 2016691"/>
              <a:gd name="connsiteX2" fmla="*/ 955787 w 955787"/>
              <a:gd name="connsiteY2" fmla="*/ 2016691 h 2016691"/>
              <a:gd name="connsiteX0" fmla="*/ 282518 w 912559"/>
              <a:gd name="connsiteY0" fmla="*/ 0 h 2207759"/>
              <a:gd name="connsiteX1" fmla="*/ 35736 w 912559"/>
              <a:gd name="connsiteY1" fmla="*/ 1656614 h 2207759"/>
              <a:gd name="connsiteX2" fmla="*/ 912559 w 912559"/>
              <a:gd name="connsiteY2" fmla="*/ 2207759 h 2207759"/>
              <a:gd name="connsiteX0" fmla="*/ 32213 w 984862"/>
              <a:gd name="connsiteY0" fmla="*/ 0 h 1911688"/>
              <a:gd name="connsiteX1" fmla="*/ 108039 w 984862"/>
              <a:gd name="connsiteY1" fmla="*/ 1360543 h 1911688"/>
              <a:gd name="connsiteX2" fmla="*/ 984862 w 984862"/>
              <a:gd name="connsiteY2" fmla="*/ 1911688 h 1911688"/>
              <a:gd name="connsiteX0" fmla="*/ 32213 w 984862"/>
              <a:gd name="connsiteY0" fmla="*/ 0 h 2894455"/>
              <a:gd name="connsiteX1" fmla="*/ 108039 w 984862"/>
              <a:gd name="connsiteY1" fmla="*/ 2343310 h 2894455"/>
              <a:gd name="connsiteX2" fmla="*/ 984862 w 984862"/>
              <a:gd name="connsiteY2" fmla="*/ 2894455 h 2894455"/>
              <a:gd name="connsiteX0" fmla="*/ 225427 w 918103"/>
              <a:gd name="connsiteY0" fmla="*/ 0 h 3005411"/>
              <a:gd name="connsiteX1" fmla="*/ 41280 w 918103"/>
              <a:gd name="connsiteY1" fmla="*/ 2454266 h 3005411"/>
              <a:gd name="connsiteX2" fmla="*/ 918103 w 918103"/>
              <a:gd name="connsiteY2" fmla="*/ 3005411 h 3005411"/>
              <a:gd name="connsiteX0" fmla="*/ 348893 w 1041569"/>
              <a:gd name="connsiteY0" fmla="*/ 4993 h 3010404"/>
              <a:gd name="connsiteX1" fmla="*/ 164746 w 1041569"/>
              <a:gd name="connsiteY1" fmla="*/ 2459259 h 3010404"/>
              <a:gd name="connsiteX2" fmla="*/ 1041569 w 1041569"/>
              <a:gd name="connsiteY2" fmla="*/ 3010404 h 3010404"/>
              <a:gd name="connsiteX0" fmla="*/ 276278 w 968954"/>
              <a:gd name="connsiteY0" fmla="*/ 5243 h 3010654"/>
              <a:gd name="connsiteX1" fmla="*/ 272111 w 968954"/>
              <a:gd name="connsiteY1" fmla="*/ 2348553 h 3010654"/>
              <a:gd name="connsiteX2" fmla="*/ 968954 w 968954"/>
              <a:gd name="connsiteY2" fmla="*/ 3010654 h 3010654"/>
              <a:gd name="connsiteX0" fmla="*/ 276278 w 968954"/>
              <a:gd name="connsiteY0" fmla="*/ 5243 h 3010654"/>
              <a:gd name="connsiteX1" fmla="*/ 272111 w 968954"/>
              <a:gd name="connsiteY1" fmla="*/ 2348553 h 3010654"/>
              <a:gd name="connsiteX2" fmla="*/ 968954 w 968954"/>
              <a:gd name="connsiteY2" fmla="*/ 3010654 h 3010654"/>
              <a:gd name="connsiteX0" fmla="*/ 257735 w 950411"/>
              <a:gd name="connsiteY0" fmla="*/ 5359 h 3010770"/>
              <a:gd name="connsiteX1" fmla="*/ 313562 w 950411"/>
              <a:gd name="connsiteY1" fmla="*/ 2301117 h 3010770"/>
              <a:gd name="connsiteX2" fmla="*/ 950411 w 950411"/>
              <a:gd name="connsiteY2" fmla="*/ 3010770 h 3010770"/>
              <a:gd name="connsiteX0" fmla="*/ 257735 w 622346"/>
              <a:gd name="connsiteY0" fmla="*/ 5359 h 2665824"/>
              <a:gd name="connsiteX1" fmla="*/ 313562 w 622346"/>
              <a:gd name="connsiteY1" fmla="*/ 2301117 h 2665824"/>
              <a:gd name="connsiteX2" fmla="*/ 622346 w 622346"/>
              <a:gd name="connsiteY2" fmla="*/ 2665824 h 2665824"/>
              <a:gd name="connsiteX0" fmla="*/ 423944 w 788555"/>
              <a:gd name="connsiteY0" fmla="*/ 1 h 2660466"/>
              <a:gd name="connsiteX1" fmla="*/ 162 w 788555"/>
              <a:gd name="connsiteY1" fmla="*/ 937469 h 2660466"/>
              <a:gd name="connsiteX2" fmla="*/ 479771 w 788555"/>
              <a:gd name="connsiteY2" fmla="*/ 2295759 h 2660466"/>
              <a:gd name="connsiteX3" fmla="*/ 788555 w 788555"/>
              <a:gd name="connsiteY3" fmla="*/ 2660466 h 2660466"/>
              <a:gd name="connsiteX0" fmla="*/ 481143 w 845754"/>
              <a:gd name="connsiteY0" fmla="*/ 1 h 2660466"/>
              <a:gd name="connsiteX1" fmla="*/ 43778 w 845754"/>
              <a:gd name="connsiteY1" fmla="*/ 343319 h 2660466"/>
              <a:gd name="connsiteX2" fmla="*/ 57361 w 845754"/>
              <a:gd name="connsiteY2" fmla="*/ 937469 h 2660466"/>
              <a:gd name="connsiteX3" fmla="*/ 536970 w 845754"/>
              <a:gd name="connsiteY3" fmla="*/ 2295759 h 2660466"/>
              <a:gd name="connsiteX4" fmla="*/ 845754 w 845754"/>
              <a:gd name="connsiteY4" fmla="*/ 2660466 h 2660466"/>
              <a:gd name="connsiteX0" fmla="*/ 562645 w 845754"/>
              <a:gd name="connsiteY0" fmla="*/ 0 h 2586197"/>
              <a:gd name="connsiteX1" fmla="*/ 43778 w 845754"/>
              <a:gd name="connsiteY1" fmla="*/ 269050 h 2586197"/>
              <a:gd name="connsiteX2" fmla="*/ 57361 w 845754"/>
              <a:gd name="connsiteY2" fmla="*/ 863200 h 2586197"/>
              <a:gd name="connsiteX3" fmla="*/ 536970 w 845754"/>
              <a:gd name="connsiteY3" fmla="*/ 2221490 h 2586197"/>
              <a:gd name="connsiteX4" fmla="*/ 845754 w 845754"/>
              <a:gd name="connsiteY4" fmla="*/ 2586197 h 258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754" h="2586197">
                <a:moveTo>
                  <a:pt x="562645" y="0"/>
                </a:moveTo>
                <a:cubicBezTo>
                  <a:pt x="510126" y="78881"/>
                  <a:pt x="114408" y="112805"/>
                  <a:pt x="43778" y="269050"/>
                </a:cubicBezTo>
                <a:cubicBezTo>
                  <a:pt x="-26852" y="425295"/>
                  <a:pt x="-4463" y="559455"/>
                  <a:pt x="57361" y="863200"/>
                </a:cubicBezTo>
                <a:cubicBezTo>
                  <a:pt x="119185" y="1166945"/>
                  <a:pt x="437266" y="1934324"/>
                  <a:pt x="536970" y="2221490"/>
                </a:cubicBezTo>
                <a:cubicBezTo>
                  <a:pt x="745190" y="2510052"/>
                  <a:pt x="789387" y="2502690"/>
                  <a:pt x="845754" y="2586197"/>
                </a:cubicBezTo>
              </a:path>
            </a:pathLst>
          </a:custGeom>
          <a:noFill/>
          <a:ln w="28575" cmpd="sng">
            <a:solidFill>
              <a:srgbClr val="355BB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grpSp>
        <p:nvGrpSpPr>
          <p:cNvPr id="19" name="Group 18">
            <a:extLst>
              <a:ext uri="{FF2B5EF4-FFF2-40B4-BE49-F238E27FC236}">
                <a16:creationId xmlns:a16="http://schemas.microsoft.com/office/drawing/2014/main" id="{E5B40A8E-01D2-A4E5-D74D-C5150F768C8E}"/>
              </a:ext>
            </a:extLst>
          </p:cNvPr>
          <p:cNvGrpSpPr/>
          <p:nvPr/>
        </p:nvGrpSpPr>
        <p:grpSpPr>
          <a:xfrm>
            <a:off x="1732042" y="1662213"/>
            <a:ext cx="2587369" cy="2067782"/>
            <a:chOff x="88987" y="567360"/>
            <a:chExt cx="3454994" cy="2761165"/>
          </a:xfrm>
        </p:grpSpPr>
        <p:sp>
          <p:nvSpPr>
            <p:cNvPr id="20" name="TextBox 19">
              <a:extLst>
                <a:ext uri="{FF2B5EF4-FFF2-40B4-BE49-F238E27FC236}">
                  <a16:creationId xmlns:a16="http://schemas.microsoft.com/office/drawing/2014/main" id="{79447A0E-A070-9BB6-A31A-998D708DB88D}"/>
                </a:ext>
              </a:extLst>
            </p:cNvPr>
            <p:cNvSpPr txBox="1"/>
            <p:nvPr/>
          </p:nvSpPr>
          <p:spPr>
            <a:xfrm>
              <a:off x="2644113" y="1700947"/>
              <a:ext cx="899868" cy="410983"/>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2</a:t>
              </a:r>
            </a:p>
          </p:txBody>
        </p:sp>
        <p:grpSp>
          <p:nvGrpSpPr>
            <p:cNvPr id="21" name="Group 20">
              <a:extLst>
                <a:ext uri="{FF2B5EF4-FFF2-40B4-BE49-F238E27FC236}">
                  <a16:creationId xmlns:a16="http://schemas.microsoft.com/office/drawing/2014/main" id="{6BA69A43-A56E-D23A-1FEC-F2C3FDB1857E}"/>
                </a:ext>
              </a:extLst>
            </p:cNvPr>
            <p:cNvGrpSpPr/>
            <p:nvPr/>
          </p:nvGrpSpPr>
          <p:grpSpPr>
            <a:xfrm>
              <a:off x="2462555" y="2260390"/>
              <a:ext cx="803017" cy="924742"/>
              <a:chOff x="2517517" y="2254060"/>
              <a:chExt cx="803017" cy="924742"/>
            </a:xfrm>
          </p:grpSpPr>
          <p:sp>
            <p:nvSpPr>
              <p:cNvPr id="39" name="Freeform 38">
                <a:extLst>
                  <a:ext uri="{FF2B5EF4-FFF2-40B4-BE49-F238E27FC236}">
                    <a16:creationId xmlns:a16="http://schemas.microsoft.com/office/drawing/2014/main" id="{6EDDCABD-329F-A558-8DCA-7E4A940CAF3E}"/>
                  </a:ext>
                </a:extLst>
              </p:cNvPr>
              <p:cNvSpPr/>
              <p:nvPr/>
            </p:nvSpPr>
            <p:spPr>
              <a:xfrm rot="940247">
                <a:off x="2532495" y="2254060"/>
                <a:ext cx="788039" cy="561179"/>
              </a:xfrm>
              <a:custGeom>
                <a:avLst/>
                <a:gdLst>
                  <a:gd name="connsiteX0" fmla="*/ 35560 w 1768216"/>
                  <a:gd name="connsiteY0" fmla="*/ 18873 h 946598"/>
                  <a:gd name="connsiteX1" fmla="*/ 723720 w 1768216"/>
                  <a:gd name="connsiteY1" fmla="*/ 567177 h 946598"/>
                  <a:gd name="connsiteX2" fmla="*/ 1758758 w 1768216"/>
                  <a:gd name="connsiteY2" fmla="*/ 2088 h 946598"/>
                  <a:gd name="connsiteX3" fmla="*/ 1199278 w 1768216"/>
                  <a:gd name="connsiteY3" fmla="*/ 818950 h 946598"/>
                  <a:gd name="connsiteX4" fmla="*/ 561471 w 1768216"/>
                  <a:gd name="connsiteY4" fmla="*/ 914064 h 946598"/>
                  <a:gd name="connsiteX5" fmla="*/ 147456 w 1768216"/>
                  <a:gd name="connsiteY5" fmla="*/ 511228 h 946598"/>
                  <a:gd name="connsiteX6" fmla="*/ 35560 w 1768216"/>
                  <a:gd name="connsiteY6" fmla="*/ 18873 h 946598"/>
                  <a:gd name="connsiteX0" fmla="*/ 33889 w 1777614"/>
                  <a:gd name="connsiteY0" fmla="*/ 115 h 1172094"/>
                  <a:gd name="connsiteX1" fmla="*/ 733118 w 1777614"/>
                  <a:gd name="connsiteY1" fmla="*/ 792673 h 1172094"/>
                  <a:gd name="connsiteX2" fmla="*/ 1768156 w 1777614"/>
                  <a:gd name="connsiteY2" fmla="*/ 227584 h 1172094"/>
                  <a:gd name="connsiteX3" fmla="*/ 1208676 w 1777614"/>
                  <a:gd name="connsiteY3" fmla="*/ 1044446 h 1172094"/>
                  <a:gd name="connsiteX4" fmla="*/ 570869 w 1777614"/>
                  <a:gd name="connsiteY4" fmla="*/ 1139560 h 1172094"/>
                  <a:gd name="connsiteX5" fmla="*/ 156854 w 1777614"/>
                  <a:gd name="connsiteY5" fmla="*/ 736724 h 1172094"/>
                  <a:gd name="connsiteX6" fmla="*/ 33889 w 1777614"/>
                  <a:gd name="connsiteY6" fmla="*/ 115 h 1172094"/>
                  <a:gd name="connsiteX0" fmla="*/ 39292 w 1783017"/>
                  <a:gd name="connsiteY0" fmla="*/ 81129 h 1253108"/>
                  <a:gd name="connsiteX1" fmla="*/ 738521 w 1783017"/>
                  <a:gd name="connsiteY1" fmla="*/ 873687 h 1253108"/>
                  <a:gd name="connsiteX2" fmla="*/ 1773559 w 1783017"/>
                  <a:gd name="connsiteY2" fmla="*/ 308598 h 1253108"/>
                  <a:gd name="connsiteX3" fmla="*/ 1214079 w 1783017"/>
                  <a:gd name="connsiteY3" fmla="*/ 1125460 h 1253108"/>
                  <a:gd name="connsiteX4" fmla="*/ 576272 w 1783017"/>
                  <a:gd name="connsiteY4" fmla="*/ 1220574 h 1253108"/>
                  <a:gd name="connsiteX5" fmla="*/ 162257 w 1783017"/>
                  <a:gd name="connsiteY5" fmla="*/ 817738 h 1253108"/>
                  <a:gd name="connsiteX6" fmla="*/ 39292 w 1783017"/>
                  <a:gd name="connsiteY6" fmla="*/ 81129 h 125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017" h="1253108">
                    <a:moveTo>
                      <a:pt x="39292" y="81129"/>
                    </a:moveTo>
                    <a:cubicBezTo>
                      <a:pt x="148089" y="433706"/>
                      <a:pt x="449477" y="835776"/>
                      <a:pt x="738521" y="873687"/>
                    </a:cubicBezTo>
                    <a:cubicBezTo>
                      <a:pt x="1027566" y="911599"/>
                      <a:pt x="1694299" y="266636"/>
                      <a:pt x="1773559" y="308598"/>
                    </a:cubicBezTo>
                    <a:cubicBezTo>
                      <a:pt x="1852819" y="350560"/>
                      <a:pt x="1413627" y="973464"/>
                      <a:pt x="1214079" y="1125460"/>
                    </a:cubicBezTo>
                    <a:cubicBezTo>
                      <a:pt x="1014531" y="1277456"/>
                      <a:pt x="751576" y="1271861"/>
                      <a:pt x="576272" y="1220574"/>
                    </a:cubicBezTo>
                    <a:cubicBezTo>
                      <a:pt x="400968" y="1169287"/>
                      <a:pt x="251754" y="1007646"/>
                      <a:pt x="162257" y="817738"/>
                    </a:cubicBezTo>
                    <a:cubicBezTo>
                      <a:pt x="72760" y="627831"/>
                      <a:pt x="-69505" y="-271448"/>
                      <a:pt x="39292" y="81129"/>
                    </a:cubicBezTo>
                    <a:close/>
                  </a:path>
                </a:pathLst>
              </a:cu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40" name="TextBox 39">
                <a:extLst>
                  <a:ext uri="{FF2B5EF4-FFF2-40B4-BE49-F238E27FC236}">
                    <a16:creationId xmlns:a16="http://schemas.microsoft.com/office/drawing/2014/main" id="{CAB228D6-CB58-6176-C4B9-B787DBC79D2E}"/>
                  </a:ext>
                </a:extLst>
              </p:cNvPr>
              <p:cNvSpPr txBox="1"/>
              <p:nvPr/>
            </p:nvSpPr>
            <p:spPr>
              <a:xfrm>
                <a:off x="2517517" y="2767819"/>
                <a:ext cx="730353" cy="410983"/>
              </a:xfrm>
              <a:prstGeom prst="rect">
                <a:avLst/>
              </a:prstGeom>
              <a:noFill/>
            </p:spPr>
            <p:txBody>
              <a:bodyPr wrap="none" rtlCol="0">
                <a:spAutoFit/>
              </a:bodyPr>
              <a:lstStyle/>
              <a:p>
                <a:r>
                  <a:rPr lang="en-US" sz="1400" dirty="0">
                    <a:solidFill>
                      <a:srgbClr val="D60000"/>
                    </a:solidFill>
                  </a:rPr>
                  <a:t>sRBC</a:t>
                </a:r>
              </a:p>
            </p:txBody>
          </p:sp>
        </p:grpSp>
        <p:grpSp>
          <p:nvGrpSpPr>
            <p:cNvPr id="22" name="Group 21">
              <a:extLst>
                <a:ext uri="{FF2B5EF4-FFF2-40B4-BE49-F238E27FC236}">
                  <a16:creationId xmlns:a16="http://schemas.microsoft.com/office/drawing/2014/main" id="{8F1185F7-99CC-504B-BB1E-67C59FDA75E5}"/>
                </a:ext>
              </a:extLst>
            </p:cNvPr>
            <p:cNvGrpSpPr/>
            <p:nvPr/>
          </p:nvGrpSpPr>
          <p:grpSpPr>
            <a:xfrm>
              <a:off x="2400437" y="752456"/>
              <a:ext cx="981080" cy="906201"/>
              <a:chOff x="2424341" y="632933"/>
              <a:chExt cx="981080" cy="906201"/>
            </a:xfrm>
          </p:grpSpPr>
          <p:grpSp>
            <p:nvGrpSpPr>
              <p:cNvPr id="35" name="Group 34">
                <a:extLst>
                  <a:ext uri="{FF2B5EF4-FFF2-40B4-BE49-F238E27FC236}">
                    <a16:creationId xmlns:a16="http://schemas.microsoft.com/office/drawing/2014/main" id="{A96CABAB-B528-DC3C-14EC-8DB607791087}"/>
                  </a:ext>
                </a:extLst>
              </p:cNvPr>
              <p:cNvGrpSpPr/>
              <p:nvPr/>
            </p:nvGrpSpPr>
            <p:grpSpPr>
              <a:xfrm>
                <a:off x="2424341" y="632933"/>
                <a:ext cx="981080" cy="566784"/>
                <a:chOff x="2506640" y="632933"/>
                <a:chExt cx="981080" cy="566784"/>
              </a:xfrm>
            </p:grpSpPr>
            <p:sp>
              <p:nvSpPr>
                <p:cNvPr id="37" name="Oval 36">
                  <a:extLst>
                    <a:ext uri="{FF2B5EF4-FFF2-40B4-BE49-F238E27FC236}">
                      <a16:creationId xmlns:a16="http://schemas.microsoft.com/office/drawing/2014/main" id="{CFBF4621-13BC-D37E-7EE2-6D7269404D5B}"/>
                    </a:ext>
                  </a:extLst>
                </p:cNvPr>
                <p:cNvSpPr/>
                <p:nvPr/>
              </p:nvSpPr>
              <p:spPr>
                <a:xfrm>
                  <a:off x="2506640" y="632933"/>
                  <a:ext cx="981080" cy="566784"/>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38" name="Oval 37">
                  <a:extLst>
                    <a:ext uri="{FF2B5EF4-FFF2-40B4-BE49-F238E27FC236}">
                      <a16:creationId xmlns:a16="http://schemas.microsoft.com/office/drawing/2014/main" id="{B65DDC79-C273-9900-C738-8C6F75B6E0D5}"/>
                    </a:ext>
                  </a:extLst>
                </p:cNvPr>
                <p:cNvSpPr/>
                <p:nvPr/>
              </p:nvSpPr>
              <p:spPr>
                <a:xfrm>
                  <a:off x="2647244" y="731342"/>
                  <a:ext cx="633414" cy="255038"/>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grpSp>
          <p:sp>
            <p:nvSpPr>
              <p:cNvPr id="36" name="TextBox 35">
                <a:extLst>
                  <a:ext uri="{FF2B5EF4-FFF2-40B4-BE49-F238E27FC236}">
                    <a16:creationId xmlns:a16="http://schemas.microsoft.com/office/drawing/2014/main" id="{C2F199E3-5E27-77E7-ADDC-80843423CB8E}"/>
                  </a:ext>
                </a:extLst>
              </p:cNvPr>
              <p:cNvSpPr txBox="1"/>
              <p:nvPr/>
            </p:nvSpPr>
            <p:spPr>
              <a:xfrm>
                <a:off x="2572398" y="1128151"/>
                <a:ext cx="636168" cy="410983"/>
              </a:xfrm>
              <a:prstGeom prst="rect">
                <a:avLst/>
              </a:prstGeom>
              <a:noFill/>
            </p:spPr>
            <p:txBody>
              <a:bodyPr wrap="none" rtlCol="0">
                <a:spAutoFit/>
              </a:bodyPr>
              <a:lstStyle/>
              <a:p>
                <a:r>
                  <a:rPr lang="en-US" sz="1400" dirty="0">
                    <a:solidFill>
                      <a:srgbClr val="D60000"/>
                    </a:solidFill>
                  </a:rPr>
                  <a:t>RBC</a:t>
                </a:r>
              </a:p>
            </p:txBody>
          </p:sp>
        </p:grpSp>
        <p:grpSp>
          <p:nvGrpSpPr>
            <p:cNvPr id="23" name="Group 22">
              <a:extLst>
                <a:ext uri="{FF2B5EF4-FFF2-40B4-BE49-F238E27FC236}">
                  <a16:creationId xmlns:a16="http://schemas.microsoft.com/office/drawing/2014/main" id="{DB40050B-E4F4-B441-50FD-F2CC01D0774A}"/>
                </a:ext>
              </a:extLst>
            </p:cNvPr>
            <p:cNvGrpSpPr/>
            <p:nvPr/>
          </p:nvGrpSpPr>
          <p:grpSpPr>
            <a:xfrm>
              <a:off x="88987" y="567360"/>
              <a:ext cx="2278891" cy="1153983"/>
              <a:chOff x="88987" y="567360"/>
              <a:chExt cx="2278891" cy="1153983"/>
            </a:xfrm>
          </p:grpSpPr>
          <p:sp>
            <p:nvSpPr>
              <p:cNvPr id="31" name="Frame 30">
                <a:extLst>
                  <a:ext uri="{FF2B5EF4-FFF2-40B4-BE49-F238E27FC236}">
                    <a16:creationId xmlns:a16="http://schemas.microsoft.com/office/drawing/2014/main" id="{D8B62C6F-587D-6E5F-C0F0-125570DA1D9F}"/>
                  </a:ext>
                </a:extLst>
              </p:cNvPr>
              <p:cNvSpPr/>
              <p:nvPr/>
            </p:nvSpPr>
            <p:spPr>
              <a:xfrm>
                <a:off x="764128" y="567360"/>
                <a:ext cx="880754" cy="1153983"/>
              </a:xfrm>
              <a:prstGeom prst="frame">
                <a:avLst/>
              </a:prstGeom>
              <a:solidFill>
                <a:srgbClr val="FFC000"/>
              </a:solidFill>
              <a:effectLst>
                <a:softEdge rad="31750"/>
              </a:effectLst>
            </p:spPr>
            <p:style>
              <a:lnRef idx="1">
                <a:schemeClr val="accent3"/>
              </a:lnRef>
              <a:fillRef idx="2">
                <a:schemeClr val="accent3"/>
              </a:fillRef>
              <a:effectRef idx="1">
                <a:schemeClr val="accent3"/>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sz="1400" dirty="0">
                  <a:solidFill>
                    <a:schemeClr val="tx1"/>
                  </a:solidFill>
                </a:endParaRPr>
              </a:p>
            </p:txBody>
          </p:sp>
          <p:sp>
            <p:nvSpPr>
              <p:cNvPr id="32" name="TextBox 31">
                <a:extLst>
                  <a:ext uri="{FF2B5EF4-FFF2-40B4-BE49-F238E27FC236}">
                    <a16:creationId xmlns:a16="http://schemas.microsoft.com/office/drawing/2014/main" id="{664CCBEB-BFB3-E343-0B70-1684B99B5C3F}"/>
                  </a:ext>
                </a:extLst>
              </p:cNvPr>
              <p:cNvSpPr txBox="1"/>
              <p:nvPr/>
            </p:nvSpPr>
            <p:spPr>
              <a:xfrm>
                <a:off x="88987" y="684586"/>
                <a:ext cx="738915"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CCT</a:t>
                </a:r>
              </a:p>
              <a:p>
                <a:pPr algn="ctr"/>
                <a:r>
                  <a:rPr lang="en-US" sz="1400" dirty="0">
                    <a:solidFill>
                      <a:srgbClr val="FF0000"/>
                    </a:solidFill>
                    <a:latin typeface="Arial" panose="020B0604020202020204" pitchFamily="34" charset="0"/>
                    <a:cs typeface="Arial" panose="020B0604020202020204" pitchFamily="34" charset="0"/>
                  </a:rPr>
                  <a:t>Pro</a:t>
                </a:r>
              </a:p>
              <a:p>
                <a:pPr algn="ctr"/>
                <a:r>
                  <a:rPr lang="en-US" sz="1400" dirty="0">
                    <a:latin typeface="Arial" panose="020B0604020202020204" pitchFamily="34" charset="0"/>
                    <a:cs typeface="Arial" panose="020B0604020202020204" pitchFamily="34" charset="0"/>
                  </a:rPr>
                  <a:t>5</a:t>
                </a:r>
              </a:p>
            </p:txBody>
          </p:sp>
          <p:sp>
            <p:nvSpPr>
              <p:cNvPr id="33" name="TextBox 32">
                <a:extLst>
                  <a:ext uri="{FF2B5EF4-FFF2-40B4-BE49-F238E27FC236}">
                    <a16:creationId xmlns:a16="http://schemas.microsoft.com/office/drawing/2014/main" id="{003A56F6-E8B7-E0E2-85DE-B7A516739197}"/>
                  </a:ext>
                </a:extLst>
              </p:cNvPr>
              <p:cNvSpPr txBox="1"/>
              <p:nvPr/>
            </p:nvSpPr>
            <p:spPr>
              <a:xfrm>
                <a:off x="812791" y="681440"/>
                <a:ext cx="779584"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GAG</a:t>
                </a:r>
              </a:p>
              <a:p>
                <a:pPr algn="ctr"/>
                <a:r>
                  <a:rPr lang="en-US" sz="1400" dirty="0">
                    <a:solidFill>
                      <a:srgbClr val="FF0000"/>
                    </a:solidFill>
                    <a:latin typeface="Arial" panose="020B0604020202020204" pitchFamily="34" charset="0"/>
                    <a:cs typeface="Arial" panose="020B0604020202020204" pitchFamily="34" charset="0"/>
                  </a:rPr>
                  <a:t>Glu</a:t>
                </a:r>
              </a:p>
              <a:p>
                <a:pPr algn="ctr"/>
                <a:r>
                  <a:rPr lang="en-US" sz="1400" dirty="0">
                    <a:latin typeface="Arial" panose="020B0604020202020204" pitchFamily="34" charset="0"/>
                    <a:cs typeface="Arial" panose="020B0604020202020204" pitchFamily="34" charset="0"/>
                  </a:rPr>
                  <a:t>6</a:t>
                </a:r>
              </a:p>
            </p:txBody>
          </p:sp>
          <p:sp>
            <p:nvSpPr>
              <p:cNvPr id="34" name="TextBox 33">
                <a:extLst>
                  <a:ext uri="{FF2B5EF4-FFF2-40B4-BE49-F238E27FC236}">
                    <a16:creationId xmlns:a16="http://schemas.microsoft.com/office/drawing/2014/main" id="{E37B605D-82F2-B391-E9ED-F9EFF8E8E302}"/>
                  </a:ext>
                </a:extLst>
              </p:cNvPr>
              <p:cNvSpPr txBox="1"/>
              <p:nvPr/>
            </p:nvSpPr>
            <p:spPr>
              <a:xfrm>
                <a:off x="1588294" y="680837"/>
                <a:ext cx="779584"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GAG</a:t>
                </a:r>
              </a:p>
              <a:p>
                <a:pPr algn="ctr"/>
                <a:r>
                  <a:rPr lang="en-US" sz="1400" dirty="0">
                    <a:solidFill>
                      <a:srgbClr val="FF0000"/>
                    </a:solidFill>
                    <a:latin typeface="Arial" panose="020B0604020202020204" pitchFamily="34" charset="0"/>
                    <a:cs typeface="Arial" panose="020B0604020202020204" pitchFamily="34" charset="0"/>
                  </a:rPr>
                  <a:t>Glu</a:t>
                </a:r>
              </a:p>
              <a:p>
                <a:pPr algn="ctr"/>
                <a:r>
                  <a:rPr lang="en-US" sz="1400" dirty="0">
                    <a:latin typeface="Arial" panose="020B0604020202020204" pitchFamily="34" charset="0"/>
                    <a:cs typeface="Arial" panose="020B0604020202020204" pitchFamily="34" charset="0"/>
                  </a:rPr>
                  <a:t>7</a:t>
                </a:r>
              </a:p>
            </p:txBody>
          </p:sp>
        </p:grpSp>
        <p:grpSp>
          <p:nvGrpSpPr>
            <p:cNvPr id="24" name="Group 23">
              <a:extLst>
                <a:ext uri="{FF2B5EF4-FFF2-40B4-BE49-F238E27FC236}">
                  <a16:creationId xmlns:a16="http://schemas.microsoft.com/office/drawing/2014/main" id="{311D1D9D-2E69-F1F7-5B1B-EC38C0BCFD72}"/>
                </a:ext>
              </a:extLst>
            </p:cNvPr>
            <p:cNvGrpSpPr/>
            <p:nvPr/>
          </p:nvGrpSpPr>
          <p:grpSpPr>
            <a:xfrm>
              <a:off x="105712" y="2174542"/>
              <a:ext cx="2268860" cy="1153983"/>
              <a:chOff x="77441" y="2205898"/>
              <a:chExt cx="2268860" cy="1153983"/>
            </a:xfrm>
          </p:grpSpPr>
          <p:sp>
            <p:nvSpPr>
              <p:cNvPr id="27" name="Frame 26">
                <a:extLst>
                  <a:ext uri="{FF2B5EF4-FFF2-40B4-BE49-F238E27FC236}">
                    <a16:creationId xmlns:a16="http://schemas.microsoft.com/office/drawing/2014/main" id="{6F01F9F2-1785-533D-24EE-ED0F6CFA635A}"/>
                  </a:ext>
                </a:extLst>
              </p:cNvPr>
              <p:cNvSpPr/>
              <p:nvPr/>
            </p:nvSpPr>
            <p:spPr>
              <a:xfrm>
                <a:off x="737113" y="2205898"/>
                <a:ext cx="880754" cy="1153983"/>
              </a:xfrm>
              <a:prstGeom prst="frame">
                <a:avLst/>
              </a:prstGeom>
              <a:solidFill>
                <a:srgbClr val="FFC000"/>
              </a:solidFill>
              <a:effectLst>
                <a:softEdge rad="31750"/>
              </a:effectLst>
            </p:spPr>
            <p:style>
              <a:lnRef idx="1">
                <a:schemeClr val="accent3"/>
              </a:lnRef>
              <a:fillRef idx="2">
                <a:schemeClr val="accent3"/>
              </a:fillRef>
              <a:effectRef idx="1">
                <a:schemeClr val="accent3"/>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sz="1400" dirty="0">
                  <a:solidFill>
                    <a:schemeClr val="tx1"/>
                  </a:solidFill>
                </a:endParaRPr>
              </a:p>
            </p:txBody>
          </p:sp>
          <p:sp>
            <p:nvSpPr>
              <p:cNvPr id="28" name="TextBox 27">
                <a:extLst>
                  <a:ext uri="{FF2B5EF4-FFF2-40B4-BE49-F238E27FC236}">
                    <a16:creationId xmlns:a16="http://schemas.microsoft.com/office/drawing/2014/main" id="{67040E97-A69D-B3D5-35E5-ADAE51A70659}"/>
                  </a:ext>
                </a:extLst>
              </p:cNvPr>
              <p:cNvSpPr txBox="1"/>
              <p:nvPr/>
            </p:nvSpPr>
            <p:spPr>
              <a:xfrm>
                <a:off x="77441" y="2326449"/>
                <a:ext cx="738915"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CCT</a:t>
                </a:r>
              </a:p>
              <a:p>
                <a:pPr algn="ctr"/>
                <a:r>
                  <a:rPr lang="en-US" sz="1400" dirty="0">
                    <a:solidFill>
                      <a:srgbClr val="FF0000"/>
                    </a:solidFill>
                    <a:latin typeface="Arial" panose="020B0604020202020204" pitchFamily="34" charset="0"/>
                    <a:cs typeface="Arial" panose="020B0604020202020204" pitchFamily="34" charset="0"/>
                  </a:rPr>
                  <a:t>Pro</a:t>
                </a:r>
              </a:p>
              <a:p>
                <a:pPr algn="ctr"/>
                <a:r>
                  <a:rPr lang="en-US" sz="1400" dirty="0">
                    <a:latin typeface="Arial" panose="020B0604020202020204" pitchFamily="34" charset="0"/>
                    <a:cs typeface="Arial" panose="020B0604020202020204" pitchFamily="34" charset="0"/>
                  </a:rPr>
                  <a:t>5</a:t>
                </a:r>
              </a:p>
            </p:txBody>
          </p:sp>
          <p:sp>
            <p:nvSpPr>
              <p:cNvPr id="29" name="TextBox 28">
                <a:extLst>
                  <a:ext uri="{FF2B5EF4-FFF2-40B4-BE49-F238E27FC236}">
                    <a16:creationId xmlns:a16="http://schemas.microsoft.com/office/drawing/2014/main" id="{3773EFB0-D97E-9830-2382-8B8B7CF1C827}"/>
                  </a:ext>
                </a:extLst>
              </p:cNvPr>
              <p:cNvSpPr txBox="1"/>
              <p:nvPr/>
            </p:nvSpPr>
            <p:spPr>
              <a:xfrm>
                <a:off x="1566718" y="2326449"/>
                <a:ext cx="779583"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GAG</a:t>
                </a:r>
              </a:p>
              <a:p>
                <a:pPr algn="ctr"/>
                <a:r>
                  <a:rPr lang="en-US" sz="1400" dirty="0">
                    <a:solidFill>
                      <a:srgbClr val="FF0000"/>
                    </a:solidFill>
                    <a:latin typeface="Arial" panose="020B0604020202020204" pitchFamily="34" charset="0"/>
                    <a:cs typeface="Arial" panose="020B0604020202020204" pitchFamily="34" charset="0"/>
                  </a:rPr>
                  <a:t>Glu</a:t>
                </a:r>
              </a:p>
              <a:p>
                <a:pPr algn="ctr"/>
                <a:r>
                  <a:rPr lang="en-US" sz="1400" dirty="0">
                    <a:latin typeface="Arial" panose="020B0604020202020204" pitchFamily="34" charset="0"/>
                    <a:cs typeface="Arial" panose="020B0604020202020204" pitchFamily="34" charset="0"/>
                  </a:rPr>
                  <a:t>7</a:t>
                </a:r>
              </a:p>
            </p:txBody>
          </p:sp>
          <p:sp>
            <p:nvSpPr>
              <p:cNvPr id="30" name="TextBox 29">
                <a:extLst>
                  <a:ext uri="{FF2B5EF4-FFF2-40B4-BE49-F238E27FC236}">
                    <a16:creationId xmlns:a16="http://schemas.microsoft.com/office/drawing/2014/main" id="{78C13B1F-573E-AACC-103E-AD3969211FBA}"/>
                  </a:ext>
                </a:extLst>
              </p:cNvPr>
              <p:cNvSpPr txBox="1"/>
              <p:nvPr/>
            </p:nvSpPr>
            <p:spPr>
              <a:xfrm>
                <a:off x="800307" y="2326449"/>
                <a:ext cx="764601"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GTG</a:t>
                </a:r>
              </a:p>
              <a:p>
                <a:pPr algn="ctr"/>
                <a:r>
                  <a:rPr lang="en-US" sz="1400" dirty="0">
                    <a:solidFill>
                      <a:srgbClr val="FF0000"/>
                    </a:solidFill>
                    <a:latin typeface="Arial" panose="020B0604020202020204" pitchFamily="34" charset="0"/>
                    <a:cs typeface="Arial" panose="020B0604020202020204" pitchFamily="34" charset="0"/>
                  </a:rPr>
                  <a:t>Val</a:t>
                </a:r>
              </a:p>
              <a:p>
                <a:pPr algn="ctr"/>
                <a:r>
                  <a:rPr lang="en-US" sz="1400" dirty="0">
                    <a:latin typeface="Arial" panose="020B0604020202020204" pitchFamily="34" charset="0"/>
                    <a:cs typeface="Arial" panose="020B0604020202020204" pitchFamily="34" charset="0"/>
                  </a:rPr>
                  <a:t>6</a:t>
                </a:r>
              </a:p>
            </p:txBody>
          </p:sp>
        </p:grpSp>
        <p:cxnSp>
          <p:nvCxnSpPr>
            <p:cNvPr id="25" name="Straight Arrow Connector 24">
              <a:extLst>
                <a:ext uri="{FF2B5EF4-FFF2-40B4-BE49-F238E27FC236}">
                  <a16:creationId xmlns:a16="http://schemas.microsoft.com/office/drawing/2014/main" id="{746AB261-4904-DD44-E03D-FCCA62DDD083}"/>
                </a:ext>
              </a:extLst>
            </p:cNvPr>
            <p:cNvCxnSpPr/>
            <p:nvPr/>
          </p:nvCxnSpPr>
          <p:spPr>
            <a:xfrm>
              <a:off x="1202580" y="1738879"/>
              <a:ext cx="0" cy="41070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D4C3C68-519C-17F9-C071-9F1582A86BC7}"/>
                </a:ext>
              </a:extLst>
            </p:cNvPr>
            <p:cNvCxnSpPr/>
            <p:nvPr/>
          </p:nvCxnSpPr>
          <p:spPr>
            <a:xfrm>
              <a:off x="2844713" y="1738879"/>
              <a:ext cx="0" cy="556211"/>
            </a:xfrm>
            <a:prstGeom prst="straightConnector1">
              <a:avLst/>
            </a:prstGeom>
            <a:ln w="2857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1" name="Callout: Right Arrow 20">
            <a:extLst>
              <a:ext uri="{FF2B5EF4-FFF2-40B4-BE49-F238E27FC236}">
                <a16:creationId xmlns:a16="http://schemas.microsoft.com/office/drawing/2014/main" id="{C56544E1-10C6-0E01-B17B-4B878CB6E76F}"/>
              </a:ext>
            </a:extLst>
          </p:cNvPr>
          <p:cNvSpPr/>
          <p:nvPr/>
        </p:nvSpPr>
        <p:spPr>
          <a:xfrm>
            <a:off x="1023730" y="3791692"/>
            <a:ext cx="3275593" cy="2694206"/>
          </a:xfrm>
          <a:prstGeom prst="rightArrowCallout">
            <a:avLst>
              <a:gd name="adj1" fmla="val 22380"/>
              <a:gd name="adj2" fmla="val 10857"/>
              <a:gd name="adj3" fmla="val 8920"/>
              <a:gd name="adj4" fmla="val 91593"/>
            </a:avLst>
          </a:prstGeom>
          <a:solidFill>
            <a:srgbClr val="FFED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Adhesion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Hemolysis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Cell-free </a:t>
            </a:r>
            <a:r>
              <a:rPr lang="en-US" sz="1400" dirty="0" err="1">
                <a:solidFill>
                  <a:schemeClr val="tx1"/>
                </a:solidFill>
                <a:latin typeface="Arial" panose="020B0604020202020204" pitchFamily="34" charset="0"/>
                <a:cs typeface="Arial" panose="020B0604020202020204" pitchFamily="34" charset="0"/>
              </a:rPr>
              <a:t>heme</a:t>
            </a:r>
            <a:endParaRPr lang="en-US" sz="1400" dirty="0">
              <a:solidFill>
                <a:schemeClr val="tx1"/>
              </a:solidFill>
              <a:latin typeface="Arial" panose="020B0604020202020204" pitchFamily="34" charset="0"/>
              <a:cs typeface="Arial" panose="020B0604020202020204" pitchFamily="34" charset="0"/>
            </a:endParaRP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Hypoxia</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Ischemia reperfusion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Inflammation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Mast cell/neutrophil activation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Oxidative stress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Vascular dysfunction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Organ damage</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Chronic wounds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Vaso-occlusion</a:t>
            </a:r>
          </a:p>
        </p:txBody>
      </p:sp>
      <p:cxnSp>
        <p:nvCxnSpPr>
          <p:cNvPr id="43" name="Straight Connector 42">
            <a:extLst>
              <a:ext uri="{FF2B5EF4-FFF2-40B4-BE49-F238E27FC236}">
                <a16:creationId xmlns:a16="http://schemas.microsoft.com/office/drawing/2014/main" id="{156F1CDF-CAFC-BE7A-F7C5-2E53A9303A6F}"/>
              </a:ext>
            </a:extLst>
          </p:cNvPr>
          <p:cNvCxnSpPr>
            <a:cxnSpLocks/>
          </p:cNvCxnSpPr>
          <p:nvPr/>
        </p:nvCxnSpPr>
        <p:spPr>
          <a:xfrm flipH="1" flipV="1">
            <a:off x="7661781" y="4806961"/>
            <a:ext cx="6480" cy="137160"/>
          </a:xfrm>
          <a:prstGeom prst="line">
            <a:avLst/>
          </a:prstGeom>
          <a:ln w="57150">
            <a:solidFill>
              <a:srgbClr val="355BB7"/>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212D4D3-48D2-C112-9BD1-7D142E722D1A}"/>
              </a:ext>
            </a:extLst>
          </p:cNvPr>
          <p:cNvSpPr/>
          <p:nvPr/>
        </p:nvSpPr>
        <p:spPr>
          <a:xfrm>
            <a:off x="7572935" y="4706147"/>
            <a:ext cx="156496" cy="134464"/>
          </a:xfrm>
          <a:prstGeom prst="ellipse">
            <a:avLst/>
          </a:prstGeom>
          <a:solidFill>
            <a:srgbClr val="355BB7"/>
          </a:solidFill>
          <a:ln>
            <a:solidFill>
              <a:srgbClr val="355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45" name="Freeform: Shape 263">
            <a:extLst>
              <a:ext uri="{FF2B5EF4-FFF2-40B4-BE49-F238E27FC236}">
                <a16:creationId xmlns:a16="http://schemas.microsoft.com/office/drawing/2014/main" id="{EED17A3C-E64A-E4CC-404C-B00D09BA175A}"/>
              </a:ext>
            </a:extLst>
          </p:cNvPr>
          <p:cNvSpPr/>
          <p:nvPr/>
        </p:nvSpPr>
        <p:spPr>
          <a:xfrm rot="21127985">
            <a:off x="7409387" y="5258941"/>
            <a:ext cx="114384" cy="393323"/>
          </a:xfrm>
          <a:custGeom>
            <a:avLst/>
            <a:gdLst>
              <a:gd name="connsiteX0" fmla="*/ 76906 w 145145"/>
              <a:gd name="connsiteY0" fmla="*/ 0 h 716508"/>
              <a:gd name="connsiteX1" fmla="*/ 1844 w 145145"/>
              <a:gd name="connsiteY1" fmla="*/ 416257 h 716508"/>
              <a:gd name="connsiteX2" fmla="*/ 145145 w 145145"/>
              <a:gd name="connsiteY2" fmla="*/ 716508 h 716508"/>
              <a:gd name="connsiteX0" fmla="*/ 76906 w 145145"/>
              <a:gd name="connsiteY0" fmla="*/ 0 h 716508"/>
              <a:gd name="connsiteX1" fmla="*/ 1844 w 145145"/>
              <a:gd name="connsiteY1" fmla="*/ 504968 h 716508"/>
              <a:gd name="connsiteX2" fmla="*/ 145145 w 145145"/>
              <a:gd name="connsiteY2" fmla="*/ 716508 h 716508"/>
              <a:gd name="connsiteX0" fmla="*/ 115867 w 184106"/>
              <a:gd name="connsiteY0" fmla="*/ 0 h 716508"/>
              <a:gd name="connsiteX1" fmla="*/ 1060 w 184106"/>
              <a:gd name="connsiteY1" fmla="*/ 443553 h 716508"/>
              <a:gd name="connsiteX2" fmla="*/ 184106 w 184106"/>
              <a:gd name="connsiteY2" fmla="*/ 716508 h 716508"/>
              <a:gd name="connsiteX0" fmla="*/ 126200 w 418089"/>
              <a:gd name="connsiteY0" fmla="*/ 0 h 760585"/>
              <a:gd name="connsiteX1" fmla="*/ 11393 w 418089"/>
              <a:gd name="connsiteY1" fmla="*/ 443553 h 760585"/>
              <a:gd name="connsiteX2" fmla="*/ 418089 w 418089"/>
              <a:gd name="connsiteY2" fmla="*/ 760585 h 760585"/>
              <a:gd name="connsiteX0" fmla="*/ 311993 w 603882"/>
              <a:gd name="connsiteY0" fmla="*/ 0 h 760585"/>
              <a:gd name="connsiteX1" fmla="*/ 5129 w 603882"/>
              <a:gd name="connsiteY1" fmla="*/ 476246 h 760585"/>
              <a:gd name="connsiteX2" fmla="*/ 603882 w 603882"/>
              <a:gd name="connsiteY2" fmla="*/ 760585 h 760585"/>
              <a:gd name="connsiteX0" fmla="*/ 141299 w 433188"/>
              <a:gd name="connsiteY0" fmla="*/ 0 h 760585"/>
              <a:gd name="connsiteX1" fmla="*/ 10343 w 433188"/>
              <a:gd name="connsiteY1" fmla="*/ 517631 h 760585"/>
              <a:gd name="connsiteX2" fmla="*/ 433188 w 433188"/>
              <a:gd name="connsiteY2" fmla="*/ 760585 h 760585"/>
              <a:gd name="connsiteX0" fmla="*/ 139936 w 405989"/>
              <a:gd name="connsiteY0" fmla="*/ 0 h 833609"/>
              <a:gd name="connsiteX1" fmla="*/ 8980 w 405989"/>
              <a:gd name="connsiteY1" fmla="*/ 517631 h 833609"/>
              <a:gd name="connsiteX2" fmla="*/ 405991 w 405989"/>
              <a:gd name="connsiteY2" fmla="*/ 833609 h 833609"/>
              <a:gd name="connsiteX0" fmla="*/ 11542 w 277595"/>
              <a:gd name="connsiteY0" fmla="*/ 0 h 833609"/>
              <a:gd name="connsiteX1" fmla="*/ 101564 w 277595"/>
              <a:gd name="connsiteY1" fmla="*/ 505169 h 833609"/>
              <a:gd name="connsiteX2" fmla="*/ 277597 w 277595"/>
              <a:gd name="connsiteY2" fmla="*/ 833609 h 833609"/>
              <a:gd name="connsiteX0" fmla="*/ 11542 w 491192"/>
              <a:gd name="connsiteY0" fmla="*/ 0 h 849001"/>
              <a:gd name="connsiteX1" fmla="*/ 101564 w 491192"/>
              <a:gd name="connsiteY1" fmla="*/ 505169 h 849001"/>
              <a:gd name="connsiteX2" fmla="*/ 491191 w 491192"/>
              <a:gd name="connsiteY2" fmla="*/ 849001 h 849001"/>
              <a:gd name="connsiteX0" fmla="*/ 11542 w 350317"/>
              <a:gd name="connsiteY0" fmla="*/ 0 h 867229"/>
              <a:gd name="connsiteX1" fmla="*/ 101564 w 350317"/>
              <a:gd name="connsiteY1" fmla="*/ 505169 h 867229"/>
              <a:gd name="connsiteX2" fmla="*/ 350317 w 350317"/>
              <a:gd name="connsiteY2" fmla="*/ 867230 h 867229"/>
              <a:gd name="connsiteX0" fmla="*/ 5460 w 481426"/>
              <a:gd name="connsiteY0" fmla="*/ 1 h 862922"/>
              <a:gd name="connsiteX1" fmla="*/ 232673 w 481426"/>
              <a:gd name="connsiteY1" fmla="*/ 500862 h 862922"/>
              <a:gd name="connsiteX2" fmla="*/ 481426 w 481426"/>
              <a:gd name="connsiteY2" fmla="*/ 862923 h 862922"/>
              <a:gd name="connsiteX0" fmla="*/ 8423 w 393223"/>
              <a:gd name="connsiteY0" fmla="*/ -1 h 898929"/>
              <a:gd name="connsiteX1" fmla="*/ 144470 w 393223"/>
              <a:gd name="connsiteY1" fmla="*/ 536869 h 898929"/>
              <a:gd name="connsiteX2" fmla="*/ 393223 w 393223"/>
              <a:gd name="connsiteY2" fmla="*/ 898930 h 898929"/>
              <a:gd name="connsiteX0" fmla="*/ 8423 w 282737"/>
              <a:gd name="connsiteY0" fmla="*/ -1 h 905163"/>
              <a:gd name="connsiteX1" fmla="*/ 144470 w 282737"/>
              <a:gd name="connsiteY1" fmla="*/ 536869 h 905163"/>
              <a:gd name="connsiteX2" fmla="*/ 282736 w 282737"/>
              <a:gd name="connsiteY2" fmla="*/ 905164 h 905163"/>
              <a:gd name="connsiteX0" fmla="*/ 37448 w 167194"/>
              <a:gd name="connsiteY0" fmla="*/ 0 h 937323"/>
              <a:gd name="connsiteX1" fmla="*/ 28927 w 167194"/>
              <a:gd name="connsiteY1" fmla="*/ 569029 h 937323"/>
              <a:gd name="connsiteX2" fmla="*/ 167193 w 167194"/>
              <a:gd name="connsiteY2" fmla="*/ 937324 h 937323"/>
              <a:gd name="connsiteX0" fmla="*/ 10829 w 247372"/>
              <a:gd name="connsiteY0" fmla="*/ 0 h 945019"/>
              <a:gd name="connsiteX1" fmla="*/ 109105 w 247372"/>
              <a:gd name="connsiteY1" fmla="*/ 576725 h 945019"/>
              <a:gd name="connsiteX2" fmla="*/ 247371 w 247372"/>
              <a:gd name="connsiteY2" fmla="*/ 945020 h 945019"/>
              <a:gd name="connsiteX0" fmla="*/ 10829 w 517972"/>
              <a:gd name="connsiteY0" fmla="*/ 0 h 918684"/>
              <a:gd name="connsiteX1" fmla="*/ 109105 w 517972"/>
              <a:gd name="connsiteY1" fmla="*/ 576725 h 918684"/>
              <a:gd name="connsiteX2" fmla="*/ 517971 w 517972"/>
              <a:gd name="connsiteY2" fmla="*/ 918683 h 918684"/>
              <a:gd name="connsiteX0" fmla="*/ 5092 w 512235"/>
              <a:gd name="connsiteY0" fmla="*/ 0 h 918684"/>
              <a:gd name="connsiteX1" fmla="*/ 251058 w 512235"/>
              <a:gd name="connsiteY1" fmla="*/ 572092 h 918684"/>
              <a:gd name="connsiteX2" fmla="*/ 512234 w 512235"/>
              <a:gd name="connsiteY2" fmla="*/ 918683 h 918684"/>
            </a:gdLst>
            <a:ahLst/>
            <a:cxnLst>
              <a:cxn ang="0">
                <a:pos x="connsiteX0" y="connsiteY0"/>
              </a:cxn>
              <a:cxn ang="0">
                <a:pos x="connsiteX1" y="connsiteY1"/>
              </a:cxn>
              <a:cxn ang="0">
                <a:pos x="connsiteX2" y="connsiteY2"/>
              </a:cxn>
            </a:cxnLst>
            <a:rect l="l" t="t" r="r" b="b"/>
            <a:pathLst>
              <a:path w="512235" h="918684">
                <a:moveTo>
                  <a:pt x="5092" y="0"/>
                </a:moveTo>
                <a:cubicBezTo>
                  <a:pt x="-38126" y="148419"/>
                  <a:pt x="206716" y="433157"/>
                  <a:pt x="251058" y="572092"/>
                </a:cubicBezTo>
                <a:cubicBezTo>
                  <a:pt x="295400" y="711027"/>
                  <a:pt x="486076" y="849307"/>
                  <a:pt x="512234" y="918683"/>
                </a:cubicBezTo>
              </a:path>
            </a:pathLst>
          </a:custGeom>
          <a:noFill/>
          <a:ln w="28575">
            <a:solidFill>
              <a:srgbClr val="E46C0A"/>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46" name="Oval 45">
            <a:extLst>
              <a:ext uri="{FF2B5EF4-FFF2-40B4-BE49-F238E27FC236}">
                <a16:creationId xmlns:a16="http://schemas.microsoft.com/office/drawing/2014/main" id="{58020B29-B338-276F-0FBE-8E8B9DD4E020}"/>
              </a:ext>
            </a:extLst>
          </p:cNvPr>
          <p:cNvSpPr/>
          <p:nvPr/>
        </p:nvSpPr>
        <p:spPr>
          <a:xfrm flipV="1">
            <a:off x="8210301" y="352595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solidFill>
                <a:srgbClr val="CC0000"/>
              </a:solidFill>
            </a:endParaRPr>
          </a:p>
        </p:txBody>
      </p:sp>
      <p:sp>
        <p:nvSpPr>
          <p:cNvPr id="47" name="Freeform: Shape 267">
            <a:extLst>
              <a:ext uri="{FF2B5EF4-FFF2-40B4-BE49-F238E27FC236}">
                <a16:creationId xmlns:a16="http://schemas.microsoft.com/office/drawing/2014/main" id="{C457DE44-65E6-D10D-B7EE-44ACFDCDED9E}"/>
              </a:ext>
            </a:extLst>
          </p:cNvPr>
          <p:cNvSpPr/>
          <p:nvPr/>
        </p:nvSpPr>
        <p:spPr>
          <a:xfrm>
            <a:off x="7629331" y="5170940"/>
            <a:ext cx="113059" cy="322191"/>
          </a:xfrm>
          <a:custGeom>
            <a:avLst/>
            <a:gdLst>
              <a:gd name="connsiteX0" fmla="*/ 0 w 252484"/>
              <a:gd name="connsiteY0" fmla="*/ 0 h 409433"/>
              <a:gd name="connsiteX1" fmla="*/ 156949 w 252484"/>
              <a:gd name="connsiteY1" fmla="*/ 259308 h 409433"/>
              <a:gd name="connsiteX2" fmla="*/ 252484 w 252484"/>
              <a:gd name="connsiteY2" fmla="*/ 409433 h 409433"/>
              <a:gd name="connsiteX0" fmla="*/ 0 w 300705"/>
              <a:gd name="connsiteY0" fmla="*/ 0 h 554108"/>
              <a:gd name="connsiteX1" fmla="*/ 156949 w 300705"/>
              <a:gd name="connsiteY1" fmla="*/ 259308 h 554108"/>
              <a:gd name="connsiteX2" fmla="*/ 300705 w 300705"/>
              <a:gd name="connsiteY2" fmla="*/ 554108 h 554108"/>
              <a:gd name="connsiteX0" fmla="*/ 0 w 300705"/>
              <a:gd name="connsiteY0" fmla="*/ 0 h 554108"/>
              <a:gd name="connsiteX1" fmla="*/ 124801 w 300705"/>
              <a:gd name="connsiteY1" fmla="*/ 275382 h 554108"/>
              <a:gd name="connsiteX2" fmla="*/ 300705 w 300705"/>
              <a:gd name="connsiteY2" fmla="*/ 554108 h 554108"/>
              <a:gd name="connsiteX0" fmla="*/ 0 w 300705"/>
              <a:gd name="connsiteY0" fmla="*/ 0 h 554108"/>
              <a:gd name="connsiteX1" fmla="*/ 124801 w 300705"/>
              <a:gd name="connsiteY1" fmla="*/ 275382 h 554108"/>
              <a:gd name="connsiteX2" fmla="*/ 300705 w 300705"/>
              <a:gd name="connsiteY2" fmla="*/ 554108 h 554108"/>
              <a:gd name="connsiteX0" fmla="*/ 0 w 300705"/>
              <a:gd name="connsiteY0" fmla="*/ 0 h 554108"/>
              <a:gd name="connsiteX1" fmla="*/ 124801 w 300705"/>
              <a:gd name="connsiteY1" fmla="*/ 275382 h 554108"/>
              <a:gd name="connsiteX2" fmla="*/ 300705 w 300705"/>
              <a:gd name="connsiteY2" fmla="*/ 554108 h 554108"/>
              <a:gd name="connsiteX0" fmla="*/ 0 w 300705"/>
              <a:gd name="connsiteY0" fmla="*/ 0 h 554108"/>
              <a:gd name="connsiteX1" fmla="*/ 108728 w 300705"/>
              <a:gd name="connsiteY1" fmla="*/ 283420 h 554108"/>
              <a:gd name="connsiteX2" fmla="*/ 300705 w 300705"/>
              <a:gd name="connsiteY2" fmla="*/ 554108 h 554108"/>
              <a:gd name="connsiteX0" fmla="*/ 0 w 232778"/>
              <a:gd name="connsiteY0" fmla="*/ 0 h 589991"/>
              <a:gd name="connsiteX1" fmla="*/ 108728 w 232778"/>
              <a:gd name="connsiteY1" fmla="*/ 283420 h 589991"/>
              <a:gd name="connsiteX2" fmla="*/ 232778 w 232778"/>
              <a:gd name="connsiteY2" fmla="*/ 589991 h 589991"/>
              <a:gd name="connsiteX0" fmla="*/ 0 w 324184"/>
              <a:gd name="connsiteY0" fmla="*/ 0 h 589991"/>
              <a:gd name="connsiteX1" fmla="*/ 108728 w 324184"/>
              <a:gd name="connsiteY1" fmla="*/ 283420 h 589991"/>
              <a:gd name="connsiteX2" fmla="*/ 324184 w 324184"/>
              <a:gd name="connsiteY2" fmla="*/ 589991 h 589991"/>
              <a:gd name="connsiteX0" fmla="*/ 0 w 232778"/>
              <a:gd name="connsiteY0" fmla="*/ 0 h 601655"/>
              <a:gd name="connsiteX1" fmla="*/ 108728 w 232778"/>
              <a:gd name="connsiteY1" fmla="*/ 283420 h 601655"/>
              <a:gd name="connsiteX2" fmla="*/ 232778 w 232778"/>
              <a:gd name="connsiteY2" fmla="*/ 601655 h 601655"/>
              <a:gd name="connsiteX0" fmla="*/ 0 w 232778"/>
              <a:gd name="connsiteY0" fmla="*/ 0 h 601655"/>
              <a:gd name="connsiteX1" fmla="*/ 35604 w 232778"/>
              <a:gd name="connsiteY1" fmla="*/ 283420 h 601655"/>
              <a:gd name="connsiteX2" fmla="*/ 232778 w 232778"/>
              <a:gd name="connsiteY2" fmla="*/ 601655 h 601655"/>
              <a:gd name="connsiteX0" fmla="*/ 0 w 281108"/>
              <a:gd name="connsiteY0" fmla="*/ 0 h 567419"/>
              <a:gd name="connsiteX1" fmla="*/ 83934 w 281108"/>
              <a:gd name="connsiteY1" fmla="*/ 249184 h 567419"/>
              <a:gd name="connsiteX2" fmla="*/ 281108 w 281108"/>
              <a:gd name="connsiteY2" fmla="*/ 567419 h 567419"/>
              <a:gd name="connsiteX0" fmla="*/ 0 w 281108"/>
              <a:gd name="connsiteY0" fmla="*/ 0 h 567419"/>
              <a:gd name="connsiteX1" fmla="*/ 83934 w 281108"/>
              <a:gd name="connsiteY1" fmla="*/ 249184 h 567419"/>
              <a:gd name="connsiteX2" fmla="*/ 281108 w 281108"/>
              <a:gd name="connsiteY2" fmla="*/ 567419 h 567419"/>
            </a:gdLst>
            <a:ahLst/>
            <a:cxnLst>
              <a:cxn ang="0">
                <a:pos x="connsiteX0" y="connsiteY0"/>
              </a:cxn>
              <a:cxn ang="0">
                <a:pos x="connsiteX1" y="connsiteY1"/>
              </a:cxn>
              <a:cxn ang="0">
                <a:pos x="connsiteX2" y="connsiteY2"/>
              </a:cxn>
            </a:cxnLst>
            <a:rect l="l" t="t" r="r" b="b"/>
            <a:pathLst>
              <a:path w="281108" h="567419">
                <a:moveTo>
                  <a:pt x="0" y="0"/>
                </a:moveTo>
                <a:cubicBezTo>
                  <a:pt x="121873" y="403650"/>
                  <a:pt x="41853" y="180945"/>
                  <a:pt x="83934" y="249184"/>
                </a:cubicBezTo>
                <a:cubicBezTo>
                  <a:pt x="134053" y="405836"/>
                  <a:pt x="281108" y="567419"/>
                  <a:pt x="281108" y="567419"/>
                </a:cubicBezTo>
              </a:path>
            </a:pathLst>
          </a:custGeom>
          <a:noFill/>
          <a:ln w="28575">
            <a:solidFill>
              <a:srgbClr val="4472C4"/>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48" name="TextBox 47">
            <a:extLst>
              <a:ext uri="{FF2B5EF4-FFF2-40B4-BE49-F238E27FC236}">
                <a16:creationId xmlns:a16="http://schemas.microsoft.com/office/drawing/2014/main" id="{8F068570-175B-A4AC-574A-A7AFA6ED6CE7}"/>
              </a:ext>
            </a:extLst>
          </p:cNvPr>
          <p:cNvSpPr txBox="1"/>
          <p:nvPr/>
        </p:nvSpPr>
        <p:spPr>
          <a:xfrm>
            <a:off x="8119284" y="3267149"/>
            <a:ext cx="1037411" cy="307777"/>
          </a:xfrm>
          <a:prstGeom prst="rect">
            <a:avLst/>
          </a:prstGeom>
          <a:noFill/>
        </p:spPr>
        <p:txBody>
          <a:bodyPr wrap="square" rtlCol="0">
            <a:spAutoFit/>
          </a:bodyPr>
          <a:lstStyle/>
          <a:p>
            <a:pPr algn="ctr"/>
            <a:r>
              <a:rPr lang="en-US" sz="1400" dirty="0">
                <a:solidFill>
                  <a:srgbClr val="CC0000"/>
                </a:solidFill>
                <a:latin typeface="Arial" panose="020B0604020202020204" pitchFamily="34" charset="0"/>
                <a:cs typeface="Arial" panose="020B0604020202020204" pitchFamily="34" charset="0"/>
              </a:rPr>
              <a:t>2</a:t>
            </a:r>
            <a:r>
              <a:rPr lang="en-US" sz="1400" baseline="30000" dirty="0">
                <a:solidFill>
                  <a:srgbClr val="CC0000"/>
                </a:solidFill>
                <a:latin typeface="Arial" panose="020B0604020202020204" pitchFamily="34" charset="0"/>
                <a:cs typeface="Arial" panose="020B0604020202020204" pitchFamily="34" charset="0"/>
              </a:rPr>
              <a:t>0 </a:t>
            </a:r>
            <a:r>
              <a:rPr lang="en-US" sz="1400" dirty="0">
                <a:solidFill>
                  <a:srgbClr val="CC0000"/>
                </a:solidFill>
                <a:latin typeface="Arial" panose="020B0604020202020204" pitchFamily="34" charset="0"/>
                <a:cs typeface="Arial" panose="020B0604020202020204" pitchFamily="34" charset="0"/>
              </a:rPr>
              <a:t>neuron</a:t>
            </a:r>
          </a:p>
        </p:txBody>
      </p:sp>
      <p:sp>
        <p:nvSpPr>
          <p:cNvPr id="49" name="Freeform 48">
            <a:extLst>
              <a:ext uri="{FF2B5EF4-FFF2-40B4-BE49-F238E27FC236}">
                <a16:creationId xmlns:a16="http://schemas.microsoft.com/office/drawing/2014/main" id="{A385F1B2-65CF-DBA9-A617-FC89E6857E11}"/>
              </a:ext>
            </a:extLst>
          </p:cNvPr>
          <p:cNvSpPr/>
          <p:nvPr/>
        </p:nvSpPr>
        <p:spPr>
          <a:xfrm>
            <a:off x="7572245" y="3678801"/>
            <a:ext cx="629876" cy="2112928"/>
          </a:xfrm>
          <a:custGeom>
            <a:avLst/>
            <a:gdLst>
              <a:gd name="connsiteX0" fmla="*/ 462302 w 715090"/>
              <a:gd name="connsiteY0" fmla="*/ 0 h 2166872"/>
              <a:gd name="connsiteX1" fmla="*/ 456283 w 715090"/>
              <a:gd name="connsiteY1" fmla="*/ 1017226 h 2166872"/>
              <a:gd name="connsiteX2" fmla="*/ 10895 w 715090"/>
              <a:gd name="connsiteY2" fmla="*/ 1125570 h 2166872"/>
              <a:gd name="connsiteX3" fmla="*/ 185439 w 715090"/>
              <a:gd name="connsiteY3" fmla="*/ 1829803 h 2166872"/>
              <a:gd name="connsiteX4" fmla="*/ 715090 w 715090"/>
              <a:gd name="connsiteY4" fmla="*/ 2166872 h 2166872"/>
              <a:gd name="connsiteX0" fmla="*/ 504434 w 715090"/>
              <a:gd name="connsiteY0" fmla="*/ 0 h 2172891"/>
              <a:gd name="connsiteX1" fmla="*/ 456283 w 715090"/>
              <a:gd name="connsiteY1" fmla="*/ 1023245 h 2172891"/>
              <a:gd name="connsiteX2" fmla="*/ 10895 w 715090"/>
              <a:gd name="connsiteY2" fmla="*/ 1131589 h 2172891"/>
              <a:gd name="connsiteX3" fmla="*/ 185439 w 715090"/>
              <a:gd name="connsiteY3" fmla="*/ 1835822 h 2172891"/>
              <a:gd name="connsiteX4" fmla="*/ 715090 w 715090"/>
              <a:gd name="connsiteY4" fmla="*/ 2172891 h 2172891"/>
              <a:gd name="connsiteX0" fmla="*/ 504434 w 715090"/>
              <a:gd name="connsiteY0" fmla="*/ 0 h 2172891"/>
              <a:gd name="connsiteX1" fmla="*/ 456283 w 715090"/>
              <a:gd name="connsiteY1" fmla="*/ 1023245 h 2172891"/>
              <a:gd name="connsiteX2" fmla="*/ 10895 w 715090"/>
              <a:gd name="connsiteY2" fmla="*/ 1131589 h 2172891"/>
              <a:gd name="connsiteX3" fmla="*/ 185439 w 715090"/>
              <a:gd name="connsiteY3" fmla="*/ 1835822 h 2172891"/>
              <a:gd name="connsiteX4" fmla="*/ 715090 w 715090"/>
              <a:gd name="connsiteY4" fmla="*/ 2172891 h 2172891"/>
              <a:gd name="connsiteX0" fmla="*/ 471066 w 681722"/>
              <a:gd name="connsiteY0" fmla="*/ 0 h 2172891"/>
              <a:gd name="connsiteX1" fmla="*/ 422915 w 681722"/>
              <a:gd name="connsiteY1" fmla="*/ 1023245 h 2172891"/>
              <a:gd name="connsiteX2" fmla="*/ 13640 w 681722"/>
              <a:gd name="connsiteY2" fmla="*/ 1209837 h 2172891"/>
              <a:gd name="connsiteX3" fmla="*/ 152071 w 681722"/>
              <a:gd name="connsiteY3" fmla="*/ 1835822 h 2172891"/>
              <a:gd name="connsiteX4" fmla="*/ 681722 w 681722"/>
              <a:gd name="connsiteY4" fmla="*/ 2172891 h 2172891"/>
              <a:gd name="connsiteX0" fmla="*/ 468280 w 480317"/>
              <a:gd name="connsiteY0" fmla="*/ 0 h 2076586"/>
              <a:gd name="connsiteX1" fmla="*/ 420129 w 480317"/>
              <a:gd name="connsiteY1" fmla="*/ 1023245 h 2076586"/>
              <a:gd name="connsiteX2" fmla="*/ 10854 w 480317"/>
              <a:gd name="connsiteY2" fmla="*/ 1209837 h 2076586"/>
              <a:gd name="connsiteX3" fmla="*/ 149285 w 480317"/>
              <a:gd name="connsiteY3" fmla="*/ 1835822 h 2076586"/>
              <a:gd name="connsiteX4" fmla="*/ 480317 w 480317"/>
              <a:gd name="connsiteY4" fmla="*/ 2076586 h 2076586"/>
              <a:gd name="connsiteX0" fmla="*/ 472147 w 742990"/>
              <a:gd name="connsiteY0" fmla="*/ 0 h 2028434"/>
              <a:gd name="connsiteX1" fmla="*/ 423996 w 742990"/>
              <a:gd name="connsiteY1" fmla="*/ 1023245 h 2028434"/>
              <a:gd name="connsiteX2" fmla="*/ 14721 w 742990"/>
              <a:gd name="connsiteY2" fmla="*/ 1209837 h 2028434"/>
              <a:gd name="connsiteX3" fmla="*/ 153152 w 742990"/>
              <a:gd name="connsiteY3" fmla="*/ 1835822 h 2028434"/>
              <a:gd name="connsiteX4" fmla="*/ 742990 w 742990"/>
              <a:gd name="connsiteY4" fmla="*/ 2028434 h 2028434"/>
              <a:gd name="connsiteX0" fmla="*/ 538995 w 1428122"/>
              <a:gd name="connsiteY0" fmla="*/ 0 h 2028434"/>
              <a:gd name="connsiteX1" fmla="*/ 1423872 w 1428122"/>
              <a:gd name="connsiteY1" fmla="*/ 1068603 h 2028434"/>
              <a:gd name="connsiteX2" fmla="*/ 81569 w 1428122"/>
              <a:gd name="connsiteY2" fmla="*/ 1209837 h 2028434"/>
              <a:gd name="connsiteX3" fmla="*/ 220000 w 1428122"/>
              <a:gd name="connsiteY3" fmla="*/ 1835822 h 2028434"/>
              <a:gd name="connsiteX4" fmla="*/ 809838 w 1428122"/>
              <a:gd name="connsiteY4" fmla="*/ 2028434 h 2028434"/>
              <a:gd name="connsiteX0" fmla="*/ 1361874 w 1502700"/>
              <a:gd name="connsiteY0" fmla="*/ 0 h 2229306"/>
              <a:gd name="connsiteX1" fmla="*/ 1423872 w 1502700"/>
              <a:gd name="connsiteY1" fmla="*/ 1269475 h 2229306"/>
              <a:gd name="connsiteX2" fmla="*/ 81569 w 1502700"/>
              <a:gd name="connsiteY2" fmla="*/ 1410709 h 2229306"/>
              <a:gd name="connsiteX3" fmla="*/ 220000 w 1502700"/>
              <a:gd name="connsiteY3" fmla="*/ 2036694 h 2229306"/>
              <a:gd name="connsiteX4" fmla="*/ 809838 w 1502700"/>
              <a:gd name="connsiteY4" fmla="*/ 2229306 h 2229306"/>
              <a:gd name="connsiteX0" fmla="*/ 1381312 w 1507799"/>
              <a:gd name="connsiteY0" fmla="*/ 0 h 3285505"/>
              <a:gd name="connsiteX1" fmla="*/ 1423872 w 1507799"/>
              <a:gd name="connsiteY1" fmla="*/ 2325674 h 3285505"/>
              <a:gd name="connsiteX2" fmla="*/ 81569 w 1507799"/>
              <a:gd name="connsiteY2" fmla="*/ 2466908 h 3285505"/>
              <a:gd name="connsiteX3" fmla="*/ 220000 w 1507799"/>
              <a:gd name="connsiteY3" fmla="*/ 3092893 h 3285505"/>
              <a:gd name="connsiteX4" fmla="*/ 809838 w 1507799"/>
              <a:gd name="connsiteY4" fmla="*/ 3285505 h 3285505"/>
              <a:gd name="connsiteX0" fmla="*/ 1381312 w 1528402"/>
              <a:gd name="connsiteY0" fmla="*/ 0 h 3285505"/>
              <a:gd name="connsiteX1" fmla="*/ 1433962 w 1528402"/>
              <a:gd name="connsiteY1" fmla="*/ 1347531 h 3285505"/>
              <a:gd name="connsiteX2" fmla="*/ 1423872 w 1528402"/>
              <a:gd name="connsiteY2" fmla="*/ 2325674 h 3285505"/>
              <a:gd name="connsiteX3" fmla="*/ 81569 w 1528402"/>
              <a:gd name="connsiteY3" fmla="*/ 2466908 h 3285505"/>
              <a:gd name="connsiteX4" fmla="*/ 220000 w 1528402"/>
              <a:gd name="connsiteY4" fmla="*/ 3092893 h 3285505"/>
              <a:gd name="connsiteX5" fmla="*/ 809838 w 1528402"/>
              <a:gd name="connsiteY5" fmla="*/ 3285505 h 3285505"/>
              <a:gd name="connsiteX0" fmla="*/ 1374679 w 1464223"/>
              <a:gd name="connsiteY0" fmla="*/ 0 h 3285505"/>
              <a:gd name="connsiteX1" fmla="*/ 1427329 w 1464223"/>
              <a:gd name="connsiteY1" fmla="*/ 1347531 h 3285505"/>
              <a:gd name="connsiteX2" fmla="*/ 1326528 w 1464223"/>
              <a:gd name="connsiteY2" fmla="*/ 2332154 h 3285505"/>
              <a:gd name="connsiteX3" fmla="*/ 74936 w 1464223"/>
              <a:gd name="connsiteY3" fmla="*/ 2466908 h 3285505"/>
              <a:gd name="connsiteX4" fmla="*/ 213367 w 1464223"/>
              <a:gd name="connsiteY4" fmla="*/ 3092893 h 3285505"/>
              <a:gd name="connsiteX5" fmla="*/ 803205 w 1464223"/>
              <a:gd name="connsiteY5" fmla="*/ 3285505 h 3285505"/>
              <a:gd name="connsiteX0" fmla="*/ 1374679 w 1445093"/>
              <a:gd name="connsiteY0" fmla="*/ 0 h 3285505"/>
              <a:gd name="connsiteX1" fmla="*/ 1388453 w 1445093"/>
              <a:gd name="connsiteY1" fmla="*/ 1347532 h 3285505"/>
              <a:gd name="connsiteX2" fmla="*/ 1326528 w 1445093"/>
              <a:gd name="connsiteY2" fmla="*/ 2332154 h 3285505"/>
              <a:gd name="connsiteX3" fmla="*/ 74936 w 1445093"/>
              <a:gd name="connsiteY3" fmla="*/ 2466908 h 3285505"/>
              <a:gd name="connsiteX4" fmla="*/ 213367 w 1445093"/>
              <a:gd name="connsiteY4" fmla="*/ 3092893 h 3285505"/>
              <a:gd name="connsiteX5" fmla="*/ 803205 w 1445093"/>
              <a:gd name="connsiteY5" fmla="*/ 3285505 h 3285505"/>
              <a:gd name="connsiteX0" fmla="*/ 1374679 w 1453310"/>
              <a:gd name="connsiteY0" fmla="*/ 0 h 3285505"/>
              <a:gd name="connsiteX1" fmla="*/ 1453245 w 1453310"/>
              <a:gd name="connsiteY1" fmla="*/ 712516 h 3285505"/>
              <a:gd name="connsiteX2" fmla="*/ 1388453 w 1453310"/>
              <a:gd name="connsiteY2" fmla="*/ 1347532 h 3285505"/>
              <a:gd name="connsiteX3" fmla="*/ 1326528 w 1453310"/>
              <a:gd name="connsiteY3" fmla="*/ 2332154 h 3285505"/>
              <a:gd name="connsiteX4" fmla="*/ 74936 w 1453310"/>
              <a:gd name="connsiteY4" fmla="*/ 2466908 h 3285505"/>
              <a:gd name="connsiteX5" fmla="*/ 213367 w 1453310"/>
              <a:gd name="connsiteY5" fmla="*/ 3092893 h 3285505"/>
              <a:gd name="connsiteX6" fmla="*/ 803205 w 1453310"/>
              <a:gd name="connsiteY6" fmla="*/ 3285505 h 3285505"/>
              <a:gd name="connsiteX0" fmla="*/ 1452432 w 1453310"/>
              <a:gd name="connsiteY0" fmla="*/ 191002 h 2634141"/>
              <a:gd name="connsiteX1" fmla="*/ 1453245 w 1453310"/>
              <a:gd name="connsiteY1" fmla="*/ 61152 h 2634141"/>
              <a:gd name="connsiteX2" fmla="*/ 1388453 w 1453310"/>
              <a:gd name="connsiteY2" fmla="*/ 696168 h 2634141"/>
              <a:gd name="connsiteX3" fmla="*/ 1326528 w 1453310"/>
              <a:gd name="connsiteY3" fmla="*/ 1680790 h 2634141"/>
              <a:gd name="connsiteX4" fmla="*/ 74936 w 1453310"/>
              <a:gd name="connsiteY4" fmla="*/ 1815544 h 2634141"/>
              <a:gd name="connsiteX5" fmla="*/ 213367 w 1453310"/>
              <a:gd name="connsiteY5" fmla="*/ 2441529 h 2634141"/>
              <a:gd name="connsiteX6" fmla="*/ 803205 w 1453310"/>
              <a:gd name="connsiteY6" fmla="*/ 2634141 h 2634141"/>
              <a:gd name="connsiteX0" fmla="*/ 1452432 w 1452432"/>
              <a:gd name="connsiteY0" fmla="*/ 0 h 2443139"/>
              <a:gd name="connsiteX1" fmla="*/ 1427328 w 1452432"/>
              <a:gd name="connsiteY1" fmla="*/ 258934 h 2443139"/>
              <a:gd name="connsiteX2" fmla="*/ 1388453 w 1452432"/>
              <a:gd name="connsiteY2" fmla="*/ 505166 h 2443139"/>
              <a:gd name="connsiteX3" fmla="*/ 1326528 w 1452432"/>
              <a:gd name="connsiteY3" fmla="*/ 1489788 h 2443139"/>
              <a:gd name="connsiteX4" fmla="*/ 74936 w 1452432"/>
              <a:gd name="connsiteY4" fmla="*/ 1624542 h 2443139"/>
              <a:gd name="connsiteX5" fmla="*/ 213367 w 1452432"/>
              <a:gd name="connsiteY5" fmla="*/ 2250527 h 2443139"/>
              <a:gd name="connsiteX6" fmla="*/ 803205 w 1452432"/>
              <a:gd name="connsiteY6" fmla="*/ 2443139 h 2443139"/>
              <a:gd name="connsiteX0" fmla="*/ 1452432 w 1458811"/>
              <a:gd name="connsiteY0" fmla="*/ 0 h 2443139"/>
              <a:gd name="connsiteX1" fmla="*/ 1427328 w 1458811"/>
              <a:gd name="connsiteY1" fmla="*/ 258934 h 2443139"/>
              <a:gd name="connsiteX2" fmla="*/ 1427329 w 1458811"/>
              <a:gd name="connsiteY2" fmla="*/ 738437 h 2443139"/>
              <a:gd name="connsiteX3" fmla="*/ 1326528 w 1458811"/>
              <a:gd name="connsiteY3" fmla="*/ 1489788 h 2443139"/>
              <a:gd name="connsiteX4" fmla="*/ 74936 w 1458811"/>
              <a:gd name="connsiteY4" fmla="*/ 1624542 h 2443139"/>
              <a:gd name="connsiteX5" fmla="*/ 213367 w 1458811"/>
              <a:gd name="connsiteY5" fmla="*/ 2250527 h 2443139"/>
              <a:gd name="connsiteX6" fmla="*/ 803205 w 1458811"/>
              <a:gd name="connsiteY6" fmla="*/ 2443139 h 2443139"/>
              <a:gd name="connsiteX0" fmla="*/ 1452432 w 1452432"/>
              <a:gd name="connsiteY0" fmla="*/ 0 h 2443139"/>
              <a:gd name="connsiteX1" fmla="*/ 1427328 w 1452432"/>
              <a:gd name="connsiteY1" fmla="*/ 258934 h 2443139"/>
              <a:gd name="connsiteX2" fmla="*/ 1427329 w 1452432"/>
              <a:gd name="connsiteY2" fmla="*/ 738437 h 2443139"/>
              <a:gd name="connsiteX3" fmla="*/ 1414368 w 1452432"/>
              <a:gd name="connsiteY3" fmla="*/ 1133700 h 2443139"/>
              <a:gd name="connsiteX4" fmla="*/ 1326528 w 1452432"/>
              <a:gd name="connsiteY4" fmla="*/ 1489788 h 2443139"/>
              <a:gd name="connsiteX5" fmla="*/ 74936 w 1452432"/>
              <a:gd name="connsiteY5" fmla="*/ 1624542 h 2443139"/>
              <a:gd name="connsiteX6" fmla="*/ 213367 w 1452432"/>
              <a:gd name="connsiteY6" fmla="*/ 2250527 h 2443139"/>
              <a:gd name="connsiteX7" fmla="*/ 803205 w 1452432"/>
              <a:gd name="connsiteY7" fmla="*/ 2443139 h 2443139"/>
              <a:gd name="connsiteX0" fmla="*/ 1452432 w 1472764"/>
              <a:gd name="connsiteY0" fmla="*/ 0 h 2443139"/>
              <a:gd name="connsiteX1" fmla="*/ 1472684 w 1472764"/>
              <a:gd name="connsiteY1" fmla="*/ 693077 h 2443139"/>
              <a:gd name="connsiteX2" fmla="*/ 1427329 w 1472764"/>
              <a:gd name="connsiteY2" fmla="*/ 738437 h 2443139"/>
              <a:gd name="connsiteX3" fmla="*/ 1414368 w 1472764"/>
              <a:gd name="connsiteY3" fmla="*/ 1133700 h 2443139"/>
              <a:gd name="connsiteX4" fmla="*/ 1326528 w 1472764"/>
              <a:gd name="connsiteY4" fmla="*/ 1489788 h 2443139"/>
              <a:gd name="connsiteX5" fmla="*/ 74936 w 1472764"/>
              <a:gd name="connsiteY5" fmla="*/ 1624542 h 2443139"/>
              <a:gd name="connsiteX6" fmla="*/ 213367 w 1472764"/>
              <a:gd name="connsiteY6" fmla="*/ 2250527 h 2443139"/>
              <a:gd name="connsiteX7" fmla="*/ 803205 w 1472764"/>
              <a:gd name="connsiteY7" fmla="*/ 2443139 h 2443139"/>
              <a:gd name="connsiteX0" fmla="*/ 1426515 w 1472764"/>
              <a:gd name="connsiteY0" fmla="*/ 0 h 2145071"/>
              <a:gd name="connsiteX1" fmla="*/ 1472684 w 1472764"/>
              <a:gd name="connsiteY1" fmla="*/ 395009 h 2145071"/>
              <a:gd name="connsiteX2" fmla="*/ 1427329 w 1472764"/>
              <a:gd name="connsiteY2" fmla="*/ 440369 h 2145071"/>
              <a:gd name="connsiteX3" fmla="*/ 1414368 w 1472764"/>
              <a:gd name="connsiteY3" fmla="*/ 835632 h 2145071"/>
              <a:gd name="connsiteX4" fmla="*/ 1326528 w 1472764"/>
              <a:gd name="connsiteY4" fmla="*/ 1191720 h 2145071"/>
              <a:gd name="connsiteX5" fmla="*/ 74936 w 1472764"/>
              <a:gd name="connsiteY5" fmla="*/ 1326474 h 2145071"/>
              <a:gd name="connsiteX6" fmla="*/ 213367 w 1472764"/>
              <a:gd name="connsiteY6" fmla="*/ 1952459 h 2145071"/>
              <a:gd name="connsiteX7" fmla="*/ 803205 w 1472764"/>
              <a:gd name="connsiteY7" fmla="*/ 2145071 h 2145071"/>
              <a:gd name="connsiteX0" fmla="*/ 1426515 w 1449543"/>
              <a:gd name="connsiteY0" fmla="*/ 0 h 2145071"/>
              <a:gd name="connsiteX1" fmla="*/ 1446767 w 1449543"/>
              <a:gd name="connsiteY1" fmla="*/ 297812 h 2145071"/>
              <a:gd name="connsiteX2" fmla="*/ 1427329 w 1449543"/>
              <a:gd name="connsiteY2" fmla="*/ 440369 h 2145071"/>
              <a:gd name="connsiteX3" fmla="*/ 1414368 w 1449543"/>
              <a:gd name="connsiteY3" fmla="*/ 835632 h 2145071"/>
              <a:gd name="connsiteX4" fmla="*/ 1326528 w 1449543"/>
              <a:gd name="connsiteY4" fmla="*/ 1191720 h 2145071"/>
              <a:gd name="connsiteX5" fmla="*/ 74936 w 1449543"/>
              <a:gd name="connsiteY5" fmla="*/ 1326474 h 2145071"/>
              <a:gd name="connsiteX6" fmla="*/ 213367 w 1449543"/>
              <a:gd name="connsiteY6" fmla="*/ 1952459 h 2145071"/>
              <a:gd name="connsiteX7" fmla="*/ 803205 w 1449543"/>
              <a:gd name="connsiteY7" fmla="*/ 2145071 h 2145071"/>
              <a:gd name="connsiteX0" fmla="*/ 1426515 w 1449543"/>
              <a:gd name="connsiteY0" fmla="*/ 0 h 2145071"/>
              <a:gd name="connsiteX1" fmla="*/ 1446767 w 1449543"/>
              <a:gd name="connsiteY1" fmla="*/ 297812 h 2145071"/>
              <a:gd name="connsiteX2" fmla="*/ 1433808 w 1449543"/>
              <a:gd name="connsiteY2" fmla="*/ 589403 h 2145071"/>
              <a:gd name="connsiteX3" fmla="*/ 1414368 w 1449543"/>
              <a:gd name="connsiteY3" fmla="*/ 835632 h 2145071"/>
              <a:gd name="connsiteX4" fmla="*/ 1326528 w 1449543"/>
              <a:gd name="connsiteY4" fmla="*/ 1191720 h 2145071"/>
              <a:gd name="connsiteX5" fmla="*/ 74936 w 1449543"/>
              <a:gd name="connsiteY5" fmla="*/ 1326474 h 2145071"/>
              <a:gd name="connsiteX6" fmla="*/ 213367 w 1449543"/>
              <a:gd name="connsiteY6" fmla="*/ 1952459 h 2145071"/>
              <a:gd name="connsiteX7" fmla="*/ 803205 w 1449543"/>
              <a:gd name="connsiteY7" fmla="*/ 2145071 h 2145071"/>
              <a:gd name="connsiteX0" fmla="*/ 1426515 w 1485643"/>
              <a:gd name="connsiteY0" fmla="*/ 0 h 2145071"/>
              <a:gd name="connsiteX1" fmla="*/ 1446767 w 1485643"/>
              <a:gd name="connsiteY1" fmla="*/ 297812 h 2145071"/>
              <a:gd name="connsiteX2" fmla="*/ 1485643 w 1485643"/>
              <a:gd name="connsiteY2" fmla="*/ 589403 h 2145071"/>
              <a:gd name="connsiteX3" fmla="*/ 1414368 w 1485643"/>
              <a:gd name="connsiteY3" fmla="*/ 835632 h 2145071"/>
              <a:gd name="connsiteX4" fmla="*/ 1326528 w 1485643"/>
              <a:gd name="connsiteY4" fmla="*/ 1191720 h 2145071"/>
              <a:gd name="connsiteX5" fmla="*/ 74936 w 1485643"/>
              <a:gd name="connsiteY5" fmla="*/ 1326474 h 2145071"/>
              <a:gd name="connsiteX6" fmla="*/ 213367 w 1485643"/>
              <a:gd name="connsiteY6" fmla="*/ 1952459 h 2145071"/>
              <a:gd name="connsiteX7" fmla="*/ 803205 w 1485643"/>
              <a:gd name="connsiteY7" fmla="*/ 2145071 h 2145071"/>
              <a:gd name="connsiteX0" fmla="*/ 1413557 w 1485643"/>
              <a:gd name="connsiteY0" fmla="*/ 0 h 2164510"/>
              <a:gd name="connsiteX1" fmla="*/ 1446767 w 1485643"/>
              <a:gd name="connsiteY1" fmla="*/ 317251 h 2164510"/>
              <a:gd name="connsiteX2" fmla="*/ 1485643 w 1485643"/>
              <a:gd name="connsiteY2" fmla="*/ 608842 h 2164510"/>
              <a:gd name="connsiteX3" fmla="*/ 1414368 w 1485643"/>
              <a:gd name="connsiteY3" fmla="*/ 855071 h 2164510"/>
              <a:gd name="connsiteX4" fmla="*/ 1326528 w 1485643"/>
              <a:gd name="connsiteY4" fmla="*/ 1211159 h 2164510"/>
              <a:gd name="connsiteX5" fmla="*/ 74936 w 1485643"/>
              <a:gd name="connsiteY5" fmla="*/ 1345913 h 2164510"/>
              <a:gd name="connsiteX6" fmla="*/ 213367 w 1485643"/>
              <a:gd name="connsiteY6" fmla="*/ 1971898 h 2164510"/>
              <a:gd name="connsiteX7" fmla="*/ 803205 w 1485643"/>
              <a:gd name="connsiteY7" fmla="*/ 2164510 h 2164510"/>
              <a:gd name="connsiteX0" fmla="*/ 1283970 w 1485643"/>
              <a:gd name="connsiteY0" fmla="*/ 0 h 2183950"/>
              <a:gd name="connsiteX1" fmla="*/ 1446767 w 1485643"/>
              <a:gd name="connsiteY1" fmla="*/ 336691 h 2183950"/>
              <a:gd name="connsiteX2" fmla="*/ 1485643 w 1485643"/>
              <a:gd name="connsiteY2" fmla="*/ 628282 h 2183950"/>
              <a:gd name="connsiteX3" fmla="*/ 1414368 w 1485643"/>
              <a:gd name="connsiteY3" fmla="*/ 874511 h 2183950"/>
              <a:gd name="connsiteX4" fmla="*/ 1326528 w 1485643"/>
              <a:gd name="connsiteY4" fmla="*/ 1230599 h 2183950"/>
              <a:gd name="connsiteX5" fmla="*/ 74936 w 1485643"/>
              <a:gd name="connsiteY5" fmla="*/ 1365353 h 2183950"/>
              <a:gd name="connsiteX6" fmla="*/ 213367 w 1485643"/>
              <a:gd name="connsiteY6" fmla="*/ 1991338 h 2183950"/>
              <a:gd name="connsiteX7" fmla="*/ 803205 w 1485643"/>
              <a:gd name="connsiteY7" fmla="*/ 2183950 h 2183950"/>
              <a:gd name="connsiteX0" fmla="*/ 1283970 w 1485643"/>
              <a:gd name="connsiteY0" fmla="*/ 0 h 2158031"/>
              <a:gd name="connsiteX1" fmla="*/ 1446767 w 1485643"/>
              <a:gd name="connsiteY1" fmla="*/ 336691 h 2158031"/>
              <a:gd name="connsiteX2" fmla="*/ 1485643 w 1485643"/>
              <a:gd name="connsiteY2" fmla="*/ 628282 h 2158031"/>
              <a:gd name="connsiteX3" fmla="*/ 1414368 w 1485643"/>
              <a:gd name="connsiteY3" fmla="*/ 874511 h 2158031"/>
              <a:gd name="connsiteX4" fmla="*/ 1326528 w 1485643"/>
              <a:gd name="connsiteY4" fmla="*/ 1230599 h 2158031"/>
              <a:gd name="connsiteX5" fmla="*/ 74936 w 1485643"/>
              <a:gd name="connsiteY5" fmla="*/ 1365353 h 2158031"/>
              <a:gd name="connsiteX6" fmla="*/ 213367 w 1485643"/>
              <a:gd name="connsiteY6" fmla="*/ 1991338 h 2158031"/>
              <a:gd name="connsiteX7" fmla="*/ 686577 w 1485643"/>
              <a:gd name="connsiteY7" fmla="*/ 2158031 h 2158031"/>
              <a:gd name="connsiteX0" fmla="*/ 1227269 w 1452795"/>
              <a:gd name="connsiteY0" fmla="*/ 0 h 2158031"/>
              <a:gd name="connsiteX1" fmla="*/ 1390066 w 1452795"/>
              <a:gd name="connsiteY1" fmla="*/ 336691 h 2158031"/>
              <a:gd name="connsiteX2" fmla="*/ 1428942 w 1452795"/>
              <a:gd name="connsiteY2" fmla="*/ 628282 h 2158031"/>
              <a:gd name="connsiteX3" fmla="*/ 1357667 w 1452795"/>
              <a:gd name="connsiteY3" fmla="*/ 874511 h 2158031"/>
              <a:gd name="connsiteX4" fmla="*/ 479345 w 1452795"/>
              <a:gd name="connsiteY4" fmla="*/ 1230599 h 2158031"/>
              <a:gd name="connsiteX5" fmla="*/ 18235 w 1452795"/>
              <a:gd name="connsiteY5" fmla="*/ 1365353 h 2158031"/>
              <a:gd name="connsiteX6" fmla="*/ 156666 w 1452795"/>
              <a:gd name="connsiteY6" fmla="*/ 1991338 h 2158031"/>
              <a:gd name="connsiteX7" fmla="*/ 629876 w 1452795"/>
              <a:gd name="connsiteY7" fmla="*/ 2158031 h 2158031"/>
              <a:gd name="connsiteX0" fmla="*/ 1227269 w 1490116"/>
              <a:gd name="connsiteY0" fmla="*/ 0 h 2158031"/>
              <a:gd name="connsiteX1" fmla="*/ 1390066 w 1490116"/>
              <a:gd name="connsiteY1" fmla="*/ 336691 h 2158031"/>
              <a:gd name="connsiteX2" fmla="*/ 1428942 w 1490116"/>
              <a:gd name="connsiteY2" fmla="*/ 628282 h 2158031"/>
              <a:gd name="connsiteX3" fmla="*/ 450556 w 1490116"/>
              <a:gd name="connsiteY3" fmla="*/ 608843 h 2158031"/>
              <a:gd name="connsiteX4" fmla="*/ 1357667 w 1490116"/>
              <a:gd name="connsiteY4" fmla="*/ 874511 h 2158031"/>
              <a:gd name="connsiteX5" fmla="*/ 479345 w 1490116"/>
              <a:gd name="connsiteY5" fmla="*/ 1230599 h 2158031"/>
              <a:gd name="connsiteX6" fmla="*/ 18235 w 1490116"/>
              <a:gd name="connsiteY6" fmla="*/ 1365353 h 2158031"/>
              <a:gd name="connsiteX7" fmla="*/ 156666 w 1490116"/>
              <a:gd name="connsiteY7" fmla="*/ 1991338 h 2158031"/>
              <a:gd name="connsiteX8" fmla="*/ 629876 w 1490116"/>
              <a:gd name="connsiteY8" fmla="*/ 2158031 h 2158031"/>
              <a:gd name="connsiteX0" fmla="*/ 1227269 w 1490116"/>
              <a:gd name="connsiteY0" fmla="*/ 0 h 2158031"/>
              <a:gd name="connsiteX1" fmla="*/ 1390066 w 1490116"/>
              <a:gd name="connsiteY1" fmla="*/ 336691 h 2158031"/>
              <a:gd name="connsiteX2" fmla="*/ 1428942 w 1490116"/>
              <a:gd name="connsiteY2" fmla="*/ 628282 h 2158031"/>
              <a:gd name="connsiteX3" fmla="*/ 450556 w 1490116"/>
              <a:gd name="connsiteY3" fmla="*/ 608843 h 2158031"/>
              <a:gd name="connsiteX4" fmla="*/ 528308 w 1490116"/>
              <a:gd name="connsiteY4" fmla="*/ 965227 h 2158031"/>
              <a:gd name="connsiteX5" fmla="*/ 479345 w 1490116"/>
              <a:gd name="connsiteY5" fmla="*/ 1230599 h 2158031"/>
              <a:gd name="connsiteX6" fmla="*/ 18235 w 1490116"/>
              <a:gd name="connsiteY6" fmla="*/ 1365353 h 2158031"/>
              <a:gd name="connsiteX7" fmla="*/ 156666 w 1490116"/>
              <a:gd name="connsiteY7" fmla="*/ 1991338 h 2158031"/>
              <a:gd name="connsiteX8" fmla="*/ 629876 w 1490116"/>
              <a:gd name="connsiteY8" fmla="*/ 2158031 h 2158031"/>
              <a:gd name="connsiteX0" fmla="*/ 1227269 w 1422763"/>
              <a:gd name="connsiteY0" fmla="*/ 0 h 2158031"/>
              <a:gd name="connsiteX1" fmla="*/ 1390066 w 1422763"/>
              <a:gd name="connsiteY1" fmla="*/ 336691 h 2158031"/>
              <a:gd name="connsiteX2" fmla="*/ 457038 w 1422763"/>
              <a:gd name="connsiteY2" fmla="*/ 129342 h 2158031"/>
              <a:gd name="connsiteX3" fmla="*/ 450556 w 1422763"/>
              <a:gd name="connsiteY3" fmla="*/ 608843 h 2158031"/>
              <a:gd name="connsiteX4" fmla="*/ 528308 w 1422763"/>
              <a:gd name="connsiteY4" fmla="*/ 965227 h 2158031"/>
              <a:gd name="connsiteX5" fmla="*/ 479345 w 1422763"/>
              <a:gd name="connsiteY5" fmla="*/ 1230599 h 2158031"/>
              <a:gd name="connsiteX6" fmla="*/ 18235 w 1422763"/>
              <a:gd name="connsiteY6" fmla="*/ 1365353 h 2158031"/>
              <a:gd name="connsiteX7" fmla="*/ 156666 w 1422763"/>
              <a:gd name="connsiteY7" fmla="*/ 1991338 h 2158031"/>
              <a:gd name="connsiteX8" fmla="*/ 629876 w 1422763"/>
              <a:gd name="connsiteY8" fmla="*/ 2158031 h 2158031"/>
              <a:gd name="connsiteX0" fmla="*/ 1390066 w 1390066"/>
              <a:gd name="connsiteY0" fmla="*/ 212423 h 2033763"/>
              <a:gd name="connsiteX1" fmla="*/ 457038 w 1390066"/>
              <a:gd name="connsiteY1" fmla="*/ 5074 h 2033763"/>
              <a:gd name="connsiteX2" fmla="*/ 450556 w 1390066"/>
              <a:gd name="connsiteY2" fmla="*/ 484575 h 2033763"/>
              <a:gd name="connsiteX3" fmla="*/ 528308 w 1390066"/>
              <a:gd name="connsiteY3" fmla="*/ 840959 h 2033763"/>
              <a:gd name="connsiteX4" fmla="*/ 479345 w 1390066"/>
              <a:gd name="connsiteY4" fmla="*/ 1106331 h 2033763"/>
              <a:gd name="connsiteX5" fmla="*/ 18235 w 1390066"/>
              <a:gd name="connsiteY5" fmla="*/ 1241085 h 2033763"/>
              <a:gd name="connsiteX6" fmla="*/ 156666 w 1390066"/>
              <a:gd name="connsiteY6" fmla="*/ 1867070 h 2033763"/>
              <a:gd name="connsiteX7" fmla="*/ 629876 w 1390066"/>
              <a:gd name="connsiteY7" fmla="*/ 2033763 h 2033763"/>
              <a:gd name="connsiteX0" fmla="*/ 521831 w 629876"/>
              <a:gd name="connsiteY0" fmla="*/ 0 h 2164766"/>
              <a:gd name="connsiteX1" fmla="*/ 457038 w 629876"/>
              <a:gd name="connsiteY1" fmla="*/ 136077 h 2164766"/>
              <a:gd name="connsiteX2" fmla="*/ 450556 w 629876"/>
              <a:gd name="connsiteY2" fmla="*/ 615578 h 2164766"/>
              <a:gd name="connsiteX3" fmla="*/ 528308 w 629876"/>
              <a:gd name="connsiteY3" fmla="*/ 971962 h 2164766"/>
              <a:gd name="connsiteX4" fmla="*/ 479345 w 629876"/>
              <a:gd name="connsiteY4" fmla="*/ 1237334 h 2164766"/>
              <a:gd name="connsiteX5" fmla="*/ 18235 w 629876"/>
              <a:gd name="connsiteY5" fmla="*/ 1372088 h 2164766"/>
              <a:gd name="connsiteX6" fmla="*/ 156666 w 629876"/>
              <a:gd name="connsiteY6" fmla="*/ 1998073 h 2164766"/>
              <a:gd name="connsiteX7" fmla="*/ 629876 w 629876"/>
              <a:gd name="connsiteY7" fmla="*/ 2164766 h 2164766"/>
              <a:gd name="connsiteX0" fmla="*/ 457038 w 629876"/>
              <a:gd name="connsiteY0" fmla="*/ 0 h 2028689"/>
              <a:gd name="connsiteX1" fmla="*/ 450556 w 629876"/>
              <a:gd name="connsiteY1" fmla="*/ 479501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69994 w 629876"/>
              <a:gd name="connsiteY1" fmla="*/ 563738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69994 w 629876"/>
              <a:gd name="connsiteY1" fmla="*/ 563738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24638 w 629876"/>
              <a:gd name="connsiteY1" fmla="*/ 563738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31118 w 629876"/>
              <a:gd name="connsiteY1" fmla="*/ 414704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398721 w 629876"/>
              <a:gd name="connsiteY1" fmla="*/ 479502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398721 w 629876"/>
              <a:gd name="connsiteY1" fmla="*/ 479502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76476 w 629876"/>
              <a:gd name="connsiteY0" fmla="*/ 0 h 2093487"/>
              <a:gd name="connsiteX1" fmla="*/ 398721 w 629876"/>
              <a:gd name="connsiteY1" fmla="*/ 544300 h 2093487"/>
              <a:gd name="connsiteX2" fmla="*/ 528308 w 629876"/>
              <a:gd name="connsiteY2" fmla="*/ 900683 h 2093487"/>
              <a:gd name="connsiteX3" fmla="*/ 479345 w 629876"/>
              <a:gd name="connsiteY3" fmla="*/ 1166055 h 2093487"/>
              <a:gd name="connsiteX4" fmla="*/ 18235 w 629876"/>
              <a:gd name="connsiteY4" fmla="*/ 1300809 h 2093487"/>
              <a:gd name="connsiteX5" fmla="*/ 156666 w 629876"/>
              <a:gd name="connsiteY5" fmla="*/ 1926794 h 2093487"/>
              <a:gd name="connsiteX6" fmla="*/ 629876 w 629876"/>
              <a:gd name="connsiteY6" fmla="*/ 2093487 h 2093487"/>
              <a:gd name="connsiteX0" fmla="*/ 476476 w 629876"/>
              <a:gd name="connsiteY0" fmla="*/ 0 h 2093487"/>
              <a:gd name="connsiteX1" fmla="*/ 398721 w 629876"/>
              <a:gd name="connsiteY1" fmla="*/ 544300 h 2093487"/>
              <a:gd name="connsiteX2" fmla="*/ 528308 w 629876"/>
              <a:gd name="connsiteY2" fmla="*/ 900683 h 2093487"/>
              <a:gd name="connsiteX3" fmla="*/ 479345 w 629876"/>
              <a:gd name="connsiteY3" fmla="*/ 1166055 h 2093487"/>
              <a:gd name="connsiteX4" fmla="*/ 18235 w 629876"/>
              <a:gd name="connsiteY4" fmla="*/ 1300809 h 2093487"/>
              <a:gd name="connsiteX5" fmla="*/ 156666 w 629876"/>
              <a:gd name="connsiteY5" fmla="*/ 1926794 h 2093487"/>
              <a:gd name="connsiteX6" fmla="*/ 629876 w 629876"/>
              <a:gd name="connsiteY6" fmla="*/ 2093487 h 2093487"/>
              <a:gd name="connsiteX0" fmla="*/ 476476 w 629876"/>
              <a:gd name="connsiteY0" fmla="*/ 0 h 2093487"/>
              <a:gd name="connsiteX1" fmla="*/ 398721 w 629876"/>
              <a:gd name="connsiteY1" fmla="*/ 544300 h 2093487"/>
              <a:gd name="connsiteX2" fmla="*/ 528308 w 629876"/>
              <a:gd name="connsiteY2" fmla="*/ 900683 h 2093487"/>
              <a:gd name="connsiteX3" fmla="*/ 479345 w 629876"/>
              <a:gd name="connsiteY3" fmla="*/ 1166055 h 2093487"/>
              <a:gd name="connsiteX4" fmla="*/ 18235 w 629876"/>
              <a:gd name="connsiteY4" fmla="*/ 1300809 h 2093487"/>
              <a:gd name="connsiteX5" fmla="*/ 156666 w 629876"/>
              <a:gd name="connsiteY5" fmla="*/ 1926794 h 2093487"/>
              <a:gd name="connsiteX6" fmla="*/ 629876 w 629876"/>
              <a:gd name="connsiteY6" fmla="*/ 2093487 h 2093487"/>
              <a:gd name="connsiteX0" fmla="*/ 625502 w 629876"/>
              <a:gd name="connsiteY0" fmla="*/ 0 h 2112927"/>
              <a:gd name="connsiteX1" fmla="*/ 398721 w 629876"/>
              <a:gd name="connsiteY1" fmla="*/ 563740 h 2112927"/>
              <a:gd name="connsiteX2" fmla="*/ 528308 w 629876"/>
              <a:gd name="connsiteY2" fmla="*/ 920123 h 2112927"/>
              <a:gd name="connsiteX3" fmla="*/ 479345 w 629876"/>
              <a:gd name="connsiteY3" fmla="*/ 1185495 h 2112927"/>
              <a:gd name="connsiteX4" fmla="*/ 18235 w 629876"/>
              <a:gd name="connsiteY4" fmla="*/ 1320249 h 2112927"/>
              <a:gd name="connsiteX5" fmla="*/ 156666 w 629876"/>
              <a:gd name="connsiteY5" fmla="*/ 1946234 h 2112927"/>
              <a:gd name="connsiteX6" fmla="*/ 629876 w 629876"/>
              <a:gd name="connsiteY6" fmla="*/ 2112927 h 2112927"/>
              <a:gd name="connsiteX0" fmla="*/ 547750 w 629876"/>
              <a:gd name="connsiteY0" fmla="*/ 0 h 2112927"/>
              <a:gd name="connsiteX1" fmla="*/ 398721 w 629876"/>
              <a:gd name="connsiteY1" fmla="*/ 563740 h 2112927"/>
              <a:gd name="connsiteX2" fmla="*/ 528308 w 629876"/>
              <a:gd name="connsiteY2" fmla="*/ 920123 h 2112927"/>
              <a:gd name="connsiteX3" fmla="*/ 479345 w 629876"/>
              <a:gd name="connsiteY3" fmla="*/ 1185495 h 2112927"/>
              <a:gd name="connsiteX4" fmla="*/ 18235 w 629876"/>
              <a:gd name="connsiteY4" fmla="*/ 1320249 h 2112927"/>
              <a:gd name="connsiteX5" fmla="*/ 156666 w 629876"/>
              <a:gd name="connsiteY5" fmla="*/ 1946234 h 2112927"/>
              <a:gd name="connsiteX6" fmla="*/ 629876 w 629876"/>
              <a:gd name="connsiteY6" fmla="*/ 2112927 h 2112927"/>
              <a:gd name="connsiteX0" fmla="*/ 547750 w 629876"/>
              <a:gd name="connsiteY0" fmla="*/ 0 h 2112927"/>
              <a:gd name="connsiteX1" fmla="*/ 398721 w 629876"/>
              <a:gd name="connsiteY1" fmla="*/ 563740 h 2112927"/>
              <a:gd name="connsiteX2" fmla="*/ 405201 w 629876"/>
              <a:gd name="connsiteY2" fmla="*/ 544299 h 2112927"/>
              <a:gd name="connsiteX3" fmla="*/ 528308 w 629876"/>
              <a:gd name="connsiteY3" fmla="*/ 920123 h 2112927"/>
              <a:gd name="connsiteX4" fmla="*/ 479345 w 629876"/>
              <a:gd name="connsiteY4" fmla="*/ 1185495 h 2112927"/>
              <a:gd name="connsiteX5" fmla="*/ 18235 w 629876"/>
              <a:gd name="connsiteY5" fmla="*/ 1320249 h 2112927"/>
              <a:gd name="connsiteX6" fmla="*/ 156666 w 629876"/>
              <a:gd name="connsiteY6" fmla="*/ 1946234 h 2112927"/>
              <a:gd name="connsiteX7" fmla="*/ 629876 w 629876"/>
              <a:gd name="connsiteY7" fmla="*/ 2112927 h 2112927"/>
              <a:gd name="connsiteX0" fmla="*/ 547750 w 629876"/>
              <a:gd name="connsiteY0" fmla="*/ 0 h 2112927"/>
              <a:gd name="connsiteX1" fmla="*/ 398721 w 629876"/>
              <a:gd name="connsiteY1" fmla="*/ 563740 h 2112927"/>
              <a:gd name="connsiteX2" fmla="*/ 528308 w 629876"/>
              <a:gd name="connsiteY2" fmla="*/ 920123 h 2112927"/>
              <a:gd name="connsiteX3" fmla="*/ 479345 w 629876"/>
              <a:gd name="connsiteY3" fmla="*/ 1185495 h 2112927"/>
              <a:gd name="connsiteX4" fmla="*/ 18235 w 629876"/>
              <a:gd name="connsiteY4" fmla="*/ 1320249 h 2112927"/>
              <a:gd name="connsiteX5" fmla="*/ 156666 w 629876"/>
              <a:gd name="connsiteY5" fmla="*/ 1946234 h 2112927"/>
              <a:gd name="connsiteX6" fmla="*/ 629876 w 629876"/>
              <a:gd name="connsiteY6" fmla="*/ 2112927 h 211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876" h="2112927">
                <a:moveTo>
                  <a:pt x="547750" y="0"/>
                </a:moveTo>
                <a:cubicBezTo>
                  <a:pt x="561789" y="284028"/>
                  <a:pt x="397641" y="347749"/>
                  <a:pt x="398721" y="563740"/>
                </a:cubicBezTo>
                <a:cubicBezTo>
                  <a:pt x="395481" y="717094"/>
                  <a:pt x="514871" y="816497"/>
                  <a:pt x="528308" y="920123"/>
                </a:cubicBezTo>
                <a:cubicBezTo>
                  <a:pt x="541745" y="1023749"/>
                  <a:pt x="564357" y="1118807"/>
                  <a:pt x="479345" y="1185495"/>
                </a:cubicBezTo>
                <a:cubicBezTo>
                  <a:pt x="394333" y="1252183"/>
                  <a:pt x="72015" y="1193459"/>
                  <a:pt x="18235" y="1320249"/>
                </a:cubicBezTo>
                <a:cubicBezTo>
                  <a:pt x="-35545" y="1447039"/>
                  <a:pt x="35288" y="1809801"/>
                  <a:pt x="156666" y="1946234"/>
                </a:cubicBezTo>
                <a:cubicBezTo>
                  <a:pt x="278044" y="2082667"/>
                  <a:pt x="542604" y="2059758"/>
                  <a:pt x="629876" y="2112927"/>
                </a:cubicBezTo>
              </a:path>
            </a:pathLst>
          </a:custGeom>
          <a:ln>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solidFill>
                <a:srgbClr val="355BB7"/>
              </a:solidFill>
            </a:endParaRPr>
          </a:p>
        </p:txBody>
      </p:sp>
      <p:sp>
        <p:nvSpPr>
          <p:cNvPr id="50" name="TextBox 49">
            <a:extLst>
              <a:ext uri="{FF2B5EF4-FFF2-40B4-BE49-F238E27FC236}">
                <a16:creationId xmlns:a16="http://schemas.microsoft.com/office/drawing/2014/main" id="{6B6E51C0-1A1F-4155-5C42-5B817DA2BFFE}"/>
              </a:ext>
            </a:extLst>
          </p:cNvPr>
          <p:cNvSpPr txBox="1"/>
          <p:nvPr/>
        </p:nvSpPr>
        <p:spPr>
          <a:xfrm>
            <a:off x="6530921" y="4721207"/>
            <a:ext cx="1078313" cy="307777"/>
          </a:xfrm>
          <a:prstGeom prst="rect">
            <a:avLst/>
          </a:prstGeom>
          <a:noFill/>
        </p:spPr>
        <p:txBody>
          <a:bodyPr wrap="square" rtlCol="0">
            <a:spAutoFit/>
          </a:bodyPr>
          <a:lstStyle/>
          <a:p>
            <a:pPr algn="ctr"/>
            <a:r>
              <a:rPr lang="en-US" sz="1400" dirty="0">
                <a:solidFill>
                  <a:srgbClr val="355BB7"/>
                </a:solidFill>
                <a:latin typeface="Arial" panose="020B0604020202020204" pitchFamily="34" charset="0"/>
                <a:cs typeface="Arial" panose="020B0604020202020204" pitchFamily="34" charset="0"/>
              </a:rPr>
              <a:t> 1</a:t>
            </a:r>
            <a:r>
              <a:rPr lang="en-US" sz="1400" baseline="30000" dirty="0">
                <a:solidFill>
                  <a:srgbClr val="355BB7"/>
                </a:solidFill>
                <a:latin typeface="Arial" panose="020B0604020202020204" pitchFamily="34" charset="0"/>
                <a:cs typeface="Arial" panose="020B0604020202020204" pitchFamily="34" charset="0"/>
              </a:rPr>
              <a:t>0 </a:t>
            </a:r>
            <a:r>
              <a:rPr lang="en-US" sz="1400" dirty="0">
                <a:solidFill>
                  <a:srgbClr val="355BB7"/>
                </a:solidFill>
                <a:latin typeface="Arial" panose="020B0604020202020204" pitchFamily="34" charset="0"/>
                <a:cs typeface="Arial" panose="020B0604020202020204" pitchFamily="34" charset="0"/>
              </a:rPr>
              <a:t>neuron</a:t>
            </a:r>
          </a:p>
        </p:txBody>
      </p:sp>
      <p:sp>
        <p:nvSpPr>
          <p:cNvPr id="51" name="Freeform 50">
            <a:extLst>
              <a:ext uri="{FF2B5EF4-FFF2-40B4-BE49-F238E27FC236}">
                <a16:creationId xmlns:a16="http://schemas.microsoft.com/office/drawing/2014/main" id="{3AEAE888-89EB-67BA-322C-313AC029DFAC}"/>
              </a:ext>
            </a:extLst>
          </p:cNvPr>
          <p:cNvSpPr/>
          <p:nvPr/>
        </p:nvSpPr>
        <p:spPr>
          <a:xfrm>
            <a:off x="8207267" y="5695715"/>
            <a:ext cx="671472" cy="94121"/>
          </a:xfrm>
          <a:custGeom>
            <a:avLst/>
            <a:gdLst>
              <a:gd name="connsiteX0" fmla="*/ 0 w 499557"/>
              <a:gd name="connsiteY0" fmla="*/ 18057 h 42181"/>
              <a:gd name="connsiteX1" fmla="*/ 198619 w 499557"/>
              <a:gd name="connsiteY1" fmla="*/ 24076 h 42181"/>
              <a:gd name="connsiteX2" fmla="*/ 325013 w 499557"/>
              <a:gd name="connsiteY2" fmla="*/ 42134 h 42181"/>
              <a:gd name="connsiteX3" fmla="*/ 451407 w 499557"/>
              <a:gd name="connsiteY3" fmla="*/ 18057 h 42181"/>
              <a:gd name="connsiteX4" fmla="*/ 499557 w 499557"/>
              <a:gd name="connsiteY4" fmla="*/ 0 h 42181"/>
              <a:gd name="connsiteX0" fmla="*/ 0 w 499557"/>
              <a:gd name="connsiteY0" fmla="*/ 46044 h 71570"/>
              <a:gd name="connsiteX1" fmla="*/ 218058 w 499557"/>
              <a:gd name="connsiteY1" fmla="*/ 225 h 71570"/>
              <a:gd name="connsiteX2" fmla="*/ 325013 w 499557"/>
              <a:gd name="connsiteY2" fmla="*/ 70121 h 71570"/>
              <a:gd name="connsiteX3" fmla="*/ 451407 w 499557"/>
              <a:gd name="connsiteY3" fmla="*/ 46044 h 71570"/>
              <a:gd name="connsiteX4" fmla="*/ 499557 w 499557"/>
              <a:gd name="connsiteY4" fmla="*/ 27987 h 71570"/>
              <a:gd name="connsiteX0" fmla="*/ 0 w 520452"/>
              <a:gd name="connsiteY0" fmla="*/ 91316 h 91324"/>
              <a:gd name="connsiteX1" fmla="*/ 238953 w 520452"/>
              <a:gd name="connsiteY1" fmla="*/ 139 h 91324"/>
              <a:gd name="connsiteX2" fmla="*/ 345908 w 520452"/>
              <a:gd name="connsiteY2" fmla="*/ 70035 h 91324"/>
              <a:gd name="connsiteX3" fmla="*/ 472302 w 520452"/>
              <a:gd name="connsiteY3" fmla="*/ 45958 h 91324"/>
              <a:gd name="connsiteX4" fmla="*/ 520452 w 520452"/>
              <a:gd name="connsiteY4" fmla="*/ 27901 h 91324"/>
              <a:gd name="connsiteX0" fmla="*/ 0 w 541347"/>
              <a:gd name="connsiteY0" fmla="*/ 111084 h 111091"/>
              <a:gd name="connsiteX1" fmla="*/ 259848 w 541347"/>
              <a:gd name="connsiteY1" fmla="*/ 468 h 111091"/>
              <a:gd name="connsiteX2" fmla="*/ 366803 w 541347"/>
              <a:gd name="connsiteY2" fmla="*/ 70364 h 111091"/>
              <a:gd name="connsiteX3" fmla="*/ 493197 w 541347"/>
              <a:gd name="connsiteY3" fmla="*/ 46287 h 111091"/>
              <a:gd name="connsiteX4" fmla="*/ 541347 w 541347"/>
              <a:gd name="connsiteY4" fmla="*/ 28230 h 111091"/>
              <a:gd name="connsiteX0" fmla="*/ 0 w 541347"/>
              <a:gd name="connsiteY0" fmla="*/ 111084 h 111084"/>
              <a:gd name="connsiteX1" fmla="*/ 259848 w 541347"/>
              <a:gd name="connsiteY1" fmla="*/ 468 h 111084"/>
              <a:gd name="connsiteX2" fmla="*/ 366803 w 541347"/>
              <a:gd name="connsiteY2" fmla="*/ 70364 h 111084"/>
              <a:gd name="connsiteX3" fmla="*/ 493197 w 541347"/>
              <a:gd name="connsiteY3" fmla="*/ 46287 h 111084"/>
              <a:gd name="connsiteX4" fmla="*/ 541347 w 541347"/>
              <a:gd name="connsiteY4" fmla="*/ 28230 h 11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47" h="111084">
                <a:moveTo>
                  <a:pt x="0" y="111084"/>
                </a:moveTo>
                <a:cubicBezTo>
                  <a:pt x="35659" y="47289"/>
                  <a:pt x="198714" y="7255"/>
                  <a:pt x="259848" y="468"/>
                </a:cubicBezTo>
                <a:cubicBezTo>
                  <a:pt x="320982" y="-6319"/>
                  <a:pt x="327912" y="62728"/>
                  <a:pt x="366803" y="70364"/>
                </a:cubicBezTo>
                <a:cubicBezTo>
                  <a:pt x="405694" y="78000"/>
                  <a:pt x="464106" y="53309"/>
                  <a:pt x="493197" y="46287"/>
                </a:cubicBezTo>
                <a:cubicBezTo>
                  <a:pt x="522288" y="39265"/>
                  <a:pt x="537335" y="31239"/>
                  <a:pt x="541347" y="28230"/>
                </a:cubicBezTo>
              </a:path>
            </a:pathLst>
          </a:custGeom>
          <a:ln w="12700" cmpd="sng">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2" name="Freeform 51">
            <a:extLst>
              <a:ext uri="{FF2B5EF4-FFF2-40B4-BE49-F238E27FC236}">
                <a16:creationId xmlns:a16="http://schemas.microsoft.com/office/drawing/2014/main" id="{60BFB50C-338A-55AD-5470-9AEA1A5A23CD}"/>
              </a:ext>
            </a:extLst>
          </p:cNvPr>
          <p:cNvSpPr/>
          <p:nvPr/>
        </p:nvSpPr>
        <p:spPr>
          <a:xfrm>
            <a:off x="8197032" y="5779691"/>
            <a:ext cx="600435" cy="244144"/>
          </a:xfrm>
          <a:custGeom>
            <a:avLst/>
            <a:gdLst>
              <a:gd name="connsiteX0" fmla="*/ 0 w 367260"/>
              <a:gd name="connsiteY0" fmla="*/ 0 h 132420"/>
              <a:gd name="connsiteX1" fmla="*/ 144450 w 367260"/>
              <a:gd name="connsiteY1" fmla="*/ 102325 h 132420"/>
              <a:gd name="connsiteX2" fmla="*/ 276863 w 367260"/>
              <a:gd name="connsiteY2" fmla="*/ 84267 h 132420"/>
              <a:gd name="connsiteX3" fmla="*/ 367144 w 367260"/>
              <a:gd name="connsiteY3" fmla="*/ 132420 h 132420"/>
              <a:gd name="connsiteX0" fmla="*/ 0 w 600424"/>
              <a:gd name="connsiteY0" fmla="*/ 0 h 128977"/>
              <a:gd name="connsiteX1" fmla="*/ 144450 w 600424"/>
              <a:gd name="connsiteY1" fmla="*/ 102325 h 128977"/>
              <a:gd name="connsiteX2" fmla="*/ 276863 w 600424"/>
              <a:gd name="connsiteY2" fmla="*/ 84267 h 128977"/>
              <a:gd name="connsiteX3" fmla="*/ 600401 w 600424"/>
              <a:gd name="connsiteY3" fmla="*/ 128977 h 128977"/>
              <a:gd name="connsiteX0" fmla="*/ 0 w 600424"/>
              <a:gd name="connsiteY0" fmla="*/ 0 h 128977"/>
              <a:gd name="connsiteX1" fmla="*/ 144450 w 600424"/>
              <a:gd name="connsiteY1" fmla="*/ 126428 h 128977"/>
              <a:gd name="connsiteX2" fmla="*/ 276863 w 600424"/>
              <a:gd name="connsiteY2" fmla="*/ 84267 h 128977"/>
              <a:gd name="connsiteX3" fmla="*/ 600401 w 600424"/>
              <a:gd name="connsiteY3" fmla="*/ 128977 h 128977"/>
              <a:gd name="connsiteX0" fmla="*/ 0 w 600435"/>
              <a:gd name="connsiteY0" fmla="*/ 0 h 129737"/>
              <a:gd name="connsiteX1" fmla="*/ 144450 w 600435"/>
              <a:gd name="connsiteY1" fmla="*/ 126428 h 129737"/>
              <a:gd name="connsiteX2" fmla="*/ 374054 w 600435"/>
              <a:gd name="connsiteY2" fmla="*/ 98040 h 129737"/>
              <a:gd name="connsiteX3" fmla="*/ 600401 w 600435"/>
              <a:gd name="connsiteY3" fmla="*/ 128977 h 129737"/>
            </a:gdLst>
            <a:ahLst/>
            <a:cxnLst>
              <a:cxn ang="0">
                <a:pos x="connsiteX0" y="connsiteY0"/>
              </a:cxn>
              <a:cxn ang="0">
                <a:pos x="connsiteX1" y="connsiteY1"/>
              </a:cxn>
              <a:cxn ang="0">
                <a:pos x="connsiteX2" y="connsiteY2"/>
              </a:cxn>
              <a:cxn ang="0">
                <a:pos x="connsiteX3" y="connsiteY3"/>
              </a:cxn>
            </a:cxnLst>
            <a:rect l="l" t="t" r="r" b="b"/>
            <a:pathLst>
              <a:path w="600435" h="129737">
                <a:moveTo>
                  <a:pt x="0" y="0"/>
                </a:moveTo>
                <a:cubicBezTo>
                  <a:pt x="49153" y="44140"/>
                  <a:pt x="82108" y="110088"/>
                  <a:pt x="144450" y="126428"/>
                </a:cubicBezTo>
                <a:cubicBezTo>
                  <a:pt x="206792" y="142768"/>
                  <a:pt x="336938" y="93024"/>
                  <a:pt x="374054" y="98040"/>
                </a:cubicBezTo>
                <a:cubicBezTo>
                  <a:pt x="411170" y="103056"/>
                  <a:pt x="603410" y="123961"/>
                  <a:pt x="600401" y="128977"/>
                </a:cubicBezTo>
              </a:path>
            </a:pathLst>
          </a:custGeom>
          <a:ln w="12700" cmpd="sng">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3" name="Freeform 52">
            <a:extLst>
              <a:ext uri="{FF2B5EF4-FFF2-40B4-BE49-F238E27FC236}">
                <a16:creationId xmlns:a16="http://schemas.microsoft.com/office/drawing/2014/main" id="{D8B9004A-B651-63AF-C669-CA84179E2C91}"/>
              </a:ext>
            </a:extLst>
          </p:cNvPr>
          <p:cNvSpPr/>
          <p:nvPr/>
        </p:nvSpPr>
        <p:spPr>
          <a:xfrm>
            <a:off x="8027666" y="5791270"/>
            <a:ext cx="181863" cy="231137"/>
          </a:xfrm>
          <a:custGeom>
            <a:avLst/>
            <a:gdLst>
              <a:gd name="connsiteX0" fmla="*/ 184224 w 184224"/>
              <a:gd name="connsiteY0" fmla="*/ 0 h 144458"/>
              <a:gd name="connsiteX1" fmla="*/ 57830 w 184224"/>
              <a:gd name="connsiteY1" fmla="*/ 78248 h 144458"/>
              <a:gd name="connsiteX2" fmla="*/ 3661 w 184224"/>
              <a:gd name="connsiteY2" fmla="*/ 144458 h 144458"/>
              <a:gd name="connsiteX0" fmla="*/ 181863 w 181863"/>
              <a:gd name="connsiteY0" fmla="*/ 0 h 144458"/>
              <a:gd name="connsiteX1" fmla="*/ 152660 w 181863"/>
              <a:gd name="connsiteY1" fmla="*/ 110646 h 144458"/>
              <a:gd name="connsiteX2" fmla="*/ 1300 w 181863"/>
              <a:gd name="connsiteY2" fmla="*/ 144458 h 144458"/>
            </a:gdLst>
            <a:ahLst/>
            <a:cxnLst>
              <a:cxn ang="0">
                <a:pos x="connsiteX0" y="connsiteY0"/>
              </a:cxn>
              <a:cxn ang="0">
                <a:pos x="connsiteX1" y="connsiteY1"/>
              </a:cxn>
              <a:cxn ang="0">
                <a:pos x="connsiteX2" y="connsiteY2"/>
              </a:cxn>
            </a:cxnLst>
            <a:rect l="l" t="t" r="r" b="b"/>
            <a:pathLst>
              <a:path w="181863" h="144458">
                <a:moveTo>
                  <a:pt x="181863" y="0"/>
                </a:moveTo>
                <a:cubicBezTo>
                  <a:pt x="133713" y="27086"/>
                  <a:pt x="182754" y="86570"/>
                  <a:pt x="152660" y="110646"/>
                </a:cubicBezTo>
                <a:cubicBezTo>
                  <a:pt x="122566" y="134722"/>
                  <a:pt x="-14750" y="143455"/>
                  <a:pt x="1300" y="144458"/>
                </a:cubicBezTo>
              </a:path>
            </a:pathLst>
          </a:custGeom>
          <a:ln w="12700" cmpd="sng">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4" name="Freeform 53">
            <a:extLst>
              <a:ext uri="{FF2B5EF4-FFF2-40B4-BE49-F238E27FC236}">
                <a16:creationId xmlns:a16="http://schemas.microsoft.com/office/drawing/2014/main" id="{A468D4D0-8EBC-1C8C-60A5-BC4A6041C91E}"/>
              </a:ext>
            </a:extLst>
          </p:cNvPr>
          <p:cNvSpPr/>
          <p:nvPr/>
        </p:nvSpPr>
        <p:spPr>
          <a:xfrm>
            <a:off x="7459487" y="5826826"/>
            <a:ext cx="336988" cy="227981"/>
          </a:xfrm>
          <a:custGeom>
            <a:avLst/>
            <a:gdLst>
              <a:gd name="connsiteX0" fmla="*/ 469393 w 469393"/>
              <a:gd name="connsiteY0" fmla="*/ 14462 h 233992"/>
              <a:gd name="connsiteX1" fmla="*/ 210586 w 469393"/>
              <a:gd name="connsiteY1" fmla="*/ 2424 h 233992"/>
              <a:gd name="connsiteX2" fmla="*/ 66136 w 469393"/>
              <a:gd name="connsiteY2" fmla="*/ 56596 h 233992"/>
              <a:gd name="connsiteX3" fmla="*/ 17986 w 469393"/>
              <a:gd name="connsiteY3" fmla="*/ 219111 h 233992"/>
              <a:gd name="connsiteX4" fmla="*/ 5949 w 469393"/>
              <a:gd name="connsiteY4" fmla="*/ 219111 h 233992"/>
              <a:gd name="connsiteX0" fmla="*/ 469393 w 469393"/>
              <a:gd name="connsiteY0" fmla="*/ 18640 h 238170"/>
              <a:gd name="connsiteX1" fmla="*/ 210586 w 469393"/>
              <a:gd name="connsiteY1" fmla="*/ 6602 h 238170"/>
              <a:gd name="connsiteX2" fmla="*/ 75163 w 469393"/>
              <a:gd name="connsiteY2" fmla="*/ 119091 h 238170"/>
              <a:gd name="connsiteX3" fmla="*/ 17986 w 469393"/>
              <a:gd name="connsiteY3" fmla="*/ 223289 h 238170"/>
              <a:gd name="connsiteX4" fmla="*/ 5949 w 469393"/>
              <a:gd name="connsiteY4" fmla="*/ 223289 h 238170"/>
              <a:gd name="connsiteX0" fmla="*/ 469393 w 469393"/>
              <a:gd name="connsiteY0" fmla="*/ 53925 h 273455"/>
              <a:gd name="connsiteX1" fmla="*/ 192536 w 469393"/>
              <a:gd name="connsiteY1" fmla="*/ 3009 h 273455"/>
              <a:gd name="connsiteX2" fmla="*/ 75163 w 469393"/>
              <a:gd name="connsiteY2" fmla="*/ 154376 h 273455"/>
              <a:gd name="connsiteX3" fmla="*/ 17986 w 469393"/>
              <a:gd name="connsiteY3" fmla="*/ 258574 h 273455"/>
              <a:gd name="connsiteX4" fmla="*/ 5949 w 469393"/>
              <a:gd name="connsiteY4" fmla="*/ 258574 h 273455"/>
              <a:gd name="connsiteX0" fmla="*/ 469393 w 469393"/>
              <a:gd name="connsiteY0" fmla="*/ 51273 h 270803"/>
              <a:gd name="connsiteX1" fmla="*/ 192536 w 469393"/>
              <a:gd name="connsiteY1" fmla="*/ 357 h 270803"/>
              <a:gd name="connsiteX2" fmla="*/ 39063 w 469393"/>
              <a:gd name="connsiteY2" fmla="*/ 80446 h 270803"/>
              <a:gd name="connsiteX3" fmla="*/ 17986 w 469393"/>
              <a:gd name="connsiteY3" fmla="*/ 255922 h 270803"/>
              <a:gd name="connsiteX4" fmla="*/ 5949 w 469393"/>
              <a:gd name="connsiteY4" fmla="*/ 255922 h 270803"/>
              <a:gd name="connsiteX0" fmla="*/ 469393 w 469393"/>
              <a:gd name="connsiteY0" fmla="*/ 8451 h 227981"/>
              <a:gd name="connsiteX1" fmla="*/ 192536 w 469393"/>
              <a:gd name="connsiteY1" fmla="*/ 2894 h 227981"/>
              <a:gd name="connsiteX2" fmla="*/ 39063 w 469393"/>
              <a:gd name="connsiteY2" fmla="*/ 37624 h 227981"/>
              <a:gd name="connsiteX3" fmla="*/ 17986 w 469393"/>
              <a:gd name="connsiteY3" fmla="*/ 213100 h 227981"/>
              <a:gd name="connsiteX4" fmla="*/ 5949 w 469393"/>
              <a:gd name="connsiteY4" fmla="*/ 213100 h 22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393" h="227981">
                <a:moveTo>
                  <a:pt x="469393" y="8451"/>
                </a:moveTo>
                <a:cubicBezTo>
                  <a:pt x="373594" y="-1079"/>
                  <a:pt x="264257" y="-1968"/>
                  <a:pt x="192536" y="2894"/>
                </a:cubicBezTo>
                <a:cubicBezTo>
                  <a:pt x="120815" y="7756"/>
                  <a:pt x="68155" y="2590"/>
                  <a:pt x="39063" y="37624"/>
                </a:cubicBezTo>
                <a:cubicBezTo>
                  <a:pt x="9971" y="72658"/>
                  <a:pt x="28017" y="186014"/>
                  <a:pt x="17986" y="213100"/>
                </a:cubicBezTo>
                <a:cubicBezTo>
                  <a:pt x="7955" y="240186"/>
                  <a:pt x="-9098" y="224135"/>
                  <a:pt x="5949" y="213100"/>
                </a:cubicBezTo>
              </a:path>
            </a:pathLst>
          </a:custGeom>
          <a:ln w="12700" cmpd="sng">
            <a:solidFill>
              <a:srgbClr val="355BB7"/>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5" name="Freeform 54">
            <a:extLst>
              <a:ext uri="{FF2B5EF4-FFF2-40B4-BE49-F238E27FC236}">
                <a16:creationId xmlns:a16="http://schemas.microsoft.com/office/drawing/2014/main" id="{46A366D4-42F8-BE73-B4C6-CB678BD84EB8}"/>
              </a:ext>
            </a:extLst>
          </p:cNvPr>
          <p:cNvSpPr/>
          <p:nvPr/>
        </p:nvSpPr>
        <p:spPr>
          <a:xfrm>
            <a:off x="7508113" y="5841725"/>
            <a:ext cx="287395" cy="258411"/>
          </a:xfrm>
          <a:custGeom>
            <a:avLst/>
            <a:gdLst>
              <a:gd name="connsiteX0" fmla="*/ 161391 w 161391"/>
              <a:gd name="connsiteY0" fmla="*/ 0 h 247082"/>
              <a:gd name="connsiteX1" fmla="*/ 10922 w 161391"/>
              <a:gd name="connsiteY1" fmla="*/ 84267 h 247082"/>
              <a:gd name="connsiteX2" fmla="*/ 16941 w 161391"/>
              <a:gd name="connsiteY2" fmla="*/ 186592 h 247082"/>
              <a:gd name="connsiteX3" fmla="*/ 59072 w 161391"/>
              <a:gd name="connsiteY3" fmla="*/ 246783 h 247082"/>
              <a:gd name="connsiteX0" fmla="*/ 223667 w 223667"/>
              <a:gd name="connsiteY0" fmla="*/ 0 h 246890"/>
              <a:gd name="connsiteX1" fmla="*/ 73198 w 223667"/>
              <a:gd name="connsiteY1" fmla="*/ 84267 h 246890"/>
              <a:gd name="connsiteX2" fmla="*/ 973 w 223667"/>
              <a:gd name="connsiteY2" fmla="*/ 114363 h 246890"/>
              <a:gd name="connsiteX3" fmla="*/ 121348 w 223667"/>
              <a:gd name="connsiteY3" fmla="*/ 246783 h 246890"/>
              <a:gd name="connsiteX0" fmla="*/ 262263 w 262263"/>
              <a:gd name="connsiteY0" fmla="*/ 0 h 180784"/>
              <a:gd name="connsiteX1" fmla="*/ 111794 w 262263"/>
              <a:gd name="connsiteY1" fmla="*/ 84267 h 180784"/>
              <a:gd name="connsiteX2" fmla="*/ 39569 w 262263"/>
              <a:gd name="connsiteY2" fmla="*/ 114363 h 180784"/>
              <a:gd name="connsiteX3" fmla="*/ 3457 w 262263"/>
              <a:gd name="connsiteY3" fmla="*/ 180573 h 180784"/>
              <a:gd name="connsiteX0" fmla="*/ 269019 w 269019"/>
              <a:gd name="connsiteY0" fmla="*/ 0 h 180677"/>
              <a:gd name="connsiteX1" fmla="*/ 118550 w 269019"/>
              <a:gd name="connsiteY1" fmla="*/ 84267 h 180677"/>
              <a:gd name="connsiteX2" fmla="*/ 13929 w 269019"/>
              <a:gd name="connsiteY2" fmla="*/ 56045 h 180677"/>
              <a:gd name="connsiteX3" fmla="*/ 10213 w 269019"/>
              <a:gd name="connsiteY3" fmla="*/ 180573 h 180677"/>
              <a:gd name="connsiteX0" fmla="*/ 269019 w 269019"/>
              <a:gd name="connsiteY0" fmla="*/ 0 h 180677"/>
              <a:gd name="connsiteX1" fmla="*/ 118550 w 269019"/>
              <a:gd name="connsiteY1" fmla="*/ 84267 h 180677"/>
              <a:gd name="connsiteX2" fmla="*/ 13929 w 269019"/>
              <a:gd name="connsiteY2" fmla="*/ 56045 h 180677"/>
              <a:gd name="connsiteX3" fmla="*/ 10213 w 269019"/>
              <a:gd name="connsiteY3" fmla="*/ 180573 h 180677"/>
              <a:gd name="connsiteX0" fmla="*/ 288767 w 288767"/>
              <a:gd name="connsiteY0" fmla="*/ 0 h 258392"/>
              <a:gd name="connsiteX1" fmla="*/ 138298 w 288767"/>
              <a:gd name="connsiteY1" fmla="*/ 84267 h 258392"/>
              <a:gd name="connsiteX2" fmla="*/ 33677 w 288767"/>
              <a:gd name="connsiteY2" fmla="*/ 56045 h 258392"/>
              <a:gd name="connsiteX3" fmla="*/ 4044 w 288767"/>
              <a:gd name="connsiteY3" fmla="*/ 258330 h 258392"/>
              <a:gd name="connsiteX0" fmla="*/ 287394 w 287394"/>
              <a:gd name="connsiteY0" fmla="*/ 0 h 258411"/>
              <a:gd name="connsiteX1" fmla="*/ 136925 w 287394"/>
              <a:gd name="connsiteY1" fmla="*/ 84267 h 258411"/>
              <a:gd name="connsiteX2" fmla="*/ 51742 w 287394"/>
              <a:gd name="connsiteY2" fmla="*/ 101404 h 258411"/>
              <a:gd name="connsiteX3" fmla="*/ 2671 w 287394"/>
              <a:gd name="connsiteY3" fmla="*/ 258330 h 258411"/>
              <a:gd name="connsiteX0" fmla="*/ 287394 w 287394"/>
              <a:gd name="connsiteY0" fmla="*/ 0 h 258411"/>
              <a:gd name="connsiteX1" fmla="*/ 149883 w 287394"/>
              <a:gd name="connsiteY1" fmla="*/ 51869 h 258411"/>
              <a:gd name="connsiteX2" fmla="*/ 51742 w 287394"/>
              <a:gd name="connsiteY2" fmla="*/ 101404 h 258411"/>
              <a:gd name="connsiteX3" fmla="*/ 2671 w 287394"/>
              <a:gd name="connsiteY3" fmla="*/ 258330 h 258411"/>
            </a:gdLst>
            <a:ahLst/>
            <a:cxnLst>
              <a:cxn ang="0">
                <a:pos x="connsiteX0" y="connsiteY0"/>
              </a:cxn>
              <a:cxn ang="0">
                <a:pos x="connsiteX1" y="connsiteY1"/>
              </a:cxn>
              <a:cxn ang="0">
                <a:pos x="connsiteX2" y="connsiteY2"/>
              </a:cxn>
              <a:cxn ang="0">
                <a:pos x="connsiteX3" y="connsiteY3"/>
              </a:cxn>
            </a:cxnLst>
            <a:rect l="l" t="t" r="r" b="b"/>
            <a:pathLst>
              <a:path w="287394" h="258411">
                <a:moveTo>
                  <a:pt x="287394" y="0"/>
                </a:moveTo>
                <a:cubicBezTo>
                  <a:pt x="224197" y="26584"/>
                  <a:pt x="189158" y="34968"/>
                  <a:pt x="149883" y="51869"/>
                </a:cubicBezTo>
                <a:cubicBezTo>
                  <a:pt x="110608" y="68770"/>
                  <a:pt x="108674" y="137191"/>
                  <a:pt x="51742" y="101404"/>
                </a:cubicBezTo>
                <a:cubicBezTo>
                  <a:pt x="33686" y="117455"/>
                  <a:pt x="-11373" y="262343"/>
                  <a:pt x="2671" y="258330"/>
                </a:cubicBezTo>
              </a:path>
            </a:pathLst>
          </a:custGeom>
          <a:ln w="12700" cmpd="sng">
            <a:solidFill>
              <a:srgbClr val="355BB7"/>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6" name="Freeform 55">
            <a:extLst>
              <a:ext uri="{FF2B5EF4-FFF2-40B4-BE49-F238E27FC236}">
                <a16:creationId xmlns:a16="http://schemas.microsoft.com/office/drawing/2014/main" id="{1CAB3643-74E1-AB26-F518-88027E83CE12}"/>
              </a:ext>
            </a:extLst>
          </p:cNvPr>
          <p:cNvSpPr/>
          <p:nvPr/>
        </p:nvSpPr>
        <p:spPr>
          <a:xfrm>
            <a:off x="7788131" y="5811629"/>
            <a:ext cx="325527" cy="90287"/>
          </a:xfrm>
          <a:custGeom>
            <a:avLst/>
            <a:gdLst>
              <a:gd name="connsiteX0" fmla="*/ 0 w 114356"/>
              <a:gd name="connsiteY0" fmla="*/ 0 h 222706"/>
              <a:gd name="connsiteX1" fmla="*/ 24075 w 114356"/>
              <a:gd name="connsiteY1" fmla="*/ 126401 h 222706"/>
              <a:gd name="connsiteX2" fmla="*/ 84262 w 114356"/>
              <a:gd name="connsiteY2" fmla="*/ 186592 h 222706"/>
              <a:gd name="connsiteX3" fmla="*/ 114356 w 114356"/>
              <a:gd name="connsiteY3" fmla="*/ 222706 h 222706"/>
              <a:gd name="connsiteX0" fmla="*/ 0 w 114356"/>
              <a:gd name="connsiteY0" fmla="*/ 0 h 222706"/>
              <a:gd name="connsiteX1" fmla="*/ 63042 w 114356"/>
              <a:gd name="connsiteY1" fmla="*/ 78248 h 222706"/>
              <a:gd name="connsiteX2" fmla="*/ 84262 w 114356"/>
              <a:gd name="connsiteY2" fmla="*/ 186592 h 222706"/>
              <a:gd name="connsiteX3" fmla="*/ 114356 w 114356"/>
              <a:gd name="connsiteY3" fmla="*/ 222706 h 222706"/>
              <a:gd name="connsiteX0" fmla="*/ 0 w 150540"/>
              <a:gd name="connsiteY0" fmla="*/ 0 h 186622"/>
              <a:gd name="connsiteX1" fmla="*/ 63042 w 150540"/>
              <a:gd name="connsiteY1" fmla="*/ 78248 h 186622"/>
              <a:gd name="connsiteX2" fmla="*/ 84262 w 150540"/>
              <a:gd name="connsiteY2" fmla="*/ 186592 h 186622"/>
              <a:gd name="connsiteX3" fmla="*/ 150540 w 150540"/>
              <a:gd name="connsiteY3" fmla="*/ 90286 h 186622"/>
              <a:gd name="connsiteX0" fmla="*/ 0 w 150540"/>
              <a:gd name="connsiteY0" fmla="*/ 0 h 90286"/>
              <a:gd name="connsiteX1" fmla="*/ 63042 w 150540"/>
              <a:gd name="connsiteY1" fmla="*/ 78248 h 90286"/>
              <a:gd name="connsiteX2" fmla="*/ 112096 w 150540"/>
              <a:gd name="connsiteY2" fmla="*/ 48153 h 90286"/>
              <a:gd name="connsiteX3" fmla="*/ 150540 w 150540"/>
              <a:gd name="connsiteY3" fmla="*/ 90286 h 90286"/>
            </a:gdLst>
            <a:ahLst/>
            <a:cxnLst>
              <a:cxn ang="0">
                <a:pos x="connsiteX0" y="connsiteY0"/>
              </a:cxn>
              <a:cxn ang="0">
                <a:pos x="connsiteX1" y="connsiteY1"/>
              </a:cxn>
              <a:cxn ang="0">
                <a:pos x="connsiteX2" y="connsiteY2"/>
              </a:cxn>
              <a:cxn ang="0">
                <a:pos x="connsiteX3" y="connsiteY3"/>
              </a:cxn>
            </a:cxnLst>
            <a:rect l="l" t="t" r="r" b="b"/>
            <a:pathLst>
              <a:path w="150540" h="90286">
                <a:moveTo>
                  <a:pt x="0" y="0"/>
                </a:moveTo>
                <a:cubicBezTo>
                  <a:pt x="5015" y="47651"/>
                  <a:pt x="44359" y="70222"/>
                  <a:pt x="63042" y="78248"/>
                </a:cubicBezTo>
                <a:cubicBezTo>
                  <a:pt x="81725" y="86274"/>
                  <a:pt x="97513" y="46147"/>
                  <a:pt x="112096" y="48153"/>
                </a:cubicBezTo>
                <a:cubicBezTo>
                  <a:pt x="126679" y="50159"/>
                  <a:pt x="150540" y="90286"/>
                  <a:pt x="150540" y="90286"/>
                </a:cubicBezTo>
              </a:path>
            </a:pathLst>
          </a:custGeom>
          <a:ln w="12700" cmpd="sng">
            <a:solidFill>
              <a:srgbClr val="355BB7"/>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cxnSp>
        <p:nvCxnSpPr>
          <p:cNvPr id="57" name="Straight Arrow Connector 56">
            <a:extLst>
              <a:ext uri="{FF2B5EF4-FFF2-40B4-BE49-F238E27FC236}">
                <a16:creationId xmlns:a16="http://schemas.microsoft.com/office/drawing/2014/main" id="{4046F59D-6DDE-340C-0C5C-30E5362B5924}"/>
              </a:ext>
            </a:extLst>
          </p:cNvPr>
          <p:cNvCxnSpPr/>
          <p:nvPr/>
        </p:nvCxnSpPr>
        <p:spPr>
          <a:xfrm>
            <a:off x="7741836" y="6183459"/>
            <a:ext cx="0" cy="166120"/>
          </a:xfrm>
          <a:prstGeom prst="straightConnector1">
            <a:avLst/>
          </a:prstGeom>
          <a:ln w="1905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00956515-4C3D-A5A4-BD50-7ECA98ED791E}"/>
              </a:ext>
            </a:extLst>
          </p:cNvPr>
          <p:cNvCxnSpPr/>
          <p:nvPr/>
        </p:nvCxnSpPr>
        <p:spPr>
          <a:xfrm>
            <a:off x="8233735" y="6186221"/>
            <a:ext cx="0" cy="166120"/>
          </a:xfrm>
          <a:prstGeom prst="straightConnector1">
            <a:avLst/>
          </a:prstGeom>
          <a:ln w="1905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F61863D2-AEBC-32C6-EC32-0A74879744D7}"/>
              </a:ext>
            </a:extLst>
          </p:cNvPr>
          <p:cNvCxnSpPr/>
          <p:nvPr/>
        </p:nvCxnSpPr>
        <p:spPr>
          <a:xfrm>
            <a:off x="8762867" y="6186221"/>
            <a:ext cx="0" cy="166120"/>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C4674A28-3239-738E-71CB-3DD23948B1B7}"/>
              </a:ext>
            </a:extLst>
          </p:cNvPr>
          <p:cNvSpPr txBox="1"/>
          <p:nvPr/>
        </p:nvSpPr>
        <p:spPr>
          <a:xfrm>
            <a:off x="7620536" y="5384178"/>
            <a:ext cx="1661213" cy="307777"/>
          </a:xfrm>
          <a:prstGeom prst="rect">
            <a:avLst/>
          </a:prstGeom>
          <a:noFill/>
        </p:spPr>
        <p:txBody>
          <a:bodyPr wrap="square" rtlCol="0">
            <a:spAutoFit/>
          </a:bodyPr>
          <a:lstStyle/>
          <a:p>
            <a:pPr algn="ctr"/>
            <a:r>
              <a:rPr lang="en-US" sz="1400" dirty="0">
                <a:solidFill>
                  <a:srgbClr val="355BB7"/>
                </a:solidFill>
                <a:latin typeface="Arial" panose="020B0604020202020204" pitchFamily="34" charset="0"/>
                <a:cs typeface="Arial" panose="020B0604020202020204" pitchFamily="34" charset="0"/>
              </a:rPr>
              <a:t>Primary afferents</a:t>
            </a:r>
          </a:p>
        </p:txBody>
      </p:sp>
      <p:sp>
        <p:nvSpPr>
          <p:cNvPr id="61" name="TextBox 60">
            <a:extLst>
              <a:ext uri="{FF2B5EF4-FFF2-40B4-BE49-F238E27FC236}">
                <a16:creationId xmlns:a16="http://schemas.microsoft.com/office/drawing/2014/main" id="{ADCE2181-AAEB-C14B-2695-20C0521D761E}"/>
              </a:ext>
            </a:extLst>
          </p:cNvPr>
          <p:cNvSpPr txBox="1"/>
          <p:nvPr/>
        </p:nvSpPr>
        <p:spPr>
          <a:xfrm>
            <a:off x="1821953" y="1017436"/>
            <a:ext cx="2334756" cy="461665"/>
          </a:xfrm>
          <a:prstGeom prst="rect">
            <a:avLst/>
          </a:prstGeom>
          <a:solidFill>
            <a:srgbClr val="FFEDEA"/>
          </a:solidFill>
        </p:spPr>
        <p:txBody>
          <a:bodyPr wrap="square" rtlCol="0">
            <a:spAutoFit/>
          </a:bodyPr>
          <a:lstStyle/>
          <a:p>
            <a:pPr algn="ctr"/>
            <a:r>
              <a:rPr lang="en-US" sz="2400" dirty="0">
                <a:solidFill>
                  <a:srgbClr val="C00000"/>
                </a:solidFill>
                <a:ea typeface="Arial" charset="0"/>
                <a:cs typeface="Arial" charset="0"/>
              </a:rPr>
              <a:t>SCD</a:t>
            </a:r>
          </a:p>
        </p:txBody>
      </p:sp>
      <p:sp>
        <p:nvSpPr>
          <p:cNvPr id="62" name="TextBox 61">
            <a:extLst>
              <a:ext uri="{FF2B5EF4-FFF2-40B4-BE49-F238E27FC236}">
                <a16:creationId xmlns:a16="http://schemas.microsoft.com/office/drawing/2014/main" id="{0C9CC738-F3AD-7A96-48D4-93775920E167}"/>
              </a:ext>
            </a:extLst>
          </p:cNvPr>
          <p:cNvSpPr txBox="1"/>
          <p:nvPr/>
        </p:nvSpPr>
        <p:spPr>
          <a:xfrm>
            <a:off x="6710313" y="1086319"/>
            <a:ext cx="3557225" cy="461665"/>
          </a:xfrm>
          <a:prstGeom prst="rect">
            <a:avLst/>
          </a:prstGeom>
          <a:solidFill>
            <a:schemeClr val="bg1">
              <a:lumMod val="75000"/>
            </a:schemeClr>
          </a:solidFill>
        </p:spPr>
        <p:txBody>
          <a:bodyPr wrap="square" rtlCol="0">
            <a:spAutoFit/>
          </a:bodyPr>
          <a:lstStyle/>
          <a:p>
            <a:pPr algn="ctr"/>
            <a:r>
              <a:rPr lang="en-US" sz="2400" dirty="0">
                <a:solidFill>
                  <a:srgbClr val="C00000"/>
                </a:solidFill>
                <a:ea typeface="Arial" charset="0"/>
                <a:cs typeface="Arial" charset="0"/>
              </a:rPr>
              <a:t>Nociception</a:t>
            </a:r>
          </a:p>
        </p:txBody>
      </p:sp>
      <p:sp>
        <p:nvSpPr>
          <p:cNvPr id="63" name="Chevron 62">
            <a:extLst>
              <a:ext uri="{FF2B5EF4-FFF2-40B4-BE49-F238E27FC236}">
                <a16:creationId xmlns:a16="http://schemas.microsoft.com/office/drawing/2014/main" id="{6FC1BBEE-2D42-346C-B021-E9D1B0E1EA6B}"/>
              </a:ext>
            </a:extLst>
          </p:cNvPr>
          <p:cNvSpPr/>
          <p:nvPr/>
        </p:nvSpPr>
        <p:spPr>
          <a:xfrm rot="5400000">
            <a:off x="8071325" y="3576446"/>
            <a:ext cx="87739" cy="158573"/>
          </a:xfrm>
          <a:prstGeom prst="chevron">
            <a:avLst/>
          </a:prstGeom>
          <a:solidFill>
            <a:srgbClr val="355B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64" name="Freeform 63">
            <a:extLst>
              <a:ext uri="{FF2B5EF4-FFF2-40B4-BE49-F238E27FC236}">
                <a16:creationId xmlns:a16="http://schemas.microsoft.com/office/drawing/2014/main" id="{E8751EDD-572B-893B-392F-D025E6280044}"/>
              </a:ext>
            </a:extLst>
          </p:cNvPr>
          <p:cNvSpPr/>
          <p:nvPr/>
        </p:nvSpPr>
        <p:spPr>
          <a:xfrm>
            <a:off x="8233734" y="2384079"/>
            <a:ext cx="583735" cy="1163819"/>
          </a:xfrm>
          <a:custGeom>
            <a:avLst/>
            <a:gdLst>
              <a:gd name="connsiteX0" fmla="*/ 35245 w 295980"/>
              <a:gd name="connsiteY0" fmla="*/ 1030280 h 1030280"/>
              <a:gd name="connsiteX1" fmla="*/ 22286 w 295980"/>
              <a:gd name="connsiteY1" fmla="*/ 693333 h 1030280"/>
              <a:gd name="connsiteX2" fmla="*/ 294420 w 295980"/>
              <a:gd name="connsiteY2" fmla="*/ 492461 h 1030280"/>
              <a:gd name="connsiteX3" fmla="*/ 132436 w 295980"/>
              <a:gd name="connsiteY3" fmla="*/ 0 h 1030280"/>
              <a:gd name="connsiteX0" fmla="*/ 35245 w 626884"/>
              <a:gd name="connsiteY0" fmla="*/ 1069159 h 1069159"/>
              <a:gd name="connsiteX1" fmla="*/ 22286 w 626884"/>
              <a:gd name="connsiteY1" fmla="*/ 732212 h 1069159"/>
              <a:gd name="connsiteX2" fmla="*/ 294420 w 626884"/>
              <a:gd name="connsiteY2" fmla="*/ 531340 h 1069159"/>
              <a:gd name="connsiteX3" fmla="*/ 624867 w 626884"/>
              <a:gd name="connsiteY3" fmla="*/ 0 h 1069159"/>
              <a:gd name="connsiteX0" fmla="*/ 66796 w 756197"/>
              <a:gd name="connsiteY0" fmla="*/ 1069159 h 1069159"/>
              <a:gd name="connsiteX1" fmla="*/ 53837 w 756197"/>
              <a:gd name="connsiteY1" fmla="*/ 732212 h 1069159"/>
              <a:gd name="connsiteX2" fmla="*/ 753609 w 756197"/>
              <a:gd name="connsiteY2" fmla="*/ 531340 h 1069159"/>
              <a:gd name="connsiteX3" fmla="*/ 656418 w 756197"/>
              <a:gd name="connsiteY3" fmla="*/ 0 h 1069159"/>
              <a:gd name="connsiteX0" fmla="*/ 68234 w 776647"/>
              <a:gd name="connsiteY0" fmla="*/ 1069159 h 1069159"/>
              <a:gd name="connsiteX1" fmla="*/ 55275 w 776647"/>
              <a:gd name="connsiteY1" fmla="*/ 732212 h 1069159"/>
              <a:gd name="connsiteX2" fmla="*/ 774485 w 776647"/>
              <a:gd name="connsiteY2" fmla="*/ 492462 h 1069159"/>
              <a:gd name="connsiteX3" fmla="*/ 657856 w 776647"/>
              <a:gd name="connsiteY3" fmla="*/ 0 h 1069159"/>
              <a:gd name="connsiteX0" fmla="*/ 68234 w 787896"/>
              <a:gd name="connsiteY0" fmla="*/ 1069159 h 1069159"/>
              <a:gd name="connsiteX1" fmla="*/ 55275 w 787896"/>
              <a:gd name="connsiteY1" fmla="*/ 732212 h 1069159"/>
              <a:gd name="connsiteX2" fmla="*/ 774485 w 787896"/>
              <a:gd name="connsiteY2" fmla="*/ 492462 h 1069159"/>
              <a:gd name="connsiteX3" fmla="*/ 657856 w 787896"/>
              <a:gd name="connsiteY3" fmla="*/ 0 h 1069159"/>
              <a:gd name="connsiteX0" fmla="*/ 22698 w 742360"/>
              <a:gd name="connsiteY0" fmla="*/ 1069159 h 1069159"/>
              <a:gd name="connsiteX1" fmla="*/ 89184 w 742360"/>
              <a:gd name="connsiteY1" fmla="*/ 725733 h 1069159"/>
              <a:gd name="connsiteX2" fmla="*/ 728949 w 742360"/>
              <a:gd name="connsiteY2" fmla="*/ 492462 h 1069159"/>
              <a:gd name="connsiteX3" fmla="*/ 612320 w 742360"/>
              <a:gd name="connsiteY3" fmla="*/ 0 h 1069159"/>
              <a:gd name="connsiteX0" fmla="*/ 22698 w 742360"/>
              <a:gd name="connsiteY0" fmla="*/ 1069159 h 1069159"/>
              <a:gd name="connsiteX1" fmla="*/ 89184 w 742360"/>
              <a:gd name="connsiteY1" fmla="*/ 570219 h 1069159"/>
              <a:gd name="connsiteX2" fmla="*/ 728949 w 742360"/>
              <a:gd name="connsiteY2" fmla="*/ 492462 h 1069159"/>
              <a:gd name="connsiteX3" fmla="*/ 612320 w 742360"/>
              <a:gd name="connsiteY3" fmla="*/ 0 h 1069159"/>
              <a:gd name="connsiteX0" fmla="*/ 21606 w 721363"/>
              <a:gd name="connsiteY0" fmla="*/ 1069159 h 1069159"/>
              <a:gd name="connsiteX1" fmla="*/ 88092 w 721363"/>
              <a:gd name="connsiteY1" fmla="*/ 570219 h 1069159"/>
              <a:gd name="connsiteX2" fmla="*/ 706191 w 721363"/>
              <a:gd name="connsiteY2" fmla="*/ 453584 h 1069159"/>
              <a:gd name="connsiteX3" fmla="*/ 611228 w 721363"/>
              <a:gd name="connsiteY3" fmla="*/ 0 h 1069159"/>
              <a:gd name="connsiteX0" fmla="*/ 16910 w 716668"/>
              <a:gd name="connsiteY0" fmla="*/ 1069159 h 1069159"/>
              <a:gd name="connsiteX1" fmla="*/ 97841 w 716668"/>
              <a:gd name="connsiteY1" fmla="*/ 531341 h 1069159"/>
              <a:gd name="connsiteX2" fmla="*/ 701495 w 716668"/>
              <a:gd name="connsiteY2" fmla="*/ 453584 h 1069159"/>
              <a:gd name="connsiteX3" fmla="*/ 606532 w 716668"/>
              <a:gd name="connsiteY3" fmla="*/ 0 h 1069159"/>
            </a:gdLst>
            <a:ahLst/>
            <a:cxnLst>
              <a:cxn ang="0">
                <a:pos x="connsiteX0" y="connsiteY0"/>
              </a:cxn>
              <a:cxn ang="0">
                <a:pos x="connsiteX1" y="connsiteY1"/>
              </a:cxn>
              <a:cxn ang="0">
                <a:pos x="connsiteX2" y="connsiteY2"/>
              </a:cxn>
              <a:cxn ang="0">
                <a:pos x="connsiteX3" y="connsiteY3"/>
              </a:cxn>
            </a:cxnLst>
            <a:rect l="l" t="t" r="r" b="b"/>
            <a:pathLst>
              <a:path w="716668" h="1069159">
                <a:moveTo>
                  <a:pt x="16910" y="1069159"/>
                </a:moveTo>
                <a:cubicBezTo>
                  <a:pt x="-11168" y="945503"/>
                  <a:pt x="-16256" y="633937"/>
                  <a:pt x="97841" y="531341"/>
                </a:cubicBezTo>
                <a:cubicBezTo>
                  <a:pt x="211938" y="428745"/>
                  <a:pt x="683137" y="569139"/>
                  <a:pt x="701495" y="453584"/>
                </a:cubicBezTo>
                <a:cubicBezTo>
                  <a:pt x="758729" y="318590"/>
                  <a:pt x="637849" y="38878"/>
                  <a:pt x="606532" y="0"/>
                </a:cubicBezTo>
              </a:path>
            </a:pathLst>
          </a:custGeom>
          <a:noFill/>
          <a:ln>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5" name="Freeform 64">
            <a:extLst>
              <a:ext uri="{FF2B5EF4-FFF2-40B4-BE49-F238E27FC236}">
                <a16:creationId xmlns:a16="http://schemas.microsoft.com/office/drawing/2014/main" id="{4C1D154A-6727-5A25-3AAC-720D0EFEFB19}"/>
              </a:ext>
            </a:extLst>
          </p:cNvPr>
          <p:cNvSpPr/>
          <p:nvPr/>
        </p:nvSpPr>
        <p:spPr>
          <a:xfrm>
            <a:off x="8119284" y="2427975"/>
            <a:ext cx="601088" cy="1119923"/>
          </a:xfrm>
          <a:custGeom>
            <a:avLst/>
            <a:gdLst>
              <a:gd name="connsiteX0" fmla="*/ 54407 w 281467"/>
              <a:gd name="connsiteY0" fmla="*/ 1037996 h 1037996"/>
              <a:gd name="connsiteX1" fmla="*/ 15531 w 281467"/>
              <a:gd name="connsiteY1" fmla="*/ 655691 h 1037996"/>
              <a:gd name="connsiteX2" fmla="*/ 281185 w 281467"/>
              <a:gd name="connsiteY2" fmla="*/ 435379 h 1037996"/>
              <a:gd name="connsiteX3" fmla="*/ 73845 w 281467"/>
              <a:gd name="connsiteY3" fmla="*/ 14196 h 1037996"/>
              <a:gd name="connsiteX0" fmla="*/ 66437 w 293274"/>
              <a:gd name="connsiteY0" fmla="*/ 1037996 h 1037996"/>
              <a:gd name="connsiteX1" fmla="*/ 27561 w 293274"/>
              <a:gd name="connsiteY1" fmla="*/ 655691 h 1037996"/>
              <a:gd name="connsiteX2" fmla="*/ 293215 w 293274"/>
              <a:gd name="connsiteY2" fmla="*/ 435379 h 1037996"/>
              <a:gd name="connsiteX3" fmla="*/ 1644 w 293274"/>
              <a:gd name="connsiteY3" fmla="*/ 14196 h 1037996"/>
              <a:gd name="connsiteX0" fmla="*/ 66886 w 222470"/>
              <a:gd name="connsiteY0" fmla="*/ 1038189 h 1038189"/>
              <a:gd name="connsiteX1" fmla="*/ 28010 w 222470"/>
              <a:gd name="connsiteY1" fmla="*/ 655884 h 1038189"/>
              <a:gd name="connsiteX2" fmla="*/ 222391 w 222470"/>
              <a:gd name="connsiteY2" fmla="*/ 429092 h 1038189"/>
              <a:gd name="connsiteX3" fmla="*/ 2093 w 222470"/>
              <a:gd name="connsiteY3" fmla="*/ 14389 h 1038189"/>
              <a:gd name="connsiteX0" fmla="*/ 92140 w 830809"/>
              <a:gd name="connsiteY0" fmla="*/ 1038388 h 1038388"/>
              <a:gd name="connsiteX1" fmla="*/ 53264 w 830809"/>
              <a:gd name="connsiteY1" fmla="*/ 656083 h 1038388"/>
              <a:gd name="connsiteX2" fmla="*/ 830788 w 830809"/>
              <a:gd name="connsiteY2" fmla="*/ 422811 h 1038388"/>
              <a:gd name="connsiteX3" fmla="*/ 27347 w 830809"/>
              <a:gd name="connsiteY3" fmla="*/ 14588 h 1038388"/>
              <a:gd name="connsiteX0" fmla="*/ 92140 w 830809"/>
              <a:gd name="connsiteY0" fmla="*/ 1007070 h 1007070"/>
              <a:gd name="connsiteX1" fmla="*/ 53264 w 830809"/>
              <a:gd name="connsiteY1" fmla="*/ 624765 h 1007070"/>
              <a:gd name="connsiteX2" fmla="*/ 830788 w 830809"/>
              <a:gd name="connsiteY2" fmla="*/ 391493 h 1007070"/>
              <a:gd name="connsiteX3" fmla="*/ 694721 w 830809"/>
              <a:gd name="connsiteY3" fmla="*/ 15669 h 1007070"/>
              <a:gd name="connsiteX0" fmla="*/ 92140 w 830809"/>
              <a:gd name="connsiteY0" fmla="*/ 1018369 h 1018369"/>
              <a:gd name="connsiteX1" fmla="*/ 53264 w 830809"/>
              <a:gd name="connsiteY1" fmla="*/ 636064 h 1018369"/>
              <a:gd name="connsiteX2" fmla="*/ 830788 w 830809"/>
              <a:gd name="connsiteY2" fmla="*/ 402792 h 1018369"/>
              <a:gd name="connsiteX3" fmla="*/ 694721 w 830809"/>
              <a:gd name="connsiteY3" fmla="*/ 26968 h 1018369"/>
              <a:gd name="connsiteX0" fmla="*/ 92140 w 830809"/>
              <a:gd name="connsiteY0" fmla="*/ 991401 h 991401"/>
              <a:gd name="connsiteX1" fmla="*/ 53264 w 830809"/>
              <a:gd name="connsiteY1" fmla="*/ 609096 h 991401"/>
              <a:gd name="connsiteX2" fmla="*/ 830788 w 830809"/>
              <a:gd name="connsiteY2" fmla="*/ 375824 h 991401"/>
              <a:gd name="connsiteX3" fmla="*/ 694721 w 830809"/>
              <a:gd name="connsiteY3" fmla="*/ 0 h 991401"/>
              <a:gd name="connsiteX0" fmla="*/ 92140 w 830809"/>
              <a:gd name="connsiteY0" fmla="*/ 1043239 h 1043239"/>
              <a:gd name="connsiteX1" fmla="*/ 53264 w 830809"/>
              <a:gd name="connsiteY1" fmla="*/ 660934 h 1043239"/>
              <a:gd name="connsiteX2" fmla="*/ 830788 w 830809"/>
              <a:gd name="connsiteY2" fmla="*/ 427662 h 1043239"/>
              <a:gd name="connsiteX3" fmla="*/ 675283 w 830809"/>
              <a:gd name="connsiteY3" fmla="*/ 0 h 1043239"/>
              <a:gd name="connsiteX0" fmla="*/ 92140 w 830809"/>
              <a:gd name="connsiteY0" fmla="*/ 1056199 h 1056199"/>
              <a:gd name="connsiteX1" fmla="*/ 53264 w 830809"/>
              <a:gd name="connsiteY1" fmla="*/ 673894 h 1056199"/>
              <a:gd name="connsiteX2" fmla="*/ 830788 w 830809"/>
              <a:gd name="connsiteY2" fmla="*/ 440622 h 1056199"/>
              <a:gd name="connsiteX3" fmla="*/ 655845 w 830809"/>
              <a:gd name="connsiteY3" fmla="*/ 0 h 1056199"/>
              <a:gd name="connsiteX0" fmla="*/ 92140 w 886767"/>
              <a:gd name="connsiteY0" fmla="*/ 1056199 h 1056199"/>
              <a:gd name="connsiteX1" fmla="*/ 53264 w 886767"/>
              <a:gd name="connsiteY1" fmla="*/ 673894 h 1056199"/>
              <a:gd name="connsiteX2" fmla="*/ 830788 w 886767"/>
              <a:gd name="connsiteY2" fmla="*/ 440622 h 1056199"/>
              <a:gd name="connsiteX3" fmla="*/ 819081 w 886767"/>
              <a:gd name="connsiteY3" fmla="*/ 225431 h 1056199"/>
              <a:gd name="connsiteX4" fmla="*/ 655845 w 886767"/>
              <a:gd name="connsiteY4" fmla="*/ 0 h 1056199"/>
              <a:gd name="connsiteX0" fmla="*/ 92140 w 886767"/>
              <a:gd name="connsiteY0" fmla="*/ 1056199 h 1056199"/>
              <a:gd name="connsiteX1" fmla="*/ 53264 w 886767"/>
              <a:gd name="connsiteY1" fmla="*/ 673894 h 1056199"/>
              <a:gd name="connsiteX2" fmla="*/ 830788 w 886767"/>
              <a:gd name="connsiteY2" fmla="*/ 440622 h 1056199"/>
              <a:gd name="connsiteX3" fmla="*/ 819081 w 886767"/>
              <a:gd name="connsiteY3" fmla="*/ 225431 h 1056199"/>
              <a:gd name="connsiteX4" fmla="*/ 655845 w 886767"/>
              <a:gd name="connsiteY4" fmla="*/ 0 h 1056199"/>
              <a:gd name="connsiteX0" fmla="*/ 29075 w 823702"/>
              <a:gd name="connsiteY0" fmla="*/ 1056199 h 1056199"/>
              <a:gd name="connsiteX1" fmla="*/ 94595 w 823702"/>
              <a:gd name="connsiteY1" fmla="*/ 660935 h 1056199"/>
              <a:gd name="connsiteX2" fmla="*/ 767723 w 823702"/>
              <a:gd name="connsiteY2" fmla="*/ 440622 h 1056199"/>
              <a:gd name="connsiteX3" fmla="*/ 756016 w 823702"/>
              <a:gd name="connsiteY3" fmla="*/ 225431 h 1056199"/>
              <a:gd name="connsiteX4" fmla="*/ 592780 w 823702"/>
              <a:gd name="connsiteY4" fmla="*/ 0 h 1056199"/>
              <a:gd name="connsiteX0" fmla="*/ 21179 w 810621"/>
              <a:gd name="connsiteY0" fmla="*/ 1056199 h 1056199"/>
              <a:gd name="connsiteX1" fmla="*/ 110791 w 810621"/>
              <a:gd name="connsiteY1" fmla="*/ 473022 h 1056199"/>
              <a:gd name="connsiteX2" fmla="*/ 759827 w 810621"/>
              <a:gd name="connsiteY2" fmla="*/ 440622 h 1056199"/>
              <a:gd name="connsiteX3" fmla="*/ 748120 w 810621"/>
              <a:gd name="connsiteY3" fmla="*/ 225431 h 1056199"/>
              <a:gd name="connsiteX4" fmla="*/ 584884 w 810621"/>
              <a:gd name="connsiteY4" fmla="*/ 0 h 1056199"/>
              <a:gd name="connsiteX0" fmla="*/ 18043 w 761705"/>
              <a:gd name="connsiteY0" fmla="*/ 1056199 h 1056199"/>
              <a:gd name="connsiteX1" fmla="*/ 107655 w 761705"/>
              <a:gd name="connsiteY1" fmla="*/ 473022 h 1056199"/>
              <a:gd name="connsiteX2" fmla="*/ 668354 w 761705"/>
              <a:gd name="connsiteY2" fmla="*/ 369345 h 1056199"/>
              <a:gd name="connsiteX3" fmla="*/ 744984 w 761705"/>
              <a:gd name="connsiteY3" fmla="*/ 225431 h 1056199"/>
              <a:gd name="connsiteX4" fmla="*/ 581748 w 761705"/>
              <a:gd name="connsiteY4" fmla="*/ 0 h 1056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05" h="1056199">
                <a:moveTo>
                  <a:pt x="18043" y="1056199"/>
                </a:moveTo>
                <a:cubicBezTo>
                  <a:pt x="-20293" y="915264"/>
                  <a:pt x="-730" y="587498"/>
                  <a:pt x="107655" y="473022"/>
                </a:cubicBezTo>
                <a:cubicBezTo>
                  <a:pt x="216040" y="358546"/>
                  <a:pt x="562133" y="410610"/>
                  <a:pt x="668354" y="369345"/>
                </a:cubicBezTo>
                <a:cubicBezTo>
                  <a:pt x="774576" y="328080"/>
                  <a:pt x="774141" y="298868"/>
                  <a:pt x="744984" y="225431"/>
                </a:cubicBezTo>
                <a:cubicBezTo>
                  <a:pt x="696389" y="164954"/>
                  <a:pt x="599235" y="41892"/>
                  <a:pt x="581748" y="0"/>
                </a:cubicBezTo>
              </a:path>
            </a:pathLst>
          </a:custGeom>
          <a:noFill/>
          <a:ln>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6" name="Oval 65">
            <a:extLst>
              <a:ext uri="{FF2B5EF4-FFF2-40B4-BE49-F238E27FC236}">
                <a16:creationId xmlns:a16="http://schemas.microsoft.com/office/drawing/2014/main" id="{05E95071-4998-40B6-D147-9EB32A196641}"/>
              </a:ext>
            </a:extLst>
          </p:cNvPr>
          <p:cNvSpPr/>
          <p:nvPr/>
        </p:nvSpPr>
        <p:spPr>
          <a:xfrm flipV="1">
            <a:off x="8071025" y="352042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solidFill>
                <a:srgbClr val="CC0000"/>
              </a:solidFill>
            </a:endParaRPr>
          </a:p>
        </p:txBody>
      </p:sp>
      <p:sp>
        <p:nvSpPr>
          <p:cNvPr id="67" name="Freeform 66">
            <a:extLst>
              <a:ext uri="{FF2B5EF4-FFF2-40B4-BE49-F238E27FC236}">
                <a16:creationId xmlns:a16="http://schemas.microsoft.com/office/drawing/2014/main" id="{DAC74D0F-48B4-0573-4005-8530162E071C}"/>
              </a:ext>
            </a:extLst>
          </p:cNvPr>
          <p:cNvSpPr/>
          <p:nvPr/>
        </p:nvSpPr>
        <p:spPr>
          <a:xfrm>
            <a:off x="8275383" y="5830076"/>
            <a:ext cx="175061" cy="143295"/>
          </a:xfrm>
          <a:custGeom>
            <a:avLst/>
            <a:gdLst>
              <a:gd name="connsiteX0" fmla="*/ 0 w 110149"/>
              <a:gd name="connsiteY0" fmla="*/ 0 h 145003"/>
              <a:gd name="connsiteX1" fmla="*/ 58314 w 110149"/>
              <a:gd name="connsiteY1" fmla="*/ 129595 h 145003"/>
              <a:gd name="connsiteX2" fmla="*/ 110149 w 110149"/>
              <a:gd name="connsiteY2" fmla="*/ 142554 h 145003"/>
              <a:gd name="connsiteX0" fmla="*/ 0 w 110149"/>
              <a:gd name="connsiteY0" fmla="*/ 0 h 145003"/>
              <a:gd name="connsiteX1" fmla="*/ 41995 w 110149"/>
              <a:gd name="connsiteY1" fmla="*/ 129595 h 145003"/>
              <a:gd name="connsiteX2" fmla="*/ 110149 w 110149"/>
              <a:gd name="connsiteY2" fmla="*/ 142554 h 145003"/>
              <a:gd name="connsiteX0" fmla="*/ 75 w 110224"/>
              <a:gd name="connsiteY0" fmla="*/ 0 h 143294"/>
              <a:gd name="connsiteX1" fmla="*/ 4154 w 110224"/>
              <a:gd name="connsiteY1" fmla="*/ 32398 h 143294"/>
              <a:gd name="connsiteX2" fmla="*/ 42070 w 110224"/>
              <a:gd name="connsiteY2" fmla="*/ 129595 h 143294"/>
              <a:gd name="connsiteX3" fmla="*/ 110224 w 110224"/>
              <a:gd name="connsiteY3" fmla="*/ 142554 h 143294"/>
            </a:gdLst>
            <a:ahLst/>
            <a:cxnLst>
              <a:cxn ang="0">
                <a:pos x="connsiteX0" y="connsiteY0"/>
              </a:cxn>
              <a:cxn ang="0">
                <a:pos x="connsiteX1" y="connsiteY1"/>
              </a:cxn>
              <a:cxn ang="0">
                <a:pos x="connsiteX2" y="connsiteY2"/>
              </a:cxn>
              <a:cxn ang="0">
                <a:pos x="connsiteX3" y="connsiteY3"/>
              </a:cxn>
            </a:cxnLst>
            <a:rect l="l" t="t" r="r" b="b"/>
            <a:pathLst>
              <a:path w="110224" h="143294">
                <a:moveTo>
                  <a:pt x="75" y="0"/>
                </a:moveTo>
                <a:cubicBezTo>
                  <a:pt x="1435" y="3240"/>
                  <a:pt x="-2845" y="10799"/>
                  <a:pt x="4154" y="32398"/>
                </a:cubicBezTo>
                <a:cubicBezTo>
                  <a:pt x="11153" y="53997"/>
                  <a:pt x="24392" y="111236"/>
                  <a:pt x="42070" y="129595"/>
                </a:cubicBezTo>
                <a:cubicBezTo>
                  <a:pt x="59748" y="147954"/>
                  <a:pt x="110224" y="142554"/>
                  <a:pt x="110224" y="142554"/>
                </a:cubicBezTo>
              </a:path>
            </a:pathLst>
          </a:custGeom>
          <a:ln w="12700" cmpd="sng">
            <a:solidFill>
              <a:srgbClr val="355BB7"/>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8" name="TextBox 67">
            <a:extLst>
              <a:ext uri="{FF2B5EF4-FFF2-40B4-BE49-F238E27FC236}">
                <a16:creationId xmlns:a16="http://schemas.microsoft.com/office/drawing/2014/main" id="{16BAE08B-54A9-3A60-9EF3-ED02F8130FAB}"/>
              </a:ext>
            </a:extLst>
          </p:cNvPr>
          <p:cNvSpPr txBox="1"/>
          <p:nvPr/>
        </p:nvSpPr>
        <p:spPr>
          <a:xfrm>
            <a:off x="8233735" y="5699960"/>
            <a:ext cx="1117311" cy="276999"/>
          </a:xfrm>
          <a:prstGeom prst="rect">
            <a:avLst/>
          </a:prstGeom>
          <a:noFill/>
          <a:ln>
            <a:noFill/>
          </a:ln>
        </p:spPr>
        <p:txBody>
          <a:bodyPr wrap="square" rtlCol="0">
            <a:spAutoFit/>
          </a:bodyPr>
          <a:lstStyle/>
          <a:p>
            <a:r>
              <a:rPr lang="en-US" sz="1200" dirty="0">
                <a:solidFill>
                  <a:srgbClr val="355BB7"/>
                </a:solidFill>
                <a:latin typeface="Arial"/>
                <a:cs typeface="Arial"/>
              </a:rPr>
              <a:t>Axonal reflex</a:t>
            </a:r>
          </a:p>
        </p:txBody>
      </p:sp>
      <p:sp>
        <p:nvSpPr>
          <p:cNvPr id="69" name="Freeform 68">
            <a:extLst>
              <a:ext uri="{FF2B5EF4-FFF2-40B4-BE49-F238E27FC236}">
                <a16:creationId xmlns:a16="http://schemas.microsoft.com/office/drawing/2014/main" id="{71AE0F97-94D6-9A4F-301C-9B717E3DE350}"/>
              </a:ext>
            </a:extLst>
          </p:cNvPr>
          <p:cNvSpPr/>
          <p:nvPr/>
        </p:nvSpPr>
        <p:spPr>
          <a:xfrm>
            <a:off x="8008067" y="2415960"/>
            <a:ext cx="290111" cy="783591"/>
          </a:xfrm>
          <a:custGeom>
            <a:avLst/>
            <a:gdLst>
              <a:gd name="connsiteX0" fmla="*/ 143158 w 143158"/>
              <a:gd name="connsiteY0" fmla="*/ 0 h 1023800"/>
              <a:gd name="connsiteX1" fmla="*/ 612 w 143158"/>
              <a:gd name="connsiteY1" fmla="*/ 544299 h 1023800"/>
              <a:gd name="connsiteX2" fmla="*/ 91323 w 143158"/>
              <a:gd name="connsiteY2" fmla="*/ 1023800 h 1023800"/>
              <a:gd name="connsiteX0" fmla="*/ 94239 w 94239"/>
              <a:gd name="connsiteY0" fmla="*/ 0 h 1023800"/>
              <a:gd name="connsiteX1" fmla="*/ 1333 w 94239"/>
              <a:gd name="connsiteY1" fmla="*/ 529022 h 1023800"/>
              <a:gd name="connsiteX2" fmla="*/ 42404 w 94239"/>
              <a:gd name="connsiteY2" fmla="*/ 1023800 h 1023800"/>
              <a:gd name="connsiteX0" fmla="*/ 220595 w 220595"/>
              <a:gd name="connsiteY0" fmla="*/ 0 h 1008524"/>
              <a:gd name="connsiteX1" fmla="*/ 1333 w 220595"/>
              <a:gd name="connsiteY1" fmla="*/ 513746 h 1008524"/>
              <a:gd name="connsiteX2" fmla="*/ 42404 w 220595"/>
              <a:gd name="connsiteY2" fmla="*/ 1008524 h 1008524"/>
              <a:gd name="connsiteX0" fmla="*/ 220595 w 220595"/>
              <a:gd name="connsiteY0" fmla="*/ 0 h 1008524"/>
              <a:gd name="connsiteX1" fmla="*/ 1333 w 220595"/>
              <a:gd name="connsiteY1" fmla="*/ 513746 h 1008524"/>
              <a:gd name="connsiteX2" fmla="*/ 42404 w 220595"/>
              <a:gd name="connsiteY2" fmla="*/ 1008524 h 1008524"/>
            </a:gdLst>
            <a:ahLst/>
            <a:cxnLst>
              <a:cxn ang="0">
                <a:pos x="connsiteX0" y="connsiteY0"/>
              </a:cxn>
              <a:cxn ang="0">
                <a:pos x="connsiteX1" y="connsiteY1"/>
              </a:cxn>
              <a:cxn ang="0">
                <a:pos x="connsiteX2" y="connsiteY2"/>
              </a:cxn>
            </a:cxnLst>
            <a:rect l="l" t="t" r="r" b="b"/>
            <a:pathLst>
              <a:path w="220595" h="1008524">
                <a:moveTo>
                  <a:pt x="220595" y="0"/>
                </a:moveTo>
                <a:cubicBezTo>
                  <a:pt x="104002" y="141005"/>
                  <a:pt x="9972" y="343113"/>
                  <a:pt x="1333" y="513746"/>
                </a:cubicBezTo>
                <a:cubicBezTo>
                  <a:pt x="-7306" y="684379"/>
                  <a:pt x="28365" y="928607"/>
                  <a:pt x="42404" y="1008524"/>
                </a:cubicBezTo>
              </a:path>
            </a:pathLst>
          </a:custGeom>
          <a:ln>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0" name="Right Arrow 69">
            <a:extLst>
              <a:ext uri="{FF2B5EF4-FFF2-40B4-BE49-F238E27FC236}">
                <a16:creationId xmlns:a16="http://schemas.microsoft.com/office/drawing/2014/main" id="{19E78788-8837-1FFC-9A65-692E1EA53F7F}"/>
              </a:ext>
            </a:extLst>
          </p:cNvPr>
          <p:cNvSpPr/>
          <p:nvPr/>
        </p:nvSpPr>
        <p:spPr>
          <a:xfrm>
            <a:off x="4594988" y="2418576"/>
            <a:ext cx="2166256" cy="2388385"/>
          </a:xfrm>
          <a:prstGeom prst="rightArrow">
            <a:avLst>
              <a:gd name="adj1" fmla="val 50000"/>
              <a:gd name="adj2" fmla="val 48610"/>
            </a:avLst>
          </a:prstGeom>
          <a:solidFill>
            <a:srgbClr val="73FE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C00000"/>
              </a:solidFill>
            </a:endParaRPr>
          </a:p>
        </p:txBody>
      </p:sp>
      <p:sp>
        <p:nvSpPr>
          <p:cNvPr id="71" name="TextBox 70">
            <a:extLst>
              <a:ext uri="{FF2B5EF4-FFF2-40B4-BE49-F238E27FC236}">
                <a16:creationId xmlns:a16="http://schemas.microsoft.com/office/drawing/2014/main" id="{2C9928AD-48C9-4BA4-30A8-D35E5864C29B}"/>
              </a:ext>
            </a:extLst>
          </p:cNvPr>
          <p:cNvSpPr txBox="1"/>
          <p:nvPr/>
        </p:nvSpPr>
        <p:spPr>
          <a:xfrm>
            <a:off x="5629196" y="2987938"/>
            <a:ext cx="690512" cy="1323439"/>
          </a:xfrm>
          <a:prstGeom prst="rect">
            <a:avLst/>
          </a:prstGeom>
          <a:noFill/>
        </p:spPr>
        <p:txBody>
          <a:bodyPr wrap="square" rtlCol="0">
            <a:spAutoFit/>
          </a:bodyPr>
          <a:lstStyle/>
          <a:p>
            <a:r>
              <a:rPr lang="en-US" sz="8000">
                <a:solidFill>
                  <a:srgbClr val="C00000"/>
                </a:solidFill>
                <a:latin typeface="+mj-lt"/>
              </a:rPr>
              <a:t>?</a:t>
            </a:r>
          </a:p>
        </p:txBody>
      </p:sp>
      <p:sp>
        <p:nvSpPr>
          <p:cNvPr id="72" name="TextBox 71">
            <a:extLst>
              <a:ext uri="{FF2B5EF4-FFF2-40B4-BE49-F238E27FC236}">
                <a16:creationId xmlns:a16="http://schemas.microsoft.com/office/drawing/2014/main" id="{E6FCEC87-EF80-EA3B-A848-997FB44FB955}"/>
              </a:ext>
            </a:extLst>
          </p:cNvPr>
          <p:cNvSpPr txBox="1"/>
          <p:nvPr/>
        </p:nvSpPr>
        <p:spPr>
          <a:xfrm>
            <a:off x="8207267" y="3433997"/>
            <a:ext cx="639277" cy="379656"/>
          </a:xfrm>
          <a:prstGeom prst="rect">
            <a:avLst/>
          </a:prstGeom>
          <a:noFill/>
        </p:spPr>
        <p:txBody>
          <a:bodyPr wrap="square" rtlCol="0">
            <a:spAutoFit/>
          </a:bodyPr>
          <a:lstStyle/>
          <a:p>
            <a:r>
              <a:rPr lang="en-US" sz="1867"/>
              <a:t>SP</a:t>
            </a:r>
          </a:p>
        </p:txBody>
      </p:sp>
      <p:sp>
        <p:nvSpPr>
          <p:cNvPr id="74" name="TextBox 73">
            <a:extLst>
              <a:ext uri="{FF2B5EF4-FFF2-40B4-BE49-F238E27FC236}">
                <a16:creationId xmlns:a16="http://schemas.microsoft.com/office/drawing/2014/main" id="{7C24CFA3-29C7-6C8A-4290-C8A5C4DBD35D}"/>
              </a:ext>
            </a:extLst>
          </p:cNvPr>
          <p:cNvSpPr txBox="1"/>
          <p:nvPr/>
        </p:nvSpPr>
        <p:spPr>
          <a:xfrm>
            <a:off x="4192724" y="6463812"/>
            <a:ext cx="4001757"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Tran, Gupta &amp; Gupta Blood 2017</a:t>
            </a:r>
          </a:p>
        </p:txBody>
      </p:sp>
      <p:sp>
        <p:nvSpPr>
          <p:cNvPr id="75" name="TextBox 74">
            <a:extLst>
              <a:ext uri="{FF2B5EF4-FFF2-40B4-BE49-F238E27FC236}">
                <a16:creationId xmlns:a16="http://schemas.microsoft.com/office/drawing/2014/main" id="{EC85EDFE-97C4-D438-4D17-D432978A6AAA}"/>
              </a:ext>
            </a:extLst>
          </p:cNvPr>
          <p:cNvSpPr txBox="1"/>
          <p:nvPr/>
        </p:nvSpPr>
        <p:spPr>
          <a:xfrm>
            <a:off x="8047823" y="1971485"/>
            <a:ext cx="76551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brain</a:t>
            </a:r>
          </a:p>
        </p:txBody>
      </p:sp>
    </p:spTree>
    <p:extLst>
      <p:ext uri="{BB962C8B-B14F-4D97-AF65-F5344CB8AC3E}">
        <p14:creationId xmlns:p14="http://schemas.microsoft.com/office/powerpoint/2010/main" val="1731107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63CF-A11F-7DC5-A32A-0C5F1737794E}"/>
              </a:ext>
            </a:extLst>
          </p:cNvPr>
          <p:cNvSpPr>
            <a:spLocks noGrp="1"/>
          </p:cNvSpPr>
          <p:nvPr>
            <p:ph type="title"/>
          </p:nvPr>
        </p:nvSpPr>
        <p:spPr>
          <a:xfrm>
            <a:off x="457200" y="458788"/>
            <a:ext cx="11277600" cy="914400"/>
          </a:xfrm>
        </p:spPr>
        <p:txBody>
          <a:bodyPr anchor="t">
            <a:normAutofit/>
          </a:bodyPr>
          <a:lstStyle/>
          <a:p>
            <a:r>
              <a:rPr lang="en-US" sz="6000" dirty="0"/>
              <a:t>COI Disclosures</a:t>
            </a:r>
          </a:p>
        </p:txBody>
      </p:sp>
      <p:pic>
        <p:nvPicPr>
          <p:cNvPr id="6" name="Content Placeholder 5" descr="Gavel with solid fill">
            <a:extLst>
              <a:ext uri="{FF2B5EF4-FFF2-40B4-BE49-F238E27FC236}">
                <a16:creationId xmlns:a16="http://schemas.microsoft.com/office/drawing/2014/main" id="{54046395-2905-FADC-E5EE-CA6BC9352C8E}"/>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xfrm>
            <a:off x="881041" y="2372497"/>
            <a:ext cx="2734490" cy="2734490"/>
          </a:xfrm>
        </p:spPr>
      </p:pic>
      <p:sp>
        <p:nvSpPr>
          <p:cNvPr id="15" name="Slide Number Placeholder 6">
            <a:extLst>
              <a:ext uri="{FF2B5EF4-FFF2-40B4-BE49-F238E27FC236}">
                <a16:creationId xmlns:a16="http://schemas.microsoft.com/office/drawing/2014/main" id="{CE06DAE3-DDF8-486F-0E8E-3654543FBC96}"/>
              </a:ext>
            </a:extLst>
          </p:cNvPr>
          <p:cNvSpPr>
            <a:spLocks noGrp="1"/>
          </p:cNvSpPr>
          <p:nvPr>
            <p:ph type="sldNum" sz="quarter" idx="4"/>
          </p:nvPr>
        </p:nvSpPr>
        <p:spPr>
          <a:xfrm>
            <a:off x="10759438" y="6409944"/>
            <a:ext cx="975360" cy="274320"/>
          </a:xfrm>
        </p:spPr>
        <p:txBody>
          <a:bodyPr/>
          <a:lstStyle/>
          <a:p>
            <a:pPr>
              <a:spcAft>
                <a:spcPts val="600"/>
              </a:spcAft>
            </a:pPr>
            <a:fld id="{F3EC7EDD-B554-9142-9977-52420729B2A8}" type="slidenum">
              <a:rPr lang="en-US" smtClean="0"/>
              <a:pPr>
                <a:spcAft>
                  <a:spcPts val="600"/>
                </a:spcAft>
              </a:pPr>
              <a:t>2</a:t>
            </a:fld>
            <a:endParaRPr lang="en-US"/>
          </a:p>
        </p:txBody>
      </p:sp>
      <p:graphicFrame>
        <p:nvGraphicFramePr>
          <p:cNvPr id="5" name="Content Placeholder 2">
            <a:extLst>
              <a:ext uri="{FF2B5EF4-FFF2-40B4-BE49-F238E27FC236}">
                <a16:creationId xmlns:a16="http://schemas.microsoft.com/office/drawing/2014/main" id="{8C18AF48-8386-74CB-637E-0FFDE2A91355}"/>
              </a:ext>
            </a:extLst>
          </p:cNvPr>
          <p:cNvGraphicFramePr>
            <a:graphicFrameLocks noGrp="1"/>
          </p:cNvGraphicFramePr>
          <p:nvPr>
            <p:ph sz="quarter" idx="18"/>
            <p:extLst>
              <p:ext uri="{D42A27DB-BD31-4B8C-83A1-F6EECF244321}">
                <p14:modId xmlns:p14="http://schemas.microsoft.com/office/powerpoint/2010/main" val="2879296548"/>
              </p:ext>
            </p:extLst>
          </p:nvPr>
        </p:nvGraphicFramePr>
        <p:xfrm>
          <a:off x="4305301" y="1600200"/>
          <a:ext cx="7429500" cy="42702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5562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74">
            <a:extLst>
              <a:ext uri="{FF2B5EF4-FFF2-40B4-BE49-F238E27FC236}">
                <a16:creationId xmlns:a16="http://schemas.microsoft.com/office/drawing/2014/main" id="{FBD19B64-3367-9039-0F3D-36D80EBF376B}"/>
              </a:ext>
            </a:extLst>
          </p:cNvPr>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27F35D-8E93-224B-8002-CFA3C7E1BA5F}" type="slidenum">
              <a:rPr lang="en-US" smtClean="0">
                <a:solidFill>
                  <a:prstClr val="black">
                    <a:tint val="75000"/>
                  </a:prstClr>
                </a:solidFill>
              </a:rPr>
              <a:pPr/>
              <a:t>20</a:t>
            </a:fld>
            <a:endParaRPr lang="en-US">
              <a:solidFill>
                <a:prstClr val="black">
                  <a:tint val="75000"/>
                </a:prstClr>
              </a:solidFill>
            </a:endParaRPr>
          </a:p>
        </p:txBody>
      </p:sp>
      <p:sp>
        <p:nvSpPr>
          <p:cNvPr id="9" name="Oval 8">
            <a:extLst>
              <a:ext uri="{FF2B5EF4-FFF2-40B4-BE49-F238E27FC236}">
                <a16:creationId xmlns:a16="http://schemas.microsoft.com/office/drawing/2014/main" id="{B1645664-ED35-4FD5-41A2-7FD6A88E9E1C}"/>
              </a:ext>
            </a:extLst>
          </p:cNvPr>
          <p:cNvSpPr/>
          <p:nvPr/>
        </p:nvSpPr>
        <p:spPr>
          <a:xfrm>
            <a:off x="8991377" y="2039148"/>
            <a:ext cx="1269059" cy="593401"/>
          </a:xfrm>
          <a:prstGeom prst="ellipse">
            <a:avLst/>
          </a:prstGeom>
          <a:solidFill>
            <a:srgbClr val="FFF1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Oval 9">
            <a:extLst>
              <a:ext uri="{FF2B5EF4-FFF2-40B4-BE49-F238E27FC236}">
                <a16:creationId xmlns:a16="http://schemas.microsoft.com/office/drawing/2014/main" id="{C6B5F05F-5821-2F4A-2F28-350CD746FD00}"/>
              </a:ext>
            </a:extLst>
          </p:cNvPr>
          <p:cNvSpPr/>
          <p:nvPr/>
        </p:nvSpPr>
        <p:spPr>
          <a:xfrm>
            <a:off x="9053944" y="3961821"/>
            <a:ext cx="1269059" cy="593401"/>
          </a:xfrm>
          <a:prstGeom prst="ellipse">
            <a:avLst/>
          </a:prstGeom>
          <a:solidFill>
            <a:srgbClr val="F4E2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Oval 10">
            <a:extLst>
              <a:ext uri="{FF2B5EF4-FFF2-40B4-BE49-F238E27FC236}">
                <a16:creationId xmlns:a16="http://schemas.microsoft.com/office/drawing/2014/main" id="{692B0D3E-ABAE-2D0D-8658-4C3947C2A10E}"/>
              </a:ext>
            </a:extLst>
          </p:cNvPr>
          <p:cNvSpPr/>
          <p:nvPr/>
        </p:nvSpPr>
        <p:spPr>
          <a:xfrm>
            <a:off x="9319523" y="5885057"/>
            <a:ext cx="1233699" cy="85484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Flowchart: Extract 200">
            <a:extLst>
              <a:ext uri="{FF2B5EF4-FFF2-40B4-BE49-F238E27FC236}">
                <a16:creationId xmlns:a16="http://schemas.microsoft.com/office/drawing/2014/main" id="{DBBB05CA-A699-DB81-4FC6-49416BAF4386}"/>
              </a:ext>
            </a:extLst>
          </p:cNvPr>
          <p:cNvSpPr/>
          <p:nvPr/>
        </p:nvSpPr>
        <p:spPr>
          <a:xfrm>
            <a:off x="7729431" y="1922392"/>
            <a:ext cx="1361016" cy="744875"/>
          </a:xfrm>
          <a:prstGeom prst="flowChartExtract">
            <a:avLst/>
          </a:prstGeom>
          <a:solidFill>
            <a:srgbClr val="FFF16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Brain</a:t>
            </a:r>
          </a:p>
        </p:txBody>
      </p:sp>
      <p:sp>
        <p:nvSpPr>
          <p:cNvPr id="13" name="TextBox 12">
            <a:extLst>
              <a:ext uri="{FF2B5EF4-FFF2-40B4-BE49-F238E27FC236}">
                <a16:creationId xmlns:a16="http://schemas.microsoft.com/office/drawing/2014/main" id="{0020B602-B465-927D-6909-11604F2FF1DE}"/>
              </a:ext>
            </a:extLst>
          </p:cNvPr>
          <p:cNvSpPr txBox="1"/>
          <p:nvPr/>
        </p:nvSpPr>
        <p:spPr>
          <a:xfrm>
            <a:off x="9385733" y="5949717"/>
            <a:ext cx="1096473" cy="738664"/>
          </a:xfrm>
          <a:prstGeom prst="rect">
            <a:avLst/>
          </a:prstGeom>
          <a:noFill/>
          <a:effectLst/>
        </p:spPr>
        <p:txBody>
          <a:bodyPr wrap="square" rtlCol="0">
            <a:spAutoFit/>
          </a:bodyPr>
          <a:lstStyle/>
          <a:p>
            <a:pPr algn="ctr"/>
            <a:r>
              <a:rPr lang="en-US" sz="1400" dirty="0">
                <a:latin typeface="Arial" panose="020B0604020202020204" pitchFamily="34" charset="0"/>
                <a:cs typeface="Arial" panose="020B0604020202020204" pitchFamily="34" charset="0"/>
              </a:rPr>
              <a:t>Peripheral nociceptor activation</a:t>
            </a:r>
          </a:p>
        </p:txBody>
      </p:sp>
      <p:sp>
        <p:nvSpPr>
          <p:cNvPr id="14" name="TextBox 13">
            <a:extLst>
              <a:ext uri="{FF2B5EF4-FFF2-40B4-BE49-F238E27FC236}">
                <a16:creationId xmlns:a16="http://schemas.microsoft.com/office/drawing/2014/main" id="{8264266B-559B-61F5-4D4A-F5F36DD2873E}"/>
              </a:ext>
            </a:extLst>
          </p:cNvPr>
          <p:cNvSpPr txBox="1"/>
          <p:nvPr/>
        </p:nvSpPr>
        <p:spPr>
          <a:xfrm>
            <a:off x="6612493" y="2733464"/>
            <a:ext cx="132229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Descending Pathway</a:t>
            </a:r>
          </a:p>
        </p:txBody>
      </p:sp>
      <p:sp>
        <p:nvSpPr>
          <p:cNvPr id="15" name="Can 14">
            <a:extLst>
              <a:ext uri="{FF2B5EF4-FFF2-40B4-BE49-F238E27FC236}">
                <a16:creationId xmlns:a16="http://schemas.microsoft.com/office/drawing/2014/main" id="{17794EE8-294F-FA47-D56F-9F08B42146E4}"/>
              </a:ext>
            </a:extLst>
          </p:cNvPr>
          <p:cNvSpPr/>
          <p:nvPr/>
        </p:nvSpPr>
        <p:spPr>
          <a:xfrm>
            <a:off x="7923908" y="3260380"/>
            <a:ext cx="1130037" cy="2151600"/>
          </a:xfrm>
          <a:prstGeom prst="can">
            <a:avLst/>
          </a:prstGeom>
          <a:solidFill>
            <a:srgbClr val="F4E2E5"/>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ln w="0"/>
              <a:solidFill>
                <a:schemeClr val="tx1"/>
              </a:solidFill>
              <a:latin typeface="Arial" panose="020B0604020202020204" pitchFamily="34" charset="0"/>
              <a:cs typeface="Arial" panose="020B0604020202020204" pitchFamily="34" charset="0"/>
            </a:endParaRPr>
          </a:p>
          <a:p>
            <a:pPr algn="ctr"/>
            <a:endParaRPr lang="en-US" sz="1400" dirty="0">
              <a:ln w="0"/>
              <a:solidFill>
                <a:schemeClr val="tx1"/>
              </a:solidFill>
              <a:latin typeface="Arial" panose="020B0604020202020204" pitchFamily="34" charset="0"/>
              <a:cs typeface="Arial" panose="020B0604020202020204" pitchFamily="34" charset="0"/>
            </a:endParaRPr>
          </a:p>
          <a:p>
            <a:pPr algn="ctr"/>
            <a:endParaRPr lang="en-US" sz="1400" dirty="0">
              <a:ln w="0"/>
              <a:solidFill>
                <a:schemeClr val="tx1"/>
              </a:solidFill>
              <a:latin typeface="Arial" panose="020B0604020202020204" pitchFamily="34" charset="0"/>
              <a:cs typeface="Arial" panose="020B0604020202020204" pitchFamily="34" charset="0"/>
            </a:endParaRPr>
          </a:p>
          <a:p>
            <a:pPr algn="ctr"/>
            <a:r>
              <a:rPr lang="en-US" sz="1400" dirty="0">
                <a:ln w="0"/>
                <a:solidFill>
                  <a:schemeClr val="tx1"/>
                </a:solidFill>
                <a:latin typeface="Arial" panose="020B0604020202020204" pitchFamily="34" charset="0"/>
                <a:cs typeface="Arial" panose="020B0604020202020204" pitchFamily="34" charset="0"/>
              </a:rPr>
              <a:t>Phospho p38MAPK</a:t>
            </a:r>
          </a:p>
        </p:txBody>
      </p:sp>
      <p:sp>
        <p:nvSpPr>
          <p:cNvPr id="16" name="TextBox 15">
            <a:extLst>
              <a:ext uri="{FF2B5EF4-FFF2-40B4-BE49-F238E27FC236}">
                <a16:creationId xmlns:a16="http://schemas.microsoft.com/office/drawing/2014/main" id="{04E22070-B9F1-583D-5CFC-3B6DFBFC2E2C}"/>
              </a:ext>
            </a:extLst>
          </p:cNvPr>
          <p:cNvSpPr txBox="1"/>
          <p:nvPr/>
        </p:nvSpPr>
        <p:spPr>
          <a:xfrm>
            <a:off x="6830790" y="3774425"/>
            <a:ext cx="1153956"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Glial &amp;</a:t>
            </a:r>
          </a:p>
          <a:p>
            <a:pPr algn="ctr"/>
            <a:r>
              <a:rPr lang="en-US" sz="1400" dirty="0">
                <a:latin typeface="Arial" panose="020B0604020202020204" pitchFamily="34" charset="0"/>
                <a:cs typeface="Arial" panose="020B0604020202020204" pitchFamily="34" charset="0"/>
              </a:rPr>
              <a:t>astrocyte activation</a:t>
            </a:r>
          </a:p>
        </p:txBody>
      </p:sp>
      <p:sp>
        <p:nvSpPr>
          <p:cNvPr id="17" name="TextBox 16">
            <a:extLst>
              <a:ext uri="{FF2B5EF4-FFF2-40B4-BE49-F238E27FC236}">
                <a16:creationId xmlns:a16="http://schemas.microsoft.com/office/drawing/2014/main" id="{EA0FCFDD-63EF-F4D1-BA19-50E0A707DCB8}"/>
              </a:ext>
            </a:extLst>
          </p:cNvPr>
          <p:cNvSpPr txBox="1"/>
          <p:nvPr/>
        </p:nvSpPr>
        <p:spPr>
          <a:xfrm>
            <a:off x="7902565" y="5060963"/>
            <a:ext cx="1174444" cy="307777"/>
          </a:xfrm>
          <a:prstGeom prst="rect">
            <a:avLst/>
          </a:prstGeom>
          <a:noFill/>
        </p:spPr>
        <p:txBody>
          <a:bodyPr wrap="square" rtlCol="0">
            <a:spAutoFit/>
          </a:bodyPr>
          <a:lstStyle/>
          <a:p>
            <a:pPr algn="ctr"/>
            <a:r>
              <a:rPr lang="en-US" sz="1400" dirty="0">
                <a:solidFill>
                  <a:srgbClr val="7030A0"/>
                </a:solidFill>
                <a:latin typeface="Arial" panose="020B0604020202020204" pitchFamily="34" charset="0"/>
                <a:cs typeface="Arial" panose="020B0604020202020204" pitchFamily="34" charset="0"/>
              </a:rPr>
              <a:t>Spinal cord</a:t>
            </a:r>
          </a:p>
        </p:txBody>
      </p:sp>
      <p:sp>
        <p:nvSpPr>
          <p:cNvPr id="18" name="TextBox 17">
            <a:extLst>
              <a:ext uri="{FF2B5EF4-FFF2-40B4-BE49-F238E27FC236}">
                <a16:creationId xmlns:a16="http://schemas.microsoft.com/office/drawing/2014/main" id="{584E69BC-E84D-D351-4C45-C83112A9147D}"/>
              </a:ext>
            </a:extLst>
          </p:cNvPr>
          <p:cNvSpPr txBox="1"/>
          <p:nvPr/>
        </p:nvSpPr>
        <p:spPr>
          <a:xfrm>
            <a:off x="7582855" y="5394077"/>
            <a:ext cx="1573413" cy="307777"/>
          </a:xfrm>
          <a:prstGeom prst="rect">
            <a:avLst/>
          </a:prstGeom>
          <a:noFill/>
          <a:ln>
            <a:noFill/>
          </a:ln>
        </p:spPr>
        <p:txBody>
          <a:bodyPr wrap="square" rtlCol="0">
            <a:spAutoFit/>
          </a:bodyPr>
          <a:lstStyle/>
          <a:p>
            <a:pPr algn="ctr"/>
            <a:r>
              <a:rPr lang="en-US" sz="1400" dirty="0">
                <a:solidFill>
                  <a:srgbClr val="355BB7"/>
                </a:solidFill>
                <a:latin typeface="Arial" panose="020B0604020202020204" pitchFamily="34" charset="0"/>
                <a:cs typeface="Arial" panose="020B0604020202020204" pitchFamily="34" charset="0"/>
              </a:rPr>
              <a:t>Action potential</a:t>
            </a:r>
          </a:p>
        </p:txBody>
      </p:sp>
      <p:sp>
        <p:nvSpPr>
          <p:cNvPr id="19" name="TextBox 18">
            <a:extLst>
              <a:ext uri="{FF2B5EF4-FFF2-40B4-BE49-F238E27FC236}">
                <a16:creationId xmlns:a16="http://schemas.microsoft.com/office/drawing/2014/main" id="{4C544849-67B8-3AA1-E773-B24D831B42D2}"/>
              </a:ext>
            </a:extLst>
          </p:cNvPr>
          <p:cNvSpPr txBox="1"/>
          <p:nvPr/>
        </p:nvSpPr>
        <p:spPr>
          <a:xfrm>
            <a:off x="9047870" y="3961190"/>
            <a:ext cx="125978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Central sensitization</a:t>
            </a:r>
          </a:p>
        </p:txBody>
      </p:sp>
      <p:sp>
        <p:nvSpPr>
          <p:cNvPr id="20" name="Rounded Rectangle 19">
            <a:extLst>
              <a:ext uri="{FF2B5EF4-FFF2-40B4-BE49-F238E27FC236}">
                <a16:creationId xmlns:a16="http://schemas.microsoft.com/office/drawing/2014/main" id="{A68C21B7-A57D-084B-6EAB-6A2C41E62712}"/>
              </a:ext>
            </a:extLst>
          </p:cNvPr>
          <p:cNvSpPr/>
          <p:nvPr/>
        </p:nvSpPr>
        <p:spPr>
          <a:xfrm>
            <a:off x="7431965" y="5922789"/>
            <a:ext cx="1881540" cy="799055"/>
          </a:xfrm>
          <a:prstGeom prst="roundRect">
            <a:avLst/>
          </a:prstGeom>
          <a:solidFill>
            <a:schemeClr val="bg1">
              <a:lumMod val="85000"/>
            </a:schemeClr>
          </a:solidFill>
          <a:ln w="9525" cmpd="sng">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 </a:t>
            </a:r>
          </a:p>
          <a:p>
            <a:pPr algn="ct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panose="020B0604020202020204" pitchFamily="34" charset="0"/>
                <a:cs typeface="Arial" panose="020B0604020202020204" pitchFamily="34" charset="0"/>
              </a:rPr>
              <a:t>  Na</a:t>
            </a:r>
            <a:r>
              <a:rPr lang="en-US" sz="1400" baseline="30000"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Ca</a:t>
            </a:r>
            <a:r>
              <a:rPr lang="en-US" sz="1400" baseline="3000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  Cl</a:t>
            </a:r>
            <a:r>
              <a:rPr lang="en-US" sz="1400" baseline="30000" dirty="0">
                <a:solidFill>
                  <a:schemeClr val="tx1"/>
                </a:solidFill>
                <a:latin typeface="Arial" panose="020B0604020202020204" pitchFamily="34" charset="0"/>
                <a:cs typeface="Arial" panose="020B0604020202020204" pitchFamily="34" charset="0"/>
              </a:rPr>
              <a:t>-</a:t>
            </a:r>
          </a:p>
        </p:txBody>
      </p:sp>
      <p:sp>
        <p:nvSpPr>
          <p:cNvPr id="21" name="Oval 20">
            <a:extLst>
              <a:ext uri="{FF2B5EF4-FFF2-40B4-BE49-F238E27FC236}">
                <a16:creationId xmlns:a16="http://schemas.microsoft.com/office/drawing/2014/main" id="{87839441-557A-EB88-67BB-108B34880E18}"/>
              </a:ext>
            </a:extLst>
          </p:cNvPr>
          <p:cNvSpPr/>
          <p:nvPr/>
        </p:nvSpPr>
        <p:spPr>
          <a:xfrm>
            <a:off x="6589840" y="4802209"/>
            <a:ext cx="1291664" cy="658323"/>
          </a:xfrm>
          <a:prstGeom prst="ellipse">
            <a:avLst/>
          </a:prstGeom>
          <a:solidFill>
            <a:schemeClr val="bg1">
              <a:lumMod val="8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solidFill>
                <a:schemeClr val="tx1"/>
              </a:solidFill>
              <a:latin typeface="Arial" charset="0"/>
              <a:ea typeface="Arial" charset="0"/>
              <a:cs typeface="Arial" charset="0"/>
            </a:endParaRPr>
          </a:p>
        </p:txBody>
      </p:sp>
      <p:sp>
        <p:nvSpPr>
          <p:cNvPr id="22" name="TextBox 21">
            <a:extLst>
              <a:ext uri="{FF2B5EF4-FFF2-40B4-BE49-F238E27FC236}">
                <a16:creationId xmlns:a16="http://schemas.microsoft.com/office/drawing/2014/main" id="{D7B0EDBD-C9EB-FB44-CB34-1AAEB4A933E8}"/>
              </a:ext>
            </a:extLst>
          </p:cNvPr>
          <p:cNvSpPr txBox="1"/>
          <p:nvPr/>
        </p:nvSpPr>
        <p:spPr>
          <a:xfrm>
            <a:off x="6885508" y="4783424"/>
            <a:ext cx="742473" cy="307777"/>
          </a:xfrm>
          <a:prstGeom prst="rect">
            <a:avLst/>
          </a:prstGeom>
          <a:noFill/>
        </p:spPr>
        <p:txBody>
          <a:bodyPr wrap="square" rtlCol="0">
            <a:spAutoFit/>
          </a:bodyPr>
          <a:lstStyle/>
          <a:p>
            <a:r>
              <a:rPr lang="en-US" sz="1400" dirty="0">
                <a:ea typeface="Arial" charset="0"/>
                <a:cs typeface="Arial" charset="0"/>
              </a:rPr>
              <a:t>DRG</a:t>
            </a:r>
          </a:p>
        </p:txBody>
      </p:sp>
      <p:sp>
        <p:nvSpPr>
          <p:cNvPr id="23" name="Freeform 22">
            <a:extLst>
              <a:ext uri="{FF2B5EF4-FFF2-40B4-BE49-F238E27FC236}">
                <a16:creationId xmlns:a16="http://schemas.microsoft.com/office/drawing/2014/main" id="{69B4C568-750C-0CFC-F01B-EBC41329CECD}"/>
              </a:ext>
            </a:extLst>
          </p:cNvPr>
          <p:cNvSpPr/>
          <p:nvPr/>
        </p:nvSpPr>
        <p:spPr>
          <a:xfrm>
            <a:off x="7399339" y="5193177"/>
            <a:ext cx="403427" cy="902551"/>
          </a:xfrm>
          <a:custGeom>
            <a:avLst/>
            <a:gdLst>
              <a:gd name="connsiteX0" fmla="*/ 32492 w 921840"/>
              <a:gd name="connsiteY0" fmla="*/ 0 h 2016691"/>
              <a:gd name="connsiteX1" fmla="*/ 107648 w 921840"/>
              <a:gd name="connsiteY1" fmla="*/ 1164921 h 2016691"/>
              <a:gd name="connsiteX2" fmla="*/ 921840 w 921840"/>
              <a:gd name="connsiteY2" fmla="*/ 2016691 h 2016691"/>
              <a:gd name="connsiteX0" fmla="*/ 66439 w 955787"/>
              <a:gd name="connsiteY0" fmla="*/ 0 h 2016691"/>
              <a:gd name="connsiteX1" fmla="*/ 78964 w 955787"/>
              <a:gd name="connsiteY1" fmla="*/ 1465546 h 2016691"/>
              <a:gd name="connsiteX2" fmla="*/ 955787 w 955787"/>
              <a:gd name="connsiteY2" fmla="*/ 2016691 h 2016691"/>
              <a:gd name="connsiteX0" fmla="*/ 282518 w 912559"/>
              <a:gd name="connsiteY0" fmla="*/ 0 h 2207759"/>
              <a:gd name="connsiteX1" fmla="*/ 35736 w 912559"/>
              <a:gd name="connsiteY1" fmla="*/ 1656614 h 2207759"/>
              <a:gd name="connsiteX2" fmla="*/ 912559 w 912559"/>
              <a:gd name="connsiteY2" fmla="*/ 2207759 h 2207759"/>
              <a:gd name="connsiteX0" fmla="*/ 32213 w 984862"/>
              <a:gd name="connsiteY0" fmla="*/ 0 h 1911688"/>
              <a:gd name="connsiteX1" fmla="*/ 108039 w 984862"/>
              <a:gd name="connsiteY1" fmla="*/ 1360543 h 1911688"/>
              <a:gd name="connsiteX2" fmla="*/ 984862 w 984862"/>
              <a:gd name="connsiteY2" fmla="*/ 1911688 h 1911688"/>
              <a:gd name="connsiteX0" fmla="*/ 32213 w 984862"/>
              <a:gd name="connsiteY0" fmla="*/ 0 h 2894455"/>
              <a:gd name="connsiteX1" fmla="*/ 108039 w 984862"/>
              <a:gd name="connsiteY1" fmla="*/ 2343310 h 2894455"/>
              <a:gd name="connsiteX2" fmla="*/ 984862 w 984862"/>
              <a:gd name="connsiteY2" fmla="*/ 2894455 h 2894455"/>
              <a:gd name="connsiteX0" fmla="*/ 225427 w 918103"/>
              <a:gd name="connsiteY0" fmla="*/ 0 h 3005411"/>
              <a:gd name="connsiteX1" fmla="*/ 41280 w 918103"/>
              <a:gd name="connsiteY1" fmla="*/ 2454266 h 3005411"/>
              <a:gd name="connsiteX2" fmla="*/ 918103 w 918103"/>
              <a:gd name="connsiteY2" fmla="*/ 3005411 h 3005411"/>
              <a:gd name="connsiteX0" fmla="*/ 348893 w 1041569"/>
              <a:gd name="connsiteY0" fmla="*/ 4993 h 3010404"/>
              <a:gd name="connsiteX1" fmla="*/ 164746 w 1041569"/>
              <a:gd name="connsiteY1" fmla="*/ 2459259 h 3010404"/>
              <a:gd name="connsiteX2" fmla="*/ 1041569 w 1041569"/>
              <a:gd name="connsiteY2" fmla="*/ 3010404 h 3010404"/>
              <a:gd name="connsiteX0" fmla="*/ 276278 w 968954"/>
              <a:gd name="connsiteY0" fmla="*/ 5243 h 3010654"/>
              <a:gd name="connsiteX1" fmla="*/ 272111 w 968954"/>
              <a:gd name="connsiteY1" fmla="*/ 2348553 h 3010654"/>
              <a:gd name="connsiteX2" fmla="*/ 968954 w 968954"/>
              <a:gd name="connsiteY2" fmla="*/ 3010654 h 3010654"/>
              <a:gd name="connsiteX0" fmla="*/ 276278 w 968954"/>
              <a:gd name="connsiteY0" fmla="*/ 5243 h 3010654"/>
              <a:gd name="connsiteX1" fmla="*/ 272111 w 968954"/>
              <a:gd name="connsiteY1" fmla="*/ 2348553 h 3010654"/>
              <a:gd name="connsiteX2" fmla="*/ 968954 w 968954"/>
              <a:gd name="connsiteY2" fmla="*/ 3010654 h 3010654"/>
              <a:gd name="connsiteX0" fmla="*/ 257735 w 950411"/>
              <a:gd name="connsiteY0" fmla="*/ 5359 h 3010770"/>
              <a:gd name="connsiteX1" fmla="*/ 313562 w 950411"/>
              <a:gd name="connsiteY1" fmla="*/ 2301117 h 3010770"/>
              <a:gd name="connsiteX2" fmla="*/ 950411 w 950411"/>
              <a:gd name="connsiteY2" fmla="*/ 3010770 h 3010770"/>
              <a:gd name="connsiteX0" fmla="*/ 257735 w 622346"/>
              <a:gd name="connsiteY0" fmla="*/ 5359 h 2665824"/>
              <a:gd name="connsiteX1" fmla="*/ 313562 w 622346"/>
              <a:gd name="connsiteY1" fmla="*/ 2301117 h 2665824"/>
              <a:gd name="connsiteX2" fmla="*/ 622346 w 622346"/>
              <a:gd name="connsiteY2" fmla="*/ 2665824 h 2665824"/>
              <a:gd name="connsiteX0" fmla="*/ 423944 w 788555"/>
              <a:gd name="connsiteY0" fmla="*/ 1 h 2660466"/>
              <a:gd name="connsiteX1" fmla="*/ 162 w 788555"/>
              <a:gd name="connsiteY1" fmla="*/ 937469 h 2660466"/>
              <a:gd name="connsiteX2" fmla="*/ 479771 w 788555"/>
              <a:gd name="connsiteY2" fmla="*/ 2295759 h 2660466"/>
              <a:gd name="connsiteX3" fmla="*/ 788555 w 788555"/>
              <a:gd name="connsiteY3" fmla="*/ 2660466 h 2660466"/>
              <a:gd name="connsiteX0" fmla="*/ 481143 w 845754"/>
              <a:gd name="connsiteY0" fmla="*/ 1 h 2660466"/>
              <a:gd name="connsiteX1" fmla="*/ 43778 w 845754"/>
              <a:gd name="connsiteY1" fmla="*/ 343319 h 2660466"/>
              <a:gd name="connsiteX2" fmla="*/ 57361 w 845754"/>
              <a:gd name="connsiteY2" fmla="*/ 937469 h 2660466"/>
              <a:gd name="connsiteX3" fmla="*/ 536970 w 845754"/>
              <a:gd name="connsiteY3" fmla="*/ 2295759 h 2660466"/>
              <a:gd name="connsiteX4" fmla="*/ 845754 w 845754"/>
              <a:gd name="connsiteY4" fmla="*/ 2660466 h 2660466"/>
              <a:gd name="connsiteX0" fmla="*/ 562645 w 845754"/>
              <a:gd name="connsiteY0" fmla="*/ 0 h 2586197"/>
              <a:gd name="connsiteX1" fmla="*/ 43778 w 845754"/>
              <a:gd name="connsiteY1" fmla="*/ 269050 h 2586197"/>
              <a:gd name="connsiteX2" fmla="*/ 57361 w 845754"/>
              <a:gd name="connsiteY2" fmla="*/ 863200 h 2586197"/>
              <a:gd name="connsiteX3" fmla="*/ 536970 w 845754"/>
              <a:gd name="connsiteY3" fmla="*/ 2221490 h 2586197"/>
              <a:gd name="connsiteX4" fmla="*/ 845754 w 845754"/>
              <a:gd name="connsiteY4" fmla="*/ 2586197 h 258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754" h="2586197">
                <a:moveTo>
                  <a:pt x="562645" y="0"/>
                </a:moveTo>
                <a:cubicBezTo>
                  <a:pt x="510126" y="78881"/>
                  <a:pt x="114408" y="112805"/>
                  <a:pt x="43778" y="269050"/>
                </a:cubicBezTo>
                <a:cubicBezTo>
                  <a:pt x="-26852" y="425295"/>
                  <a:pt x="-4463" y="559455"/>
                  <a:pt x="57361" y="863200"/>
                </a:cubicBezTo>
                <a:cubicBezTo>
                  <a:pt x="119185" y="1166945"/>
                  <a:pt x="437266" y="1934324"/>
                  <a:pt x="536970" y="2221490"/>
                </a:cubicBezTo>
                <a:cubicBezTo>
                  <a:pt x="745190" y="2510052"/>
                  <a:pt x="789387" y="2502690"/>
                  <a:pt x="845754" y="2586197"/>
                </a:cubicBezTo>
              </a:path>
            </a:pathLst>
          </a:custGeom>
          <a:noFill/>
          <a:ln w="28575" cmpd="sng">
            <a:solidFill>
              <a:srgbClr val="355BB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grpSp>
        <p:nvGrpSpPr>
          <p:cNvPr id="24" name="Group 23">
            <a:extLst>
              <a:ext uri="{FF2B5EF4-FFF2-40B4-BE49-F238E27FC236}">
                <a16:creationId xmlns:a16="http://schemas.microsoft.com/office/drawing/2014/main" id="{7ADE28BD-A2C8-A523-D5A1-525F62765B9C}"/>
              </a:ext>
            </a:extLst>
          </p:cNvPr>
          <p:cNvGrpSpPr/>
          <p:nvPr/>
        </p:nvGrpSpPr>
        <p:grpSpPr>
          <a:xfrm>
            <a:off x="1732042" y="1916215"/>
            <a:ext cx="2587369" cy="2067782"/>
            <a:chOff x="88987" y="567360"/>
            <a:chExt cx="3454994" cy="2761165"/>
          </a:xfrm>
        </p:grpSpPr>
        <p:sp>
          <p:nvSpPr>
            <p:cNvPr id="25" name="TextBox 24">
              <a:extLst>
                <a:ext uri="{FF2B5EF4-FFF2-40B4-BE49-F238E27FC236}">
                  <a16:creationId xmlns:a16="http://schemas.microsoft.com/office/drawing/2014/main" id="{7F03AA53-8AC6-CD65-18DE-308059266417}"/>
                </a:ext>
              </a:extLst>
            </p:cNvPr>
            <p:cNvSpPr txBox="1"/>
            <p:nvPr/>
          </p:nvSpPr>
          <p:spPr>
            <a:xfrm>
              <a:off x="2644113" y="1700947"/>
              <a:ext cx="899868" cy="410983"/>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2</a:t>
              </a:r>
            </a:p>
          </p:txBody>
        </p:sp>
        <p:grpSp>
          <p:nvGrpSpPr>
            <p:cNvPr id="26" name="Group 25">
              <a:extLst>
                <a:ext uri="{FF2B5EF4-FFF2-40B4-BE49-F238E27FC236}">
                  <a16:creationId xmlns:a16="http://schemas.microsoft.com/office/drawing/2014/main" id="{97117C9F-8AF2-26B1-B8AE-A2E630329A48}"/>
                </a:ext>
              </a:extLst>
            </p:cNvPr>
            <p:cNvGrpSpPr/>
            <p:nvPr/>
          </p:nvGrpSpPr>
          <p:grpSpPr>
            <a:xfrm>
              <a:off x="2462555" y="2260390"/>
              <a:ext cx="803017" cy="924742"/>
              <a:chOff x="2517517" y="2254060"/>
              <a:chExt cx="803017" cy="924742"/>
            </a:xfrm>
          </p:grpSpPr>
          <p:sp>
            <p:nvSpPr>
              <p:cNvPr id="44" name="Freeform 43">
                <a:extLst>
                  <a:ext uri="{FF2B5EF4-FFF2-40B4-BE49-F238E27FC236}">
                    <a16:creationId xmlns:a16="http://schemas.microsoft.com/office/drawing/2014/main" id="{E9CC23CC-036B-EBFA-8F10-C50164F40834}"/>
                  </a:ext>
                </a:extLst>
              </p:cNvPr>
              <p:cNvSpPr/>
              <p:nvPr/>
            </p:nvSpPr>
            <p:spPr>
              <a:xfrm rot="940247">
                <a:off x="2532495" y="2254060"/>
                <a:ext cx="788039" cy="561179"/>
              </a:xfrm>
              <a:custGeom>
                <a:avLst/>
                <a:gdLst>
                  <a:gd name="connsiteX0" fmla="*/ 35560 w 1768216"/>
                  <a:gd name="connsiteY0" fmla="*/ 18873 h 946598"/>
                  <a:gd name="connsiteX1" fmla="*/ 723720 w 1768216"/>
                  <a:gd name="connsiteY1" fmla="*/ 567177 h 946598"/>
                  <a:gd name="connsiteX2" fmla="*/ 1758758 w 1768216"/>
                  <a:gd name="connsiteY2" fmla="*/ 2088 h 946598"/>
                  <a:gd name="connsiteX3" fmla="*/ 1199278 w 1768216"/>
                  <a:gd name="connsiteY3" fmla="*/ 818950 h 946598"/>
                  <a:gd name="connsiteX4" fmla="*/ 561471 w 1768216"/>
                  <a:gd name="connsiteY4" fmla="*/ 914064 h 946598"/>
                  <a:gd name="connsiteX5" fmla="*/ 147456 w 1768216"/>
                  <a:gd name="connsiteY5" fmla="*/ 511228 h 946598"/>
                  <a:gd name="connsiteX6" fmla="*/ 35560 w 1768216"/>
                  <a:gd name="connsiteY6" fmla="*/ 18873 h 946598"/>
                  <a:gd name="connsiteX0" fmla="*/ 33889 w 1777614"/>
                  <a:gd name="connsiteY0" fmla="*/ 115 h 1172094"/>
                  <a:gd name="connsiteX1" fmla="*/ 733118 w 1777614"/>
                  <a:gd name="connsiteY1" fmla="*/ 792673 h 1172094"/>
                  <a:gd name="connsiteX2" fmla="*/ 1768156 w 1777614"/>
                  <a:gd name="connsiteY2" fmla="*/ 227584 h 1172094"/>
                  <a:gd name="connsiteX3" fmla="*/ 1208676 w 1777614"/>
                  <a:gd name="connsiteY3" fmla="*/ 1044446 h 1172094"/>
                  <a:gd name="connsiteX4" fmla="*/ 570869 w 1777614"/>
                  <a:gd name="connsiteY4" fmla="*/ 1139560 h 1172094"/>
                  <a:gd name="connsiteX5" fmla="*/ 156854 w 1777614"/>
                  <a:gd name="connsiteY5" fmla="*/ 736724 h 1172094"/>
                  <a:gd name="connsiteX6" fmla="*/ 33889 w 1777614"/>
                  <a:gd name="connsiteY6" fmla="*/ 115 h 1172094"/>
                  <a:gd name="connsiteX0" fmla="*/ 39292 w 1783017"/>
                  <a:gd name="connsiteY0" fmla="*/ 81129 h 1253108"/>
                  <a:gd name="connsiteX1" fmla="*/ 738521 w 1783017"/>
                  <a:gd name="connsiteY1" fmla="*/ 873687 h 1253108"/>
                  <a:gd name="connsiteX2" fmla="*/ 1773559 w 1783017"/>
                  <a:gd name="connsiteY2" fmla="*/ 308598 h 1253108"/>
                  <a:gd name="connsiteX3" fmla="*/ 1214079 w 1783017"/>
                  <a:gd name="connsiteY3" fmla="*/ 1125460 h 1253108"/>
                  <a:gd name="connsiteX4" fmla="*/ 576272 w 1783017"/>
                  <a:gd name="connsiteY4" fmla="*/ 1220574 h 1253108"/>
                  <a:gd name="connsiteX5" fmla="*/ 162257 w 1783017"/>
                  <a:gd name="connsiteY5" fmla="*/ 817738 h 1253108"/>
                  <a:gd name="connsiteX6" fmla="*/ 39292 w 1783017"/>
                  <a:gd name="connsiteY6" fmla="*/ 81129 h 125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017" h="1253108">
                    <a:moveTo>
                      <a:pt x="39292" y="81129"/>
                    </a:moveTo>
                    <a:cubicBezTo>
                      <a:pt x="148089" y="433706"/>
                      <a:pt x="449477" y="835776"/>
                      <a:pt x="738521" y="873687"/>
                    </a:cubicBezTo>
                    <a:cubicBezTo>
                      <a:pt x="1027566" y="911599"/>
                      <a:pt x="1694299" y="266636"/>
                      <a:pt x="1773559" y="308598"/>
                    </a:cubicBezTo>
                    <a:cubicBezTo>
                      <a:pt x="1852819" y="350560"/>
                      <a:pt x="1413627" y="973464"/>
                      <a:pt x="1214079" y="1125460"/>
                    </a:cubicBezTo>
                    <a:cubicBezTo>
                      <a:pt x="1014531" y="1277456"/>
                      <a:pt x="751576" y="1271861"/>
                      <a:pt x="576272" y="1220574"/>
                    </a:cubicBezTo>
                    <a:cubicBezTo>
                      <a:pt x="400968" y="1169287"/>
                      <a:pt x="251754" y="1007646"/>
                      <a:pt x="162257" y="817738"/>
                    </a:cubicBezTo>
                    <a:cubicBezTo>
                      <a:pt x="72760" y="627831"/>
                      <a:pt x="-69505" y="-271448"/>
                      <a:pt x="39292" y="81129"/>
                    </a:cubicBezTo>
                    <a:close/>
                  </a:path>
                </a:pathLst>
              </a:cu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45" name="TextBox 44">
                <a:extLst>
                  <a:ext uri="{FF2B5EF4-FFF2-40B4-BE49-F238E27FC236}">
                    <a16:creationId xmlns:a16="http://schemas.microsoft.com/office/drawing/2014/main" id="{FC665A64-0F7F-9CF8-4E7D-DF26B90413F3}"/>
                  </a:ext>
                </a:extLst>
              </p:cNvPr>
              <p:cNvSpPr txBox="1"/>
              <p:nvPr/>
            </p:nvSpPr>
            <p:spPr>
              <a:xfrm>
                <a:off x="2517517" y="2767819"/>
                <a:ext cx="730353" cy="410983"/>
              </a:xfrm>
              <a:prstGeom prst="rect">
                <a:avLst/>
              </a:prstGeom>
              <a:noFill/>
            </p:spPr>
            <p:txBody>
              <a:bodyPr wrap="none" rtlCol="0">
                <a:spAutoFit/>
              </a:bodyPr>
              <a:lstStyle/>
              <a:p>
                <a:r>
                  <a:rPr lang="en-US" sz="1400" dirty="0">
                    <a:solidFill>
                      <a:srgbClr val="D60000"/>
                    </a:solidFill>
                  </a:rPr>
                  <a:t>sRBC</a:t>
                </a:r>
              </a:p>
            </p:txBody>
          </p:sp>
        </p:grpSp>
        <p:grpSp>
          <p:nvGrpSpPr>
            <p:cNvPr id="27" name="Group 26">
              <a:extLst>
                <a:ext uri="{FF2B5EF4-FFF2-40B4-BE49-F238E27FC236}">
                  <a16:creationId xmlns:a16="http://schemas.microsoft.com/office/drawing/2014/main" id="{C97EBF34-9E2A-B2CD-5BED-5F8078520203}"/>
                </a:ext>
              </a:extLst>
            </p:cNvPr>
            <p:cNvGrpSpPr/>
            <p:nvPr/>
          </p:nvGrpSpPr>
          <p:grpSpPr>
            <a:xfrm>
              <a:off x="2400437" y="752456"/>
              <a:ext cx="981080" cy="906201"/>
              <a:chOff x="2424341" y="632933"/>
              <a:chExt cx="981080" cy="906201"/>
            </a:xfrm>
          </p:grpSpPr>
          <p:grpSp>
            <p:nvGrpSpPr>
              <p:cNvPr id="40" name="Group 39">
                <a:extLst>
                  <a:ext uri="{FF2B5EF4-FFF2-40B4-BE49-F238E27FC236}">
                    <a16:creationId xmlns:a16="http://schemas.microsoft.com/office/drawing/2014/main" id="{9D62D15A-CF0D-EC86-B8AE-0411778204CA}"/>
                  </a:ext>
                </a:extLst>
              </p:cNvPr>
              <p:cNvGrpSpPr/>
              <p:nvPr/>
            </p:nvGrpSpPr>
            <p:grpSpPr>
              <a:xfrm>
                <a:off x="2424341" y="632933"/>
                <a:ext cx="981080" cy="566784"/>
                <a:chOff x="2506640" y="632933"/>
                <a:chExt cx="981080" cy="566784"/>
              </a:xfrm>
            </p:grpSpPr>
            <p:sp>
              <p:nvSpPr>
                <p:cNvPr id="42" name="Oval 41">
                  <a:extLst>
                    <a:ext uri="{FF2B5EF4-FFF2-40B4-BE49-F238E27FC236}">
                      <a16:creationId xmlns:a16="http://schemas.microsoft.com/office/drawing/2014/main" id="{83F84738-96C5-C165-BECF-633E8A30507F}"/>
                    </a:ext>
                  </a:extLst>
                </p:cNvPr>
                <p:cNvSpPr/>
                <p:nvPr/>
              </p:nvSpPr>
              <p:spPr>
                <a:xfrm>
                  <a:off x="2506640" y="632933"/>
                  <a:ext cx="981080" cy="566784"/>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43" name="Oval 42">
                  <a:extLst>
                    <a:ext uri="{FF2B5EF4-FFF2-40B4-BE49-F238E27FC236}">
                      <a16:creationId xmlns:a16="http://schemas.microsoft.com/office/drawing/2014/main" id="{8DD56F1E-3691-31DE-362B-3AA057350D51}"/>
                    </a:ext>
                  </a:extLst>
                </p:cNvPr>
                <p:cNvSpPr/>
                <p:nvPr/>
              </p:nvSpPr>
              <p:spPr>
                <a:xfrm>
                  <a:off x="2647244" y="731342"/>
                  <a:ext cx="633414" cy="255038"/>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grpSp>
          <p:sp>
            <p:nvSpPr>
              <p:cNvPr id="41" name="TextBox 40">
                <a:extLst>
                  <a:ext uri="{FF2B5EF4-FFF2-40B4-BE49-F238E27FC236}">
                    <a16:creationId xmlns:a16="http://schemas.microsoft.com/office/drawing/2014/main" id="{4CB7F455-5969-8A59-AD1C-8563EB739555}"/>
                  </a:ext>
                </a:extLst>
              </p:cNvPr>
              <p:cNvSpPr txBox="1"/>
              <p:nvPr/>
            </p:nvSpPr>
            <p:spPr>
              <a:xfrm>
                <a:off x="2572398" y="1128151"/>
                <a:ext cx="636168" cy="410983"/>
              </a:xfrm>
              <a:prstGeom prst="rect">
                <a:avLst/>
              </a:prstGeom>
              <a:noFill/>
            </p:spPr>
            <p:txBody>
              <a:bodyPr wrap="none" rtlCol="0">
                <a:spAutoFit/>
              </a:bodyPr>
              <a:lstStyle/>
              <a:p>
                <a:r>
                  <a:rPr lang="en-US" sz="1400" dirty="0">
                    <a:solidFill>
                      <a:srgbClr val="D60000"/>
                    </a:solidFill>
                  </a:rPr>
                  <a:t>RBC</a:t>
                </a:r>
              </a:p>
            </p:txBody>
          </p:sp>
        </p:grpSp>
        <p:grpSp>
          <p:nvGrpSpPr>
            <p:cNvPr id="28" name="Group 27">
              <a:extLst>
                <a:ext uri="{FF2B5EF4-FFF2-40B4-BE49-F238E27FC236}">
                  <a16:creationId xmlns:a16="http://schemas.microsoft.com/office/drawing/2014/main" id="{085547A5-E96D-8B5E-6A98-8F51206AE27B}"/>
                </a:ext>
              </a:extLst>
            </p:cNvPr>
            <p:cNvGrpSpPr/>
            <p:nvPr/>
          </p:nvGrpSpPr>
          <p:grpSpPr>
            <a:xfrm>
              <a:off x="88987" y="567360"/>
              <a:ext cx="2278891" cy="1153983"/>
              <a:chOff x="88987" y="567360"/>
              <a:chExt cx="2278891" cy="1153983"/>
            </a:xfrm>
          </p:grpSpPr>
          <p:sp>
            <p:nvSpPr>
              <p:cNvPr id="36" name="Frame 35">
                <a:extLst>
                  <a:ext uri="{FF2B5EF4-FFF2-40B4-BE49-F238E27FC236}">
                    <a16:creationId xmlns:a16="http://schemas.microsoft.com/office/drawing/2014/main" id="{E0F4E418-7315-DC4B-07D2-78D48A2759AF}"/>
                  </a:ext>
                </a:extLst>
              </p:cNvPr>
              <p:cNvSpPr/>
              <p:nvPr/>
            </p:nvSpPr>
            <p:spPr>
              <a:xfrm>
                <a:off x="764128" y="567360"/>
                <a:ext cx="880754" cy="1153983"/>
              </a:xfrm>
              <a:prstGeom prst="frame">
                <a:avLst/>
              </a:prstGeom>
              <a:solidFill>
                <a:srgbClr val="FFC000"/>
              </a:solidFill>
              <a:effectLst>
                <a:softEdge rad="31750"/>
              </a:effectLst>
            </p:spPr>
            <p:style>
              <a:lnRef idx="1">
                <a:schemeClr val="accent3"/>
              </a:lnRef>
              <a:fillRef idx="2">
                <a:schemeClr val="accent3"/>
              </a:fillRef>
              <a:effectRef idx="1">
                <a:schemeClr val="accent3"/>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sz="1400" dirty="0">
                  <a:solidFill>
                    <a:schemeClr val="tx1"/>
                  </a:solidFill>
                </a:endParaRPr>
              </a:p>
            </p:txBody>
          </p:sp>
          <p:sp>
            <p:nvSpPr>
              <p:cNvPr id="37" name="TextBox 36">
                <a:extLst>
                  <a:ext uri="{FF2B5EF4-FFF2-40B4-BE49-F238E27FC236}">
                    <a16:creationId xmlns:a16="http://schemas.microsoft.com/office/drawing/2014/main" id="{B1C22076-DDBF-0BE0-F8A2-8659938272AE}"/>
                  </a:ext>
                </a:extLst>
              </p:cNvPr>
              <p:cNvSpPr txBox="1"/>
              <p:nvPr/>
            </p:nvSpPr>
            <p:spPr>
              <a:xfrm>
                <a:off x="88987" y="684586"/>
                <a:ext cx="738915"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CCT</a:t>
                </a:r>
              </a:p>
              <a:p>
                <a:pPr algn="ctr"/>
                <a:r>
                  <a:rPr lang="en-US" sz="1400" dirty="0">
                    <a:solidFill>
                      <a:srgbClr val="FF0000"/>
                    </a:solidFill>
                    <a:latin typeface="Arial" panose="020B0604020202020204" pitchFamily="34" charset="0"/>
                    <a:cs typeface="Arial" panose="020B0604020202020204" pitchFamily="34" charset="0"/>
                  </a:rPr>
                  <a:t>Pro</a:t>
                </a:r>
              </a:p>
              <a:p>
                <a:pPr algn="ctr"/>
                <a:r>
                  <a:rPr lang="en-US" sz="1400" dirty="0">
                    <a:latin typeface="Arial" panose="020B0604020202020204" pitchFamily="34" charset="0"/>
                    <a:cs typeface="Arial" panose="020B0604020202020204" pitchFamily="34" charset="0"/>
                  </a:rPr>
                  <a:t>5</a:t>
                </a:r>
              </a:p>
            </p:txBody>
          </p:sp>
          <p:sp>
            <p:nvSpPr>
              <p:cNvPr id="38" name="TextBox 37">
                <a:extLst>
                  <a:ext uri="{FF2B5EF4-FFF2-40B4-BE49-F238E27FC236}">
                    <a16:creationId xmlns:a16="http://schemas.microsoft.com/office/drawing/2014/main" id="{904DA536-8DE4-2517-017B-49F7CE67A694}"/>
                  </a:ext>
                </a:extLst>
              </p:cNvPr>
              <p:cNvSpPr txBox="1"/>
              <p:nvPr/>
            </p:nvSpPr>
            <p:spPr>
              <a:xfrm>
                <a:off x="812791" y="681440"/>
                <a:ext cx="779584"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GAG</a:t>
                </a:r>
              </a:p>
              <a:p>
                <a:pPr algn="ctr"/>
                <a:r>
                  <a:rPr lang="en-US" sz="1400" dirty="0">
                    <a:solidFill>
                      <a:srgbClr val="FF0000"/>
                    </a:solidFill>
                    <a:latin typeface="Arial" panose="020B0604020202020204" pitchFamily="34" charset="0"/>
                    <a:cs typeface="Arial" panose="020B0604020202020204" pitchFamily="34" charset="0"/>
                  </a:rPr>
                  <a:t>Glu</a:t>
                </a:r>
              </a:p>
              <a:p>
                <a:pPr algn="ctr"/>
                <a:r>
                  <a:rPr lang="en-US" sz="1400" dirty="0">
                    <a:latin typeface="Arial" panose="020B0604020202020204" pitchFamily="34" charset="0"/>
                    <a:cs typeface="Arial" panose="020B0604020202020204" pitchFamily="34" charset="0"/>
                  </a:rPr>
                  <a:t>6</a:t>
                </a:r>
              </a:p>
            </p:txBody>
          </p:sp>
          <p:sp>
            <p:nvSpPr>
              <p:cNvPr id="39" name="TextBox 38">
                <a:extLst>
                  <a:ext uri="{FF2B5EF4-FFF2-40B4-BE49-F238E27FC236}">
                    <a16:creationId xmlns:a16="http://schemas.microsoft.com/office/drawing/2014/main" id="{AEA52F1D-6DD2-E1F4-351F-C9D21366FB0F}"/>
                  </a:ext>
                </a:extLst>
              </p:cNvPr>
              <p:cNvSpPr txBox="1"/>
              <p:nvPr/>
            </p:nvSpPr>
            <p:spPr>
              <a:xfrm>
                <a:off x="1588294" y="680837"/>
                <a:ext cx="779584"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GAG</a:t>
                </a:r>
              </a:p>
              <a:p>
                <a:pPr algn="ctr"/>
                <a:r>
                  <a:rPr lang="en-US" sz="1400" dirty="0">
                    <a:solidFill>
                      <a:srgbClr val="FF0000"/>
                    </a:solidFill>
                    <a:latin typeface="Arial" panose="020B0604020202020204" pitchFamily="34" charset="0"/>
                    <a:cs typeface="Arial" panose="020B0604020202020204" pitchFamily="34" charset="0"/>
                  </a:rPr>
                  <a:t>Glu</a:t>
                </a:r>
              </a:p>
              <a:p>
                <a:pPr algn="ctr"/>
                <a:r>
                  <a:rPr lang="en-US" sz="1400" dirty="0">
                    <a:latin typeface="Arial" panose="020B0604020202020204" pitchFamily="34" charset="0"/>
                    <a:cs typeface="Arial" panose="020B0604020202020204" pitchFamily="34" charset="0"/>
                  </a:rPr>
                  <a:t>7</a:t>
                </a:r>
              </a:p>
            </p:txBody>
          </p:sp>
        </p:grpSp>
        <p:grpSp>
          <p:nvGrpSpPr>
            <p:cNvPr id="29" name="Group 28">
              <a:extLst>
                <a:ext uri="{FF2B5EF4-FFF2-40B4-BE49-F238E27FC236}">
                  <a16:creationId xmlns:a16="http://schemas.microsoft.com/office/drawing/2014/main" id="{B0DC5D70-D106-9DCB-108C-4BC994322273}"/>
                </a:ext>
              </a:extLst>
            </p:cNvPr>
            <p:cNvGrpSpPr/>
            <p:nvPr/>
          </p:nvGrpSpPr>
          <p:grpSpPr>
            <a:xfrm>
              <a:off x="105712" y="2174542"/>
              <a:ext cx="2268860" cy="1153983"/>
              <a:chOff x="77441" y="2205898"/>
              <a:chExt cx="2268860" cy="1153983"/>
            </a:xfrm>
          </p:grpSpPr>
          <p:sp>
            <p:nvSpPr>
              <p:cNvPr id="32" name="Frame 31">
                <a:extLst>
                  <a:ext uri="{FF2B5EF4-FFF2-40B4-BE49-F238E27FC236}">
                    <a16:creationId xmlns:a16="http://schemas.microsoft.com/office/drawing/2014/main" id="{8ABF0DD4-4E3A-CC19-6BC7-61056261714C}"/>
                  </a:ext>
                </a:extLst>
              </p:cNvPr>
              <p:cNvSpPr/>
              <p:nvPr/>
            </p:nvSpPr>
            <p:spPr>
              <a:xfrm>
                <a:off x="737113" y="2205898"/>
                <a:ext cx="880754" cy="1153983"/>
              </a:xfrm>
              <a:prstGeom prst="frame">
                <a:avLst/>
              </a:prstGeom>
              <a:solidFill>
                <a:srgbClr val="FFC000"/>
              </a:solidFill>
              <a:effectLst>
                <a:softEdge rad="31750"/>
              </a:effectLst>
            </p:spPr>
            <p:style>
              <a:lnRef idx="1">
                <a:schemeClr val="accent3"/>
              </a:lnRef>
              <a:fillRef idx="2">
                <a:schemeClr val="accent3"/>
              </a:fillRef>
              <a:effectRef idx="1">
                <a:schemeClr val="accent3"/>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sz="1400" dirty="0">
                  <a:solidFill>
                    <a:schemeClr val="tx1"/>
                  </a:solidFill>
                </a:endParaRPr>
              </a:p>
            </p:txBody>
          </p:sp>
          <p:sp>
            <p:nvSpPr>
              <p:cNvPr id="33" name="TextBox 32">
                <a:extLst>
                  <a:ext uri="{FF2B5EF4-FFF2-40B4-BE49-F238E27FC236}">
                    <a16:creationId xmlns:a16="http://schemas.microsoft.com/office/drawing/2014/main" id="{3FE614F6-4C97-132B-0A50-41914AC917FD}"/>
                  </a:ext>
                </a:extLst>
              </p:cNvPr>
              <p:cNvSpPr txBox="1"/>
              <p:nvPr/>
            </p:nvSpPr>
            <p:spPr>
              <a:xfrm>
                <a:off x="77441" y="2326449"/>
                <a:ext cx="738915"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CCT</a:t>
                </a:r>
              </a:p>
              <a:p>
                <a:pPr algn="ctr"/>
                <a:r>
                  <a:rPr lang="en-US" sz="1400" dirty="0">
                    <a:solidFill>
                      <a:srgbClr val="FF0000"/>
                    </a:solidFill>
                    <a:latin typeface="Arial" panose="020B0604020202020204" pitchFamily="34" charset="0"/>
                    <a:cs typeface="Arial" panose="020B0604020202020204" pitchFamily="34" charset="0"/>
                  </a:rPr>
                  <a:t>Pro</a:t>
                </a:r>
              </a:p>
              <a:p>
                <a:pPr algn="ctr"/>
                <a:r>
                  <a:rPr lang="en-US" sz="1400" dirty="0">
                    <a:latin typeface="Arial" panose="020B0604020202020204" pitchFamily="34" charset="0"/>
                    <a:cs typeface="Arial" panose="020B0604020202020204" pitchFamily="34" charset="0"/>
                  </a:rPr>
                  <a:t>5</a:t>
                </a:r>
              </a:p>
            </p:txBody>
          </p:sp>
          <p:sp>
            <p:nvSpPr>
              <p:cNvPr id="34" name="TextBox 33">
                <a:extLst>
                  <a:ext uri="{FF2B5EF4-FFF2-40B4-BE49-F238E27FC236}">
                    <a16:creationId xmlns:a16="http://schemas.microsoft.com/office/drawing/2014/main" id="{4DB1EF6D-7C72-CC7F-62EF-C7FEE69DB732}"/>
                  </a:ext>
                </a:extLst>
              </p:cNvPr>
              <p:cNvSpPr txBox="1"/>
              <p:nvPr/>
            </p:nvSpPr>
            <p:spPr>
              <a:xfrm>
                <a:off x="1566718" y="2326449"/>
                <a:ext cx="779583"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GAG</a:t>
                </a:r>
              </a:p>
              <a:p>
                <a:pPr algn="ctr"/>
                <a:r>
                  <a:rPr lang="en-US" sz="1400" dirty="0">
                    <a:solidFill>
                      <a:srgbClr val="FF0000"/>
                    </a:solidFill>
                    <a:latin typeface="Arial" panose="020B0604020202020204" pitchFamily="34" charset="0"/>
                    <a:cs typeface="Arial" panose="020B0604020202020204" pitchFamily="34" charset="0"/>
                  </a:rPr>
                  <a:t>Glu</a:t>
                </a:r>
              </a:p>
              <a:p>
                <a:pPr algn="ctr"/>
                <a:r>
                  <a:rPr lang="en-US" sz="1400" dirty="0">
                    <a:latin typeface="Arial" panose="020B0604020202020204" pitchFamily="34" charset="0"/>
                    <a:cs typeface="Arial" panose="020B0604020202020204" pitchFamily="34" charset="0"/>
                  </a:rPr>
                  <a:t>7</a:t>
                </a:r>
              </a:p>
            </p:txBody>
          </p:sp>
          <p:sp>
            <p:nvSpPr>
              <p:cNvPr id="35" name="TextBox 34">
                <a:extLst>
                  <a:ext uri="{FF2B5EF4-FFF2-40B4-BE49-F238E27FC236}">
                    <a16:creationId xmlns:a16="http://schemas.microsoft.com/office/drawing/2014/main" id="{6589EBED-368D-F8EF-58A8-62BE03239E22}"/>
                  </a:ext>
                </a:extLst>
              </p:cNvPr>
              <p:cNvSpPr txBox="1"/>
              <p:nvPr/>
            </p:nvSpPr>
            <p:spPr>
              <a:xfrm>
                <a:off x="800307" y="2326449"/>
                <a:ext cx="764601" cy="986358"/>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GTG</a:t>
                </a:r>
              </a:p>
              <a:p>
                <a:pPr algn="ctr"/>
                <a:r>
                  <a:rPr lang="en-US" sz="1400" dirty="0">
                    <a:solidFill>
                      <a:srgbClr val="FF0000"/>
                    </a:solidFill>
                    <a:latin typeface="Arial" panose="020B0604020202020204" pitchFamily="34" charset="0"/>
                    <a:cs typeface="Arial" panose="020B0604020202020204" pitchFamily="34" charset="0"/>
                  </a:rPr>
                  <a:t>Val</a:t>
                </a:r>
              </a:p>
              <a:p>
                <a:pPr algn="ctr"/>
                <a:r>
                  <a:rPr lang="en-US" sz="1400" dirty="0">
                    <a:latin typeface="Arial" panose="020B0604020202020204" pitchFamily="34" charset="0"/>
                    <a:cs typeface="Arial" panose="020B0604020202020204" pitchFamily="34" charset="0"/>
                  </a:rPr>
                  <a:t>6</a:t>
                </a:r>
              </a:p>
            </p:txBody>
          </p:sp>
        </p:grpSp>
        <p:cxnSp>
          <p:nvCxnSpPr>
            <p:cNvPr id="30" name="Straight Arrow Connector 29">
              <a:extLst>
                <a:ext uri="{FF2B5EF4-FFF2-40B4-BE49-F238E27FC236}">
                  <a16:creationId xmlns:a16="http://schemas.microsoft.com/office/drawing/2014/main" id="{C6F50300-3650-27DE-494D-991F815DF3D6}"/>
                </a:ext>
              </a:extLst>
            </p:cNvPr>
            <p:cNvCxnSpPr/>
            <p:nvPr/>
          </p:nvCxnSpPr>
          <p:spPr>
            <a:xfrm>
              <a:off x="1202580" y="1738879"/>
              <a:ext cx="0" cy="41070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4F4A5A9-911B-AFD2-6009-71978254CA9E}"/>
                </a:ext>
              </a:extLst>
            </p:cNvPr>
            <p:cNvCxnSpPr/>
            <p:nvPr/>
          </p:nvCxnSpPr>
          <p:spPr>
            <a:xfrm>
              <a:off x="2844713" y="1738879"/>
              <a:ext cx="0" cy="556211"/>
            </a:xfrm>
            <a:prstGeom prst="straightConnector1">
              <a:avLst/>
            </a:prstGeom>
            <a:ln w="2857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Callout: Right Arrow 20">
            <a:extLst>
              <a:ext uri="{FF2B5EF4-FFF2-40B4-BE49-F238E27FC236}">
                <a16:creationId xmlns:a16="http://schemas.microsoft.com/office/drawing/2014/main" id="{F5D1C333-B265-19BC-ECB9-7FA785C623F3}"/>
              </a:ext>
            </a:extLst>
          </p:cNvPr>
          <p:cNvSpPr/>
          <p:nvPr/>
        </p:nvSpPr>
        <p:spPr>
          <a:xfrm>
            <a:off x="2006659" y="4045694"/>
            <a:ext cx="2292663" cy="2681933"/>
          </a:xfrm>
          <a:prstGeom prst="rightArrowCallout">
            <a:avLst>
              <a:gd name="adj1" fmla="val 22380"/>
              <a:gd name="adj2" fmla="val 10857"/>
              <a:gd name="adj3" fmla="val 8920"/>
              <a:gd name="adj4" fmla="val 91593"/>
            </a:avLst>
          </a:prstGeom>
          <a:solidFill>
            <a:srgbClr val="FFED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Adhesion</a:t>
            </a:r>
          </a:p>
          <a:p>
            <a:pPr marL="171446" indent="-171446">
              <a:buFont typeface="Arial" panose="020B0604020202020204" pitchFamily="34" charset="0"/>
              <a:buChar char="•"/>
            </a:pPr>
            <a:r>
              <a:rPr lang="en-US" sz="1400" dirty="0">
                <a:solidFill>
                  <a:srgbClr val="C00000"/>
                </a:solidFill>
                <a:latin typeface="Arial" panose="020B0604020202020204" pitchFamily="34" charset="0"/>
                <a:cs typeface="Arial" panose="020B0604020202020204" pitchFamily="34" charset="0"/>
              </a:rPr>
              <a:t>Hemolysis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Cell-free </a:t>
            </a:r>
            <a:r>
              <a:rPr lang="en-US" sz="1400" dirty="0" err="1">
                <a:solidFill>
                  <a:schemeClr val="tx1"/>
                </a:solidFill>
                <a:latin typeface="Arial" panose="020B0604020202020204" pitchFamily="34" charset="0"/>
                <a:cs typeface="Arial" panose="020B0604020202020204" pitchFamily="34" charset="0"/>
              </a:rPr>
              <a:t>heme</a:t>
            </a:r>
            <a:endParaRPr lang="en-US" sz="1400" dirty="0">
              <a:solidFill>
                <a:schemeClr val="tx1"/>
              </a:solidFill>
              <a:latin typeface="Arial" panose="020B0604020202020204" pitchFamily="34" charset="0"/>
              <a:cs typeface="Arial" panose="020B0604020202020204" pitchFamily="34" charset="0"/>
            </a:endParaRP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Hypoxia</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Ischemia reperfusion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“Crises”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Inflammation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Oxidative stress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Vascular dysfunction</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Organ damage</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Chronic wounds</a:t>
            </a:r>
          </a:p>
          <a:p>
            <a:pPr marL="171446" indent="-171446">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Vaso-occlusion</a:t>
            </a:r>
          </a:p>
        </p:txBody>
      </p:sp>
      <p:sp>
        <p:nvSpPr>
          <p:cNvPr id="47" name="TextBox 46">
            <a:extLst>
              <a:ext uri="{FF2B5EF4-FFF2-40B4-BE49-F238E27FC236}">
                <a16:creationId xmlns:a16="http://schemas.microsoft.com/office/drawing/2014/main" id="{50831377-59B7-FBAC-C344-A4A8F7F2335D}"/>
              </a:ext>
            </a:extLst>
          </p:cNvPr>
          <p:cNvSpPr txBox="1"/>
          <p:nvPr/>
        </p:nvSpPr>
        <p:spPr>
          <a:xfrm>
            <a:off x="8999935" y="2036788"/>
            <a:ext cx="126309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Pain Perception</a:t>
            </a:r>
          </a:p>
        </p:txBody>
      </p:sp>
      <p:cxnSp>
        <p:nvCxnSpPr>
          <p:cNvPr id="48" name="Straight Connector 47">
            <a:extLst>
              <a:ext uri="{FF2B5EF4-FFF2-40B4-BE49-F238E27FC236}">
                <a16:creationId xmlns:a16="http://schemas.microsoft.com/office/drawing/2014/main" id="{5E87735F-7693-11A4-9E7F-CB05E666EC65}"/>
              </a:ext>
            </a:extLst>
          </p:cNvPr>
          <p:cNvCxnSpPr>
            <a:cxnSpLocks/>
          </p:cNvCxnSpPr>
          <p:nvPr/>
        </p:nvCxnSpPr>
        <p:spPr>
          <a:xfrm flipH="1" flipV="1">
            <a:off x="7661781" y="5060963"/>
            <a:ext cx="6480" cy="137160"/>
          </a:xfrm>
          <a:prstGeom prst="line">
            <a:avLst/>
          </a:prstGeom>
          <a:ln w="57150">
            <a:solidFill>
              <a:srgbClr val="355BB7"/>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3B5F8B09-8B85-D8FD-F9F2-2273FB689D32}"/>
              </a:ext>
            </a:extLst>
          </p:cNvPr>
          <p:cNvSpPr/>
          <p:nvPr/>
        </p:nvSpPr>
        <p:spPr>
          <a:xfrm>
            <a:off x="7572935" y="4960149"/>
            <a:ext cx="156496" cy="134464"/>
          </a:xfrm>
          <a:prstGeom prst="ellipse">
            <a:avLst/>
          </a:prstGeom>
          <a:solidFill>
            <a:srgbClr val="355BB7"/>
          </a:solidFill>
          <a:ln>
            <a:solidFill>
              <a:srgbClr val="355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50" name="Freeform: Shape 263">
            <a:extLst>
              <a:ext uri="{FF2B5EF4-FFF2-40B4-BE49-F238E27FC236}">
                <a16:creationId xmlns:a16="http://schemas.microsoft.com/office/drawing/2014/main" id="{8007DE21-CD5C-F334-03F8-486B2FCA9285}"/>
              </a:ext>
            </a:extLst>
          </p:cNvPr>
          <p:cNvSpPr/>
          <p:nvPr/>
        </p:nvSpPr>
        <p:spPr>
          <a:xfrm rot="21127985">
            <a:off x="7409387" y="5512943"/>
            <a:ext cx="114384" cy="393323"/>
          </a:xfrm>
          <a:custGeom>
            <a:avLst/>
            <a:gdLst>
              <a:gd name="connsiteX0" fmla="*/ 76906 w 145145"/>
              <a:gd name="connsiteY0" fmla="*/ 0 h 716508"/>
              <a:gd name="connsiteX1" fmla="*/ 1844 w 145145"/>
              <a:gd name="connsiteY1" fmla="*/ 416257 h 716508"/>
              <a:gd name="connsiteX2" fmla="*/ 145145 w 145145"/>
              <a:gd name="connsiteY2" fmla="*/ 716508 h 716508"/>
              <a:gd name="connsiteX0" fmla="*/ 76906 w 145145"/>
              <a:gd name="connsiteY0" fmla="*/ 0 h 716508"/>
              <a:gd name="connsiteX1" fmla="*/ 1844 w 145145"/>
              <a:gd name="connsiteY1" fmla="*/ 504968 h 716508"/>
              <a:gd name="connsiteX2" fmla="*/ 145145 w 145145"/>
              <a:gd name="connsiteY2" fmla="*/ 716508 h 716508"/>
              <a:gd name="connsiteX0" fmla="*/ 115867 w 184106"/>
              <a:gd name="connsiteY0" fmla="*/ 0 h 716508"/>
              <a:gd name="connsiteX1" fmla="*/ 1060 w 184106"/>
              <a:gd name="connsiteY1" fmla="*/ 443553 h 716508"/>
              <a:gd name="connsiteX2" fmla="*/ 184106 w 184106"/>
              <a:gd name="connsiteY2" fmla="*/ 716508 h 716508"/>
              <a:gd name="connsiteX0" fmla="*/ 126200 w 418089"/>
              <a:gd name="connsiteY0" fmla="*/ 0 h 760585"/>
              <a:gd name="connsiteX1" fmla="*/ 11393 w 418089"/>
              <a:gd name="connsiteY1" fmla="*/ 443553 h 760585"/>
              <a:gd name="connsiteX2" fmla="*/ 418089 w 418089"/>
              <a:gd name="connsiteY2" fmla="*/ 760585 h 760585"/>
              <a:gd name="connsiteX0" fmla="*/ 311993 w 603882"/>
              <a:gd name="connsiteY0" fmla="*/ 0 h 760585"/>
              <a:gd name="connsiteX1" fmla="*/ 5129 w 603882"/>
              <a:gd name="connsiteY1" fmla="*/ 476246 h 760585"/>
              <a:gd name="connsiteX2" fmla="*/ 603882 w 603882"/>
              <a:gd name="connsiteY2" fmla="*/ 760585 h 760585"/>
              <a:gd name="connsiteX0" fmla="*/ 141299 w 433188"/>
              <a:gd name="connsiteY0" fmla="*/ 0 h 760585"/>
              <a:gd name="connsiteX1" fmla="*/ 10343 w 433188"/>
              <a:gd name="connsiteY1" fmla="*/ 517631 h 760585"/>
              <a:gd name="connsiteX2" fmla="*/ 433188 w 433188"/>
              <a:gd name="connsiteY2" fmla="*/ 760585 h 760585"/>
              <a:gd name="connsiteX0" fmla="*/ 139936 w 405989"/>
              <a:gd name="connsiteY0" fmla="*/ 0 h 833609"/>
              <a:gd name="connsiteX1" fmla="*/ 8980 w 405989"/>
              <a:gd name="connsiteY1" fmla="*/ 517631 h 833609"/>
              <a:gd name="connsiteX2" fmla="*/ 405991 w 405989"/>
              <a:gd name="connsiteY2" fmla="*/ 833609 h 833609"/>
              <a:gd name="connsiteX0" fmla="*/ 11542 w 277595"/>
              <a:gd name="connsiteY0" fmla="*/ 0 h 833609"/>
              <a:gd name="connsiteX1" fmla="*/ 101564 w 277595"/>
              <a:gd name="connsiteY1" fmla="*/ 505169 h 833609"/>
              <a:gd name="connsiteX2" fmla="*/ 277597 w 277595"/>
              <a:gd name="connsiteY2" fmla="*/ 833609 h 833609"/>
              <a:gd name="connsiteX0" fmla="*/ 11542 w 491192"/>
              <a:gd name="connsiteY0" fmla="*/ 0 h 849001"/>
              <a:gd name="connsiteX1" fmla="*/ 101564 w 491192"/>
              <a:gd name="connsiteY1" fmla="*/ 505169 h 849001"/>
              <a:gd name="connsiteX2" fmla="*/ 491191 w 491192"/>
              <a:gd name="connsiteY2" fmla="*/ 849001 h 849001"/>
              <a:gd name="connsiteX0" fmla="*/ 11542 w 350317"/>
              <a:gd name="connsiteY0" fmla="*/ 0 h 867229"/>
              <a:gd name="connsiteX1" fmla="*/ 101564 w 350317"/>
              <a:gd name="connsiteY1" fmla="*/ 505169 h 867229"/>
              <a:gd name="connsiteX2" fmla="*/ 350317 w 350317"/>
              <a:gd name="connsiteY2" fmla="*/ 867230 h 867229"/>
              <a:gd name="connsiteX0" fmla="*/ 5460 w 481426"/>
              <a:gd name="connsiteY0" fmla="*/ 1 h 862922"/>
              <a:gd name="connsiteX1" fmla="*/ 232673 w 481426"/>
              <a:gd name="connsiteY1" fmla="*/ 500862 h 862922"/>
              <a:gd name="connsiteX2" fmla="*/ 481426 w 481426"/>
              <a:gd name="connsiteY2" fmla="*/ 862923 h 862922"/>
              <a:gd name="connsiteX0" fmla="*/ 8423 w 393223"/>
              <a:gd name="connsiteY0" fmla="*/ -1 h 898929"/>
              <a:gd name="connsiteX1" fmla="*/ 144470 w 393223"/>
              <a:gd name="connsiteY1" fmla="*/ 536869 h 898929"/>
              <a:gd name="connsiteX2" fmla="*/ 393223 w 393223"/>
              <a:gd name="connsiteY2" fmla="*/ 898930 h 898929"/>
              <a:gd name="connsiteX0" fmla="*/ 8423 w 282737"/>
              <a:gd name="connsiteY0" fmla="*/ -1 h 905163"/>
              <a:gd name="connsiteX1" fmla="*/ 144470 w 282737"/>
              <a:gd name="connsiteY1" fmla="*/ 536869 h 905163"/>
              <a:gd name="connsiteX2" fmla="*/ 282736 w 282737"/>
              <a:gd name="connsiteY2" fmla="*/ 905164 h 905163"/>
              <a:gd name="connsiteX0" fmla="*/ 37448 w 167194"/>
              <a:gd name="connsiteY0" fmla="*/ 0 h 937323"/>
              <a:gd name="connsiteX1" fmla="*/ 28927 w 167194"/>
              <a:gd name="connsiteY1" fmla="*/ 569029 h 937323"/>
              <a:gd name="connsiteX2" fmla="*/ 167193 w 167194"/>
              <a:gd name="connsiteY2" fmla="*/ 937324 h 937323"/>
              <a:gd name="connsiteX0" fmla="*/ 10829 w 247372"/>
              <a:gd name="connsiteY0" fmla="*/ 0 h 945019"/>
              <a:gd name="connsiteX1" fmla="*/ 109105 w 247372"/>
              <a:gd name="connsiteY1" fmla="*/ 576725 h 945019"/>
              <a:gd name="connsiteX2" fmla="*/ 247371 w 247372"/>
              <a:gd name="connsiteY2" fmla="*/ 945020 h 945019"/>
              <a:gd name="connsiteX0" fmla="*/ 10829 w 517972"/>
              <a:gd name="connsiteY0" fmla="*/ 0 h 918684"/>
              <a:gd name="connsiteX1" fmla="*/ 109105 w 517972"/>
              <a:gd name="connsiteY1" fmla="*/ 576725 h 918684"/>
              <a:gd name="connsiteX2" fmla="*/ 517971 w 517972"/>
              <a:gd name="connsiteY2" fmla="*/ 918683 h 918684"/>
              <a:gd name="connsiteX0" fmla="*/ 5092 w 512235"/>
              <a:gd name="connsiteY0" fmla="*/ 0 h 918684"/>
              <a:gd name="connsiteX1" fmla="*/ 251058 w 512235"/>
              <a:gd name="connsiteY1" fmla="*/ 572092 h 918684"/>
              <a:gd name="connsiteX2" fmla="*/ 512234 w 512235"/>
              <a:gd name="connsiteY2" fmla="*/ 918683 h 918684"/>
            </a:gdLst>
            <a:ahLst/>
            <a:cxnLst>
              <a:cxn ang="0">
                <a:pos x="connsiteX0" y="connsiteY0"/>
              </a:cxn>
              <a:cxn ang="0">
                <a:pos x="connsiteX1" y="connsiteY1"/>
              </a:cxn>
              <a:cxn ang="0">
                <a:pos x="connsiteX2" y="connsiteY2"/>
              </a:cxn>
            </a:cxnLst>
            <a:rect l="l" t="t" r="r" b="b"/>
            <a:pathLst>
              <a:path w="512235" h="918684">
                <a:moveTo>
                  <a:pt x="5092" y="0"/>
                </a:moveTo>
                <a:cubicBezTo>
                  <a:pt x="-38126" y="148419"/>
                  <a:pt x="206716" y="433157"/>
                  <a:pt x="251058" y="572092"/>
                </a:cubicBezTo>
                <a:cubicBezTo>
                  <a:pt x="295400" y="711027"/>
                  <a:pt x="486076" y="849307"/>
                  <a:pt x="512234" y="918683"/>
                </a:cubicBezTo>
              </a:path>
            </a:pathLst>
          </a:custGeom>
          <a:noFill/>
          <a:ln w="28575">
            <a:solidFill>
              <a:srgbClr val="E46C0A"/>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51" name="Oval 50">
            <a:extLst>
              <a:ext uri="{FF2B5EF4-FFF2-40B4-BE49-F238E27FC236}">
                <a16:creationId xmlns:a16="http://schemas.microsoft.com/office/drawing/2014/main" id="{3DD193DB-A69C-D474-0B90-4B26A7648C02}"/>
              </a:ext>
            </a:extLst>
          </p:cNvPr>
          <p:cNvSpPr/>
          <p:nvPr/>
        </p:nvSpPr>
        <p:spPr>
          <a:xfrm flipV="1">
            <a:off x="8210301" y="377995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solidFill>
                <a:srgbClr val="CC0000"/>
              </a:solidFill>
            </a:endParaRPr>
          </a:p>
        </p:txBody>
      </p:sp>
      <p:sp>
        <p:nvSpPr>
          <p:cNvPr id="52" name="Freeform: Shape 267">
            <a:extLst>
              <a:ext uri="{FF2B5EF4-FFF2-40B4-BE49-F238E27FC236}">
                <a16:creationId xmlns:a16="http://schemas.microsoft.com/office/drawing/2014/main" id="{AB9F23E0-A897-B817-66E2-E7C3BF253A26}"/>
              </a:ext>
            </a:extLst>
          </p:cNvPr>
          <p:cNvSpPr/>
          <p:nvPr/>
        </p:nvSpPr>
        <p:spPr>
          <a:xfrm>
            <a:off x="7629331" y="5424942"/>
            <a:ext cx="113059" cy="322191"/>
          </a:xfrm>
          <a:custGeom>
            <a:avLst/>
            <a:gdLst>
              <a:gd name="connsiteX0" fmla="*/ 0 w 252484"/>
              <a:gd name="connsiteY0" fmla="*/ 0 h 409433"/>
              <a:gd name="connsiteX1" fmla="*/ 156949 w 252484"/>
              <a:gd name="connsiteY1" fmla="*/ 259308 h 409433"/>
              <a:gd name="connsiteX2" fmla="*/ 252484 w 252484"/>
              <a:gd name="connsiteY2" fmla="*/ 409433 h 409433"/>
              <a:gd name="connsiteX0" fmla="*/ 0 w 300705"/>
              <a:gd name="connsiteY0" fmla="*/ 0 h 554108"/>
              <a:gd name="connsiteX1" fmla="*/ 156949 w 300705"/>
              <a:gd name="connsiteY1" fmla="*/ 259308 h 554108"/>
              <a:gd name="connsiteX2" fmla="*/ 300705 w 300705"/>
              <a:gd name="connsiteY2" fmla="*/ 554108 h 554108"/>
              <a:gd name="connsiteX0" fmla="*/ 0 w 300705"/>
              <a:gd name="connsiteY0" fmla="*/ 0 h 554108"/>
              <a:gd name="connsiteX1" fmla="*/ 124801 w 300705"/>
              <a:gd name="connsiteY1" fmla="*/ 275382 h 554108"/>
              <a:gd name="connsiteX2" fmla="*/ 300705 w 300705"/>
              <a:gd name="connsiteY2" fmla="*/ 554108 h 554108"/>
              <a:gd name="connsiteX0" fmla="*/ 0 w 300705"/>
              <a:gd name="connsiteY0" fmla="*/ 0 h 554108"/>
              <a:gd name="connsiteX1" fmla="*/ 124801 w 300705"/>
              <a:gd name="connsiteY1" fmla="*/ 275382 h 554108"/>
              <a:gd name="connsiteX2" fmla="*/ 300705 w 300705"/>
              <a:gd name="connsiteY2" fmla="*/ 554108 h 554108"/>
              <a:gd name="connsiteX0" fmla="*/ 0 w 300705"/>
              <a:gd name="connsiteY0" fmla="*/ 0 h 554108"/>
              <a:gd name="connsiteX1" fmla="*/ 124801 w 300705"/>
              <a:gd name="connsiteY1" fmla="*/ 275382 h 554108"/>
              <a:gd name="connsiteX2" fmla="*/ 300705 w 300705"/>
              <a:gd name="connsiteY2" fmla="*/ 554108 h 554108"/>
              <a:gd name="connsiteX0" fmla="*/ 0 w 300705"/>
              <a:gd name="connsiteY0" fmla="*/ 0 h 554108"/>
              <a:gd name="connsiteX1" fmla="*/ 108728 w 300705"/>
              <a:gd name="connsiteY1" fmla="*/ 283420 h 554108"/>
              <a:gd name="connsiteX2" fmla="*/ 300705 w 300705"/>
              <a:gd name="connsiteY2" fmla="*/ 554108 h 554108"/>
              <a:gd name="connsiteX0" fmla="*/ 0 w 232778"/>
              <a:gd name="connsiteY0" fmla="*/ 0 h 589991"/>
              <a:gd name="connsiteX1" fmla="*/ 108728 w 232778"/>
              <a:gd name="connsiteY1" fmla="*/ 283420 h 589991"/>
              <a:gd name="connsiteX2" fmla="*/ 232778 w 232778"/>
              <a:gd name="connsiteY2" fmla="*/ 589991 h 589991"/>
              <a:gd name="connsiteX0" fmla="*/ 0 w 324184"/>
              <a:gd name="connsiteY0" fmla="*/ 0 h 589991"/>
              <a:gd name="connsiteX1" fmla="*/ 108728 w 324184"/>
              <a:gd name="connsiteY1" fmla="*/ 283420 h 589991"/>
              <a:gd name="connsiteX2" fmla="*/ 324184 w 324184"/>
              <a:gd name="connsiteY2" fmla="*/ 589991 h 589991"/>
              <a:gd name="connsiteX0" fmla="*/ 0 w 232778"/>
              <a:gd name="connsiteY0" fmla="*/ 0 h 601655"/>
              <a:gd name="connsiteX1" fmla="*/ 108728 w 232778"/>
              <a:gd name="connsiteY1" fmla="*/ 283420 h 601655"/>
              <a:gd name="connsiteX2" fmla="*/ 232778 w 232778"/>
              <a:gd name="connsiteY2" fmla="*/ 601655 h 601655"/>
              <a:gd name="connsiteX0" fmla="*/ 0 w 232778"/>
              <a:gd name="connsiteY0" fmla="*/ 0 h 601655"/>
              <a:gd name="connsiteX1" fmla="*/ 35604 w 232778"/>
              <a:gd name="connsiteY1" fmla="*/ 283420 h 601655"/>
              <a:gd name="connsiteX2" fmla="*/ 232778 w 232778"/>
              <a:gd name="connsiteY2" fmla="*/ 601655 h 601655"/>
              <a:gd name="connsiteX0" fmla="*/ 0 w 281108"/>
              <a:gd name="connsiteY0" fmla="*/ 0 h 567419"/>
              <a:gd name="connsiteX1" fmla="*/ 83934 w 281108"/>
              <a:gd name="connsiteY1" fmla="*/ 249184 h 567419"/>
              <a:gd name="connsiteX2" fmla="*/ 281108 w 281108"/>
              <a:gd name="connsiteY2" fmla="*/ 567419 h 567419"/>
              <a:gd name="connsiteX0" fmla="*/ 0 w 281108"/>
              <a:gd name="connsiteY0" fmla="*/ 0 h 567419"/>
              <a:gd name="connsiteX1" fmla="*/ 83934 w 281108"/>
              <a:gd name="connsiteY1" fmla="*/ 249184 h 567419"/>
              <a:gd name="connsiteX2" fmla="*/ 281108 w 281108"/>
              <a:gd name="connsiteY2" fmla="*/ 567419 h 567419"/>
            </a:gdLst>
            <a:ahLst/>
            <a:cxnLst>
              <a:cxn ang="0">
                <a:pos x="connsiteX0" y="connsiteY0"/>
              </a:cxn>
              <a:cxn ang="0">
                <a:pos x="connsiteX1" y="connsiteY1"/>
              </a:cxn>
              <a:cxn ang="0">
                <a:pos x="connsiteX2" y="connsiteY2"/>
              </a:cxn>
            </a:cxnLst>
            <a:rect l="l" t="t" r="r" b="b"/>
            <a:pathLst>
              <a:path w="281108" h="567419">
                <a:moveTo>
                  <a:pt x="0" y="0"/>
                </a:moveTo>
                <a:cubicBezTo>
                  <a:pt x="121873" y="403650"/>
                  <a:pt x="41853" y="180945"/>
                  <a:pt x="83934" y="249184"/>
                </a:cubicBezTo>
                <a:cubicBezTo>
                  <a:pt x="134053" y="405836"/>
                  <a:pt x="281108" y="567419"/>
                  <a:pt x="281108" y="567419"/>
                </a:cubicBezTo>
              </a:path>
            </a:pathLst>
          </a:custGeom>
          <a:noFill/>
          <a:ln w="28575">
            <a:solidFill>
              <a:srgbClr val="4472C4"/>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p>
        </p:txBody>
      </p:sp>
      <p:sp>
        <p:nvSpPr>
          <p:cNvPr id="53" name="TextBox 52">
            <a:extLst>
              <a:ext uri="{FF2B5EF4-FFF2-40B4-BE49-F238E27FC236}">
                <a16:creationId xmlns:a16="http://schemas.microsoft.com/office/drawing/2014/main" id="{B06E1BB0-D73D-4FE4-110D-C307180B8E81}"/>
              </a:ext>
            </a:extLst>
          </p:cNvPr>
          <p:cNvSpPr txBox="1"/>
          <p:nvPr/>
        </p:nvSpPr>
        <p:spPr>
          <a:xfrm>
            <a:off x="8119284" y="3521151"/>
            <a:ext cx="1037411" cy="307777"/>
          </a:xfrm>
          <a:prstGeom prst="rect">
            <a:avLst/>
          </a:prstGeom>
          <a:noFill/>
        </p:spPr>
        <p:txBody>
          <a:bodyPr wrap="square" rtlCol="0">
            <a:spAutoFit/>
          </a:bodyPr>
          <a:lstStyle/>
          <a:p>
            <a:pPr algn="ctr"/>
            <a:r>
              <a:rPr lang="en-US" sz="1400" dirty="0">
                <a:solidFill>
                  <a:srgbClr val="CC0000"/>
                </a:solidFill>
                <a:latin typeface="Arial" panose="020B0604020202020204" pitchFamily="34" charset="0"/>
                <a:cs typeface="Arial" panose="020B0604020202020204" pitchFamily="34" charset="0"/>
              </a:rPr>
              <a:t>2</a:t>
            </a:r>
            <a:r>
              <a:rPr lang="en-US" sz="1400" baseline="30000" dirty="0">
                <a:solidFill>
                  <a:srgbClr val="CC0000"/>
                </a:solidFill>
                <a:latin typeface="Arial" panose="020B0604020202020204" pitchFamily="34" charset="0"/>
                <a:cs typeface="Arial" panose="020B0604020202020204" pitchFamily="34" charset="0"/>
              </a:rPr>
              <a:t>0 </a:t>
            </a:r>
            <a:r>
              <a:rPr lang="en-US" sz="1400" dirty="0">
                <a:solidFill>
                  <a:srgbClr val="CC0000"/>
                </a:solidFill>
                <a:latin typeface="Arial" panose="020B0604020202020204" pitchFamily="34" charset="0"/>
                <a:cs typeface="Arial" panose="020B0604020202020204" pitchFamily="34" charset="0"/>
              </a:rPr>
              <a:t>neuron</a:t>
            </a:r>
          </a:p>
        </p:txBody>
      </p:sp>
      <p:sp>
        <p:nvSpPr>
          <p:cNvPr id="54" name="Freeform 53">
            <a:extLst>
              <a:ext uri="{FF2B5EF4-FFF2-40B4-BE49-F238E27FC236}">
                <a16:creationId xmlns:a16="http://schemas.microsoft.com/office/drawing/2014/main" id="{94F70EDF-1530-6E16-413E-D1CD5F661B56}"/>
              </a:ext>
            </a:extLst>
          </p:cNvPr>
          <p:cNvSpPr/>
          <p:nvPr/>
        </p:nvSpPr>
        <p:spPr>
          <a:xfrm>
            <a:off x="7572245" y="3932803"/>
            <a:ext cx="629876" cy="2112928"/>
          </a:xfrm>
          <a:custGeom>
            <a:avLst/>
            <a:gdLst>
              <a:gd name="connsiteX0" fmla="*/ 462302 w 715090"/>
              <a:gd name="connsiteY0" fmla="*/ 0 h 2166872"/>
              <a:gd name="connsiteX1" fmla="*/ 456283 w 715090"/>
              <a:gd name="connsiteY1" fmla="*/ 1017226 h 2166872"/>
              <a:gd name="connsiteX2" fmla="*/ 10895 w 715090"/>
              <a:gd name="connsiteY2" fmla="*/ 1125570 h 2166872"/>
              <a:gd name="connsiteX3" fmla="*/ 185439 w 715090"/>
              <a:gd name="connsiteY3" fmla="*/ 1829803 h 2166872"/>
              <a:gd name="connsiteX4" fmla="*/ 715090 w 715090"/>
              <a:gd name="connsiteY4" fmla="*/ 2166872 h 2166872"/>
              <a:gd name="connsiteX0" fmla="*/ 504434 w 715090"/>
              <a:gd name="connsiteY0" fmla="*/ 0 h 2172891"/>
              <a:gd name="connsiteX1" fmla="*/ 456283 w 715090"/>
              <a:gd name="connsiteY1" fmla="*/ 1023245 h 2172891"/>
              <a:gd name="connsiteX2" fmla="*/ 10895 w 715090"/>
              <a:gd name="connsiteY2" fmla="*/ 1131589 h 2172891"/>
              <a:gd name="connsiteX3" fmla="*/ 185439 w 715090"/>
              <a:gd name="connsiteY3" fmla="*/ 1835822 h 2172891"/>
              <a:gd name="connsiteX4" fmla="*/ 715090 w 715090"/>
              <a:gd name="connsiteY4" fmla="*/ 2172891 h 2172891"/>
              <a:gd name="connsiteX0" fmla="*/ 504434 w 715090"/>
              <a:gd name="connsiteY0" fmla="*/ 0 h 2172891"/>
              <a:gd name="connsiteX1" fmla="*/ 456283 w 715090"/>
              <a:gd name="connsiteY1" fmla="*/ 1023245 h 2172891"/>
              <a:gd name="connsiteX2" fmla="*/ 10895 w 715090"/>
              <a:gd name="connsiteY2" fmla="*/ 1131589 h 2172891"/>
              <a:gd name="connsiteX3" fmla="*/ 185439 w 715090"/>
              <a:gd name="connsiteY3" fmla="*/ 1835822 h 2172891"/>
              <a:gd name="connsiteX4" fmla="*/ 715090 w 715090"/>
              <a:gd name="connsiteY4" fmla="*/ 2172891 h 2172891"/>
              <a:gd name="connsiteX0" fmla="*/ 471066 w 681722"/>
              <a:gd name="connsiteY0" fmla="*/ 0 h 2172891"/>
              <a:gd name="connsiteX1" fmla="*/ 422915 w 681722"/>
              <a:gd name="connsiteY1" fmla="*/ 1023245 h 2172891"/>
              <a:gd name="connsiteX2" fmla="*/ 13640 w 681722"/>
              <a:gd name="connsiteY2" fmla="*/ 1209837 h 2172891"/>
              <a:gd name="connsiteX3" fmla="*/ 152071 w 681722"/>
              <a:gd name="connsiteY3" fmla="*/ 1835822 h 2172891"/>
              <a:gd name="connsiteX4" fmla="*/ 681722 w 681722"/>
              <a:gd name="connsiteY4" fmla="*/ 2172891 h 2172891"/>
              <a:gd name="connsiteX0" fmla="*/ 468280 w 480317"/>
              <a:gd name="connsiteY0" fmla="*/ 0 h 2076586"/>
              <a:gd name="connsiteX1" fmla="*/ 420129 w 480317"/>
              <a:gd name="connsiteY1" fmla="*/ 1023245 h 2076586"/>
              <a:gd name="connsiteX2" fmla="*/ 10854 w 480317"/>
              <a:gd name="connsiteY2" fmla="*/ 1209837 h 2076586"/>
              <a:gd name="connsiteX3" fmla="*/ 149285 w 480317"/>
              <a:gd name="connsiteY3" fmla="*/ 1835822 h 2076586"/>
              <a:gd name="connsiteX4" fmla="*/ 480317 w 480317"/>
              <a:gd name="connsiteY4" fmla="*/ 2076586 h 2076586"/>
              <a:gd name="connsiteX0" fmla="*/ 472147 w 742990"/>
              <a:gd name="connsiteY0" fmla="*/ 0 h 2028434"/>
              <a:gd name="connsiteX1" fmla="*/ 423996 w 742990"/>
              <a:gd name="connsiteY1" fmla="*/ 1023245 h 2028434"/>
              <a:gd name="connsiteX2" fmla="*/ 14721 w 742990"/>
              <a:gd name="connsiteY2" fmla="*/ 1209837 h 2028434"/>
              <a:gd name="connsiteX3" fmla="*/ 153152 w 742990"/>
              <a:gd name="connsiteY3" fmla="*/ 1835822 h 2028434"/>
              <a:gd name="connsiteX4" fmla="*/ 742990 w 742990"/>
              <a:gd name="connsiteY4" fmla="*/ 2028434 h 2028434"/>
              <a:gd name="connsiteX0" fmla="*/ 538995 w 1428122"/>
              <a:gd name="connsiteY0" fmla="*/ 0 h 2028434"/>
              <a:gd name="connsiteX1" fmla="*/ 1423872 w 1428122"/>
              <a:gd name="connsiteY1" fmla="*/ 1068603 h 2028434"/>
              <a:gd name="connsiteX2" fmla="*/ 81569 w 1428122"/>
              <a:gd name="connsiteY2" fmla="*/ 1209837 h 2028434"/>
              <a:gd name="connsiteX3" fmla="*/ 220000 w 1428122"/>
              <a:gd name="connsiteY3" fmla="*/ 1835822 h 2028434"/>
              <a:gd name="connsiteX4" fmla="*/ 809838 w 1428122"/>
              <a:gd name="connsiteY4" fmla="*/ 2028434 h 2028434"/>
              <a:gd name="connsiteX0" fmla="*/ 1361874 w 1502700"/>
              <a:gd name="connsiteY0" fmla="*/ 0 h 2229306"/>
              <a:gd name="connsiteX1" fmla="*/ 1423872 w 1502700"/>
              <a:gd name="connsiteY1" fmla="*/ 1269475 h 2229306"/>
              <a:gd name="connsiteX2" fmla="*/ 81569 w 1502700"/>
              <a:gd name="connsiteY2" fmla="*/ 1410709 h 2229306"/>
              <a:gd name="connsiteX3" fmla="*/ 220000 w 1502700"/>
              <a:gd name="connsiteY3" fmla="*/ 2036694 h 2229306"/>
              <a:gd name="connsiteX4" fmla="*/ 809838 w 1502700"/>
              <a:gd name="connsiteY4" fmla="*/ 2229306 h 2229306"/>
              <a:gd name="connsiteX0" fmla="*/ 1381312 w 1507799"/>
              <a:gd name="connsiteY0" fmla="*/ 0 h 3285505"/>
              <a:gd name="connsiteX1" fmla="*/ 1423872 w 1507799"/>
              <a:gd name="connsiteY1" fmla="*/ 2325674 h 3285505"/>
              <a:gd name="connsiteX2" fmla="*/ 81569 w 1507799"/>
              <a:gd name="connsiteY2" fmla="*/ 2466908 h 3285505"/>
              <a:gd name="connsiteX3" fmla="*/ 220000 w 1507799"/>
              <a:gd name="connsiteY3" fmla="*/ 3092893 h 3285505"/>
              <a:gd name="connsiteX4" fmla="*/ 809838 w 1507799"/>
              <a:gd name="connsiteY4" fmla="*/ 3285505 h 3285505"/>
              <a:gd name="connsiteX0" fmla="*/ 1381312 w 1528402"/>
              <a:gd name="connsiteY0" fmla="*/ 0 h 3285505"/>
              <a:gd name="connsiteX1" fmla="*/ 1433962 w 1528402"/>
              <a:gd name="connsiteY1" fmla="*/ 1347531 h 3285505"/>
              <a:gd name="connsiteX2" fmla="*/ 1423872 w 1528402"/>
              <a:gd name="connsiteY2" fmla="*/ 2325674 h 3285505"/>
              <a:gd name="connsiteX3" fmla="*/ 81569 w 1528402"/>
              <a:gd name="connsiteY3" fmla="*/ 2466908 h 3285505"/>
              <a:gd name="connsiteX4" fmla="*/ 220000 w 1528402"/>
              <a:gd name="connsiteY4" fmla="*/ 3092893 h 3285505"/>
              <a:gd name="connsiteX5" fmla="*/ 809838 w 1528402"/>
              <a:gd name="connsiteY5" fmla="*/ 3285505 h 3285505"/>
              <a:gd name="connsiteX0" fmla="*/ 1374679 w 1464223"/>
              <a:gd name="connsiteY0" fmla="*/ 0 h 3285505"/>
              <a:gd name="connsiteX1" fmla="*/ 1427329 w 1464223"/>
              <a:gd name="connsiteY1" fmla="*/ 1347531 h 3285505"/>
              <a:gd name="connsiteX2" fmla="*/ 1326528 w 1464223"/>
              <a:gd name="connsiteY2" fmla="*/ 2332154 h 3285505"/>
              <a:gd name="connsiteX3" fmla="*/ 74936 w 1464223"/>
              <a:gd name="connsiteY3" fmla="*/ 2466908 h 3285505"/>
              <a:gd name="connsiteX4" fmla="*/ 213367 w 1464223"/>
              <a:gd name="connsiteY4" fmla="*/ 3092893 h 3285505"/>
              <a:gd name="connsiteX5" fmla="*/ 803205 w 1464223"/>
              <a:gd name="connsiteY5" fmla="*/ 3285505 h 3285505"/>
              <a:gd name="connsiteX0" fmla="*/ 1374679 w 1445093"/>
              <a:gd name="connsiteY0" fmla="*/ 0 h 3285505"/>
              <a:gd name="connsiteX1" fmla="*/ 1388453 w 1445093"/>
              <a:gd name="connsiteY1" fmla="*/ 1347532 h 3285505"/>
              <a:gd name="connsiteX2" fmla="*/ 1326528 w 1445093"/>
              <a:gd name="connsiteY2" fmla="*/ 2332154 h 3285505"/>
              <a:gd name="connsiteX3" fmla="*/ 74936 w 1445093"/>
              <a:gd name="connsiteY3" fmla="*/ 2466908 h 3285505"/>
              <a:gd name="connsiteX4" fmla="*/ 213367 w 1445093"/>
              <a:gd name="connsiteY4" fmla="*/ 3092893 h 3285505"/>
              <a:gd name="connsiteX5" fmla="*/ 803205 w 1445093"/>
              <a:gd name="connsiteY5" fmla="*/ 3285505 h 3285505"/>
              <a:gd name="connsiteX0" fmla="*/ 1374679 w 1453310"/>
              <a:gd name="connsiteY0" fmla="*/ 0 h 3285505"/>
              <a:gd name="connsiteX1" fmla="*/ 1453245 w 1453310"/>
              <a:gd name="connsiteY1" fmla="*/ 712516 h 3285505"/>
              <a:gd name="connsiteX2" fmla="*/ 1388453 w 1453310"/>
              <a:gd name="connsiteY2" fmla="*/ 1347532 h 3285505"/>
              <a:gd name="connsiteX3" fmla="*/ 1326528 w 1453310"/>
              <a:gd name="connsiteY3" fmla="*/ 2332154 h 3285505"/>
              <a:gd name="connsiteX4" fmla="*/ 74936 w 1453310"/>
              <a:gd name="connsiteY4" fmla="*/ 2466908 h 3285505"/>
              <a:gd name="connsiteX5" fmla="*/ 213367 w 1453310"/>
              <a:gd name="connsiteY5" fmla="*/ 3092893 h 3285505"/>
              <a:gd name="connsiteX6" fmla="*/ 803205 w 1453310"/>
              <a:gd name="connsiteY6" fmla="*/ 3285505 h 3285505"/>
              <a:gd name="connsiteX0" fmla="*/ 1452432 w 1453310"/>
              <a:gd name="connsiteY0" fmla="*/ 191002 h 2634141"/>
              <a:gd name="connsiteX1" fmla="*/ 1453245 w 1453310"/>
              <a:gd name="connsiteY1" fmla="*/ 61152 h 2634141"/>
              <a:gd name="connsiteX2" fmla="*/ 1388453 w 1453310"/>
              <a:gd name="connsiteY2" fmla="*/ 696168 h 2634141"/>
              <a:gd name="connsiteX3" fmla="*/ 1326528 w 1453310"/>
              <a:gd name="connsiteY3" fmla="*/ 1680790 h 2634141"/>
              <a:gd name="connsiteX4" fmla="*/ 74936 w 1453310"/>
              <a:gd name="connsiteY4" fmla="*/ 1815544 h 2634141"/>
              <a:gd name="connsiteX5" fmla="*/ 213367 w 1453310"/>
              <a:gd name="connsiteY5" fmla="*/ 2441529 h 2634141"/>
              <a:gd name="connsiteX6" fmla="*/ 803205 w 1453310"/>
              <a:gd name="connsiteY6" fmla="*/ 2634141 h 2634141"/>
              <a:gd name="connsiteX0" fmla="*/ 1452432 w 1452432"/>
              <a:gd name="connsiteY0" fmla="*/ 0 h 2443139"/>
              <a:gd name="connsiteX1" fmla="*/ 1427328 w 1452432"/>
              <a:gd name="connsiteY1" fmla="*/ 258934 h 2443139"/>
              <a:gd name="connsiteX2" fmla="*/ 1388453 w 1452432"/>
              <a:gd name="connsiteY2" fmla="*/ 505166 h 2443139"/>
              <a:gd name="connsiteX3" fmla="*/ 1326528 w 1452432"/>
              <a:gd name="connsiteY3" fmla="*/ 1489788 h 2443139"/>
              <a:gd name="connsiteX4" fmla="*/ 74936 w 1452432"/>
              <a:gd name="connsiteY4" fmla="*/ 1624542 h 2443139"/>
              <a:gd name="connsiteX5" fmla="*/ 213367 w 1452432"/>
              <a:gd name="connsiteY5" fmla="*/ 2250527 h 2443139"/>
              <a:gd name="connsiteX6" fmla="*/ 803205 w 1452432"/>
              <a:gd name="connsiteY6" fmla="*/ 2443139 h 2443139"/>
              <a:gd name="connsiteX0" fmla="*/ 1452432 w 1458811"/>
              <a:gd name="connsiteY0" fmla="*/ 0 h 2443139"/>
              <a:gd name="connsiteX1" fmla="*/ 1427328 w 1458811"/>
              <a:gd name="connsiteY1" fmla="*/ 258934 h 2443139"/>
              <a:gd name="connsiteX2" fmla="*/ 1427329 w 1458811"/>
              <a:gd name="connsiteY2" fmla="*/ 738437 h 2443139"/>
              <a:gd name="connsiteX3" fmla="*/ 1326528 w 1458811"/>
              <a:gd name="connsiteY3" fmla="*/ 1489788 h 2443139"/>
              <a:gd name="connsiteX4" fmla="*/ 74936 w 1458811"/>
              <a:gd name="connsiteY4" fmla="*/ 1624542 h 2443139"/>
              <a:gd name="connsiteX5" fmla="*/ 213367 w 1458811"/>
              <a:gd name="connsiteY5" fmla="*/ 2250527 h 2443139"/>
              <a:gd name="connsiteX6" fmla="*/ 803205 w 1458811"/>
              <a:gd name="connsiteY6" fmla="*/ 2443139 h 2443139"/>
              <a:gd name="connsiteX0" fmla="*/ 1452432 w 1452432"/>
              <a:gd name="connsiteY0" fmla="*/ 0 h 2443139"/>
              <a:gd name="connsiteX1" fmla="*/ 1427328 w 1452432"/>
              <a:gd name="connsiteY1" fmla="*/ 258934 h 2443139"/>
              <a:gd name="connsiteX2" fmla="*/ 1427329 w 1452432"/>
              <a:gd name="connsiteY2" fmla="*/ 738437 h 2443139"/>
              <a:gd name="connsiteX3" fmla="*/ 1414368 w 1452432"/>
              <a:gd name="connsiteY3" fmla="*/ 1133700 h 2443139"/>
              <a:gd name="connsiteX4" fmla="*/ 1326528 w 1452432"/>
              <a:gd name="connsiteY4" fmla="*/ 1489788 h 2443139"/>
              <a:gd name="connsiteX5" fmla="*/ 74936 w 1452432"/>
              <a:gd name="connsiteY5" fmla="*/ 1624542 h 2443139"/>
              <a:gd name="connsiteX6" fmla="*/ 213367 w 1452432"/>
              <a:gd name="connsiteY6" fmla="*/ 2250527 h 2443139"/>
              <a:gd name="connsiteX7" fmla="*/ 803205 w 1452432"/>
              <a:gd name="connsiteY7" fmla="*/ 2443139 h 2443139"/>
              <a:gd name="connsiteX0" fmla="*/ 1452432 w 1472764"/>
              <a:gd name="connsiteY0" fmla="*/ 0 h 2443139"/>
              <a:gd name="connsiteX1" fmla="*/ 1472684 w 1472764"/>
              <a:gd name="connsiteY1" fmla="*/ 693077 h 2443139"/>
              <a:gd name="connsiteX2" fmla="*/ 1427329 w 1472764"/>
              <a:gd name="connsiteY2" fmla="*/ 738437 h 2443139"/>
              <a:gd name="connsiteX3" fmla="*/ 1414368 w 1472764"/>
              <a:gd name="connsiteY3" fmla="*/ 1133700 h 2443139"/>
              <a:gd name="connsiteX4" fmla="*/ 1326528 w 1472764"/>
              <a:gd name="connsiteY4" fmla="*/ 1489788 h 2443139"/>
              <a:gd name="connsiteX5" fmla="*/ 74936 w 1472764"/>
              <a:gd name="connsiteY5" fmla="*/ 1624542 h 2443139"/>
              <a:gd name="connsiteX6" fmla="*/ 213367 w 1472764"/>
              <a:gd name="connsiteY6" fmla="*/ 2250527 h 2443139"/>
              <a:gd name="connsiteX7" fmla="*/ 803205 w 1472764"/>
              <a:gd name="connsiteY7" fmla="*/ 2443139 h 2443139"/>
              <a:gd name="connsiteX0" fmla="*/ 1426515 w 1472764"/>
              <a:gd name="connsiteY0" fmla="*/ 0 h 2145071"/>
              <a:gd name="connsiteX1" fmla="*/ 1472684 w 1472764"/>
              <a:gd name="connsiteY1" fmla="*/ 395009 h 2145071"/>
              <a:gd name="connsiteX2" fmla="*/ 1427329 w 1472764"/>
              <a:gd name="connsiteY2" fmla="*/ 440369 h 2145071"/>
              <a:gd name="connsiteX3" fmla="*/ 1414368 w 1472764"/>
              <a:gd name="connsiteY3" fmla="*/ 835632 h 2145071"/>
              <a:gd name="connsiteX4" fmla="*/ 1326528 w 1472764"/>
              <a:gd name="connsiteY4" fmla="*/ 1191720 h 2145071"/>
              <a:gd name="connsiteX5" fmla="*/ 74936 w 1472764"/>
              <a:gd name="connsiteY5" fmla="*/ 1326474 h 2145071"/>
              <a:gd name="connsiteX6" fmla="*/ 213367 w 1472764"/>
              <a:gd name="connsiteY6" fmla="*/ 1952459 h 2145071"/>
              <a:gd name="connsiteX7" fmla="*/ 803205 w 1472764"/>
              <a:gd name="connsiteY7" fmla="*/ 2145071 h 2145071"/>
              <a:gd name="connsiteX0" fmla="*/ 1426515 w 1449543"/>
              <a:gd name="connsiteY0" fmla="*/ 0 h 2145071"/>
              <a:gd name="connsiteX1" fmla="*/ 1446767 w 1449543"/>
              <a:gd name="connsiteY1" fmla="*/ 297812 h 2145071"/>
              <a:gd name="connsiteX2" fmla="*/ 1427329 w 1449543"/>
              <a:gd name="connsiteY2" fmla="*/ 440369 h 2145071"/>
              <a:gd name="connsiteX3" fmla="*/ 1414368 w 1449543"/>
              <a:gd name="connsiteY3" fmla="*/ 835632 h 2145071"/>
              <a:gd name="connsiteX4" fmla="*/ 1326528 w 1449543"/>
              <a:gd name="connsiteY4" fmla="*/ 1191720 h 2145071"/>
              <a:gd name="connsiteX5" fmla="*/ 74936 w 1449543"/>
              <a:gd name="connsiteY5" fmla="*/ 1326474 h 2145071"/>
              <a:gd name="connsiteX6" fmla="*/ 213367 w 1449543"/>
              <a:gd name="connsiteY6" fmla="*/ 1952459 h 2145071"/>
              <a:gd name="connsiteX7" fmla="*/ 803205 w 1449543"/>
              <a:gd name="connsiteY7" fmla="*/ 2145071 h 2145071"/>
              <a:gd name="connsiteX0" fmla="*/ 1426515 w 1449543"/>
              <a:gd name="connsiteY0" fmla="*/ 0 h 2145071"/>
              <a:gd name="connsiteX1" fmla="*/ 1446767 w 1449543"/>
              <a:gd name="connsiteY1" fmla="*/ 297812 h 2145071"/>
              <a:gd name="connsiteX2" fmla="*/ 1433808 w 1449543"/>
              <a:gd name="connsiteY2" fmla="*/ 589403 h 2145071"/>
              <a:gd name="connsiteX3" fmla="*/ 1414368 w 1449543"/>
              <a:gd name="connsiteY3" fmla="*/ 835632 h 2145071"/>
              <a:gd name="connsiteX4" fmla="*/ 1326528 w 1449543"/>
              <a:gd name="connsiteY4" fmla="*/ 1191720 h 2145071"/>
              <a:gd name="connsiteX5" fmla="*/ 74936 w 1449543"/>
              <a:gd name="connsiteY5" fmla="*/ 1326474 h 2145071"/>
              <a:gd name="connsiteX6" fmla="*/ 213367 w 1449543"/>
              <a:gd name="connsiteY6" fmla="*/ 1952459 h 2145071"/>
              <a:gd name="connsiteX7" fmla="*/ 803205 w 1449543"/>
              <a:gd name="connsiteY7" fmla="*/ 2145071 h 2145071"/>
              <a:gd name="connsiteX0" fmla="*/ 1426515 w 1485643"/>
              <a:gd name="connsiteY0" fmla="*/ 0 h 2145071"/>
              <a:gd name="connsiteX1" fmla="*/ 1446767 w 1485643"/>
              <a:gd name="connsiteY1" fmla="*/ 297812 h 2145071"/>
              <a:gd name="connsiteX2" fmla="*/ 1485643 w 1485643"/>
              <a:gd name="connsiteY2" fmla="*/ 589403 h 2145071"/>
              <a:gd name="connsiteX3" fmla="*/ 1414368 w 1485643"/>
              <a:gd name="connsiteY3" fmla="*/ 835632 h 2145071"/>
              <a:gd name="connsiteX4" fmla="*/ 1326528 w 1485643"/>
              <a:gd name="connsiteY4" fmla="*/ 1191720 h 2145071"/>
              <a:gd name="connsiteX5" fmla="*/ 74936 w 1485643"/>
              <a:gd name="connsiteY5" fmla="*/ 1326474 h 2145071"/>
              <a:gd name="connsiteX6" fmla="*/ 213367 w 1485643"/>
              <a:gd name="connsiteY6" fmla="*/ 1952459 h 2145071"/>
              <a:gd name="connsiteX7" fmla="*/ 803205 w 1485643"/>
              <a:gd name="connsiteY7" fmla="*/ 2145071 h 2145071"/>
              <a:gd name="connsiteX0" fmla="*/ 1413557 w 1485643"/>
              <a:gd name="connsiteY0" fmla="*/ 0 h 2164510"/>
              <a:gd name="connsiteX1" fmla="*/ 1446767 w 1485643"/>
              <a:gd name="connsiteY1" fmla="*/ 317251 h 2164510"/>
              <a:gd name="connsiteX2" fmla="*/ 1485643 w 1485643"/>
              <a:gd name="connsiteY2" fmla="*/ 608842 h 2164510"/>
              <a:gd name="connsiteX3" fmla="*/ 1414368 w 1485643"/>
              <a:gd name="connsiteY3" fmla="*/ 855071 h 2164510"/>
              <a:gd name="connsiteX4" fmla="*/ 1326528 w 1485643"/>
              <a:gd name="connsiteY4" fmla="*/ 1211159 h 2164510"/>
              <a:gd name="connsiteX5" fmla="*/ 74936 w 1485643"/>
              <a:gd name="connsiteY5" fmla="*/ 1345913 h 2164510"/>
              <a:gd name="connsiteX6" fmla="*/ 213367 w 1485643"/>
              <a:gd name="connsiteY6" fmla="*/ 1971898 h 2164510"/>
              <a:gd name="connsiteX7" fmla="*/ 803205 w 1485643"/>
              <a:gd name="connsiteY7" fmla="*/ 2164510 h 2164510"/>
              <a:gd name="connsiteX0" fmla="*/ 1283970 w 1485643"/>
              <a:gd name="connsiteY0" fmla="*/ 0 h 2183950"/>
              <a:gd name="connsiteX1" fmla="*/ 1446767 w 1485643"/>
              <a:gd name="connsiteY1" fmla="*/ 336691 h 2183950"/>
              <a:gd name="connsiteX2" fmla="*/ 1485643 w 1485643"/>
              <a:gd name="connsiteY2" fmla="*/ 628282 h 2183950"/>
              <a:gd name="connsiteX3" fmla="*/ 1414368 w 1485643"/>
              <a:gd name="connsiteY3" fmla="*/ 874511 h 2183950"/>
              <a:gd name="connsiteX4" fmla="*/ 1326528 w 1485643"/>
              <a:gd name="connsiteY4" fmla="*/ 1230599 h 2183950"/>
              <a:gd name="connsiteX5" fmla="*/ 74936 w 1485643"/>
              <a:gd name="connsiteY5" fmla="*/ 1365353 h 2183950"/>
              <a:gd name="connsiteX6" fmla="*/ 213367 w 1485643"/>
              <a:gd name="connsiteY6" fmla="*/ 1991338 h 2183950"/>
              <a:gd name="connsiteX7" fmla="*/ 803205 w 1485643"/>
              <a:gd name="connsiteY7" fmla="*/ 2183950 h 2183950"/>
              <a:gd name="connsiteX0" fmla="*/ 1283970 w 1485643"/>
              <a:gd name="connsiteY0" fmla="*/ 0 h 2158031"/>
              <a:gd name="connsiteX1" fmla="*/ 1446767 w 1485643"/>
              <a:gd name="connsiteY1" fmla="*/ 336691 h 2158031"/>
              <a:gd name="connsiteX2" fmla="*/ 1485643 w 1485643"/>
              <a:gd name="connsiteY2" fmla="*/ 628282 h 2158031"/>
              <a:gd name="connsiteX3" fmla="*/ 1414368 w 1485643"/>
              <a:gd name="connsiteY3" fmla="*/ 874511 h 2158031"/>
              <a:gd name="connsiteX4" fmla="*/ 1326528 w 1485643"/>
              <a:gd name="connsiteY4" fmla="*/ 1230599 h 2158031"/>
              <a:gd name="connsiteX5" fmla="*/ 74936 w 1485643"/>
              <a:gd name="connsiteY5" fmla="*/ 1365353 h 2158031"/>
              <a:gd name="connsiteX6" fmla="*/ 213367 w 1485643"/>
              <a:gd name="connsiteY6" fmla="*/ 1991338 h 2158031"/>
              <a:gd name="connsiteX7" fmla="*/ 686577 w 1485643"/>
              <a:gd name="connsiteY7" fmla="*/ 2158031 h 2158031"/>
              <a:gd name="connsiteX0" fmla="*/ 1227269 w 1452795"/>
              <a:gd name="connsiteY0" fmla="*/ 0 h 2158031"/>
              <a:gd name="connsiteX1" fmla="*/ 1390066 w 1452795"/>
              <a:gd name="connsiteY1" fmla="*/ 336691 h 2158031"/>
              <a:gd name="connsiteX2" fmla="*/ 1428942 w 1452795"/>
              <a:gd name="connsiteY2" fmla="*/ 628282 h 2158031"/>
              <a:gd name="connsiteX3" fmla="*/ 1357667 w 1452795"/>
              <a:gd name="connsiteY3" fmla="*/ 874511 h 2158031"/>
              <a:gd name="connsiteX4" fmla="*/ 479345 w 1452795"/>
              <a:gd name="connsiteY4" fmla="*/ 1230599 h 2158031"/>
              <a:gd name="connsiteX5" fmla="*/ 18235 w 1452795"/>
              <a:gd name="connsiteY5" fmla="*/ 1365353 h 2158031"/>
              <a:gd name="connsiteX6" fmla="*/ 156666 w 1452795"/>
              <a:gd name="connsiteY6" fmla="*/ 1991338 h 2158031"/>
              <a:gd name="connsiteX7" fmla="*/ 629876 w 1452795"/>
              <a:gd name="connsiteY7" fmla="*/ 2158031 h 2158031"/>
              <a:gd name="connsiteX0" fmla="*/ 1227269 w 1490116"/>
              <a:gd name="connsiteY0" fmla="*/ 0 h 2158031"/>
              <a:gd name="connsiteX1" fmla="*/ 1390066 w 1490116"/>
              <a:gd name="connsiteY1" fmla="*/ 336691 h 2158031"/>
              <a:gd name="connsiteX2" fmla="*/ 1428942 w 1490116"/>
              <a:gd name="connsiteY2" fmla="*/ 628282 h 2158031"/>
              <a:gd name="connsiteX3" fmla="*/ 450556 w 1490116"/>
              <a:gd name="connsiteY3" fmla="*/ 608843 h 2158031"/>
              <a:gd name="connsiteX4" fmla="*/ 1357667 w 1490116"/>
              <a:gd name="connsiteY4" fmla="*/ 874511 h 2158031"/>
              <a:gd name="connsiteX5" fmla="*/ 479345 w 1490116"/>
              <a:gd name="connsiteY5" fmla="*/ 1230599 h 2158031"/>
              <a:gd name="connsiteX6" fmla="*/ 18235 w 1490116"/>
              <a:gd name="connsiteY6" fmla="*/ 1365353 h 2158031"/>
              <a:gd name="connsiteX7" fmla="*/ 156666 w 1490116"/>
              <a:gd name="connsiteY7" fmla="*/ 1991338 h 2158031"/>
              <a:gd name="connsiteX8" fmla="*/ 629876 w 1490116"/>
              <a:gd name="connsiteY8" fmla="*/ 2158031 h 2158031"/>
              <a:gd name="connsiteX0" fmla="*/ 1227269 w 1490116"/>
              <a:gd name="connsiteY0" fmla="*/ 0 h 2158031"/>
              <a:gd name="connsiteX1" fmla="*/ 1390066 w 1490116"/>
              <a:gd name="connsiteY1" fmla="*/ 336691 h 2158031"/>
              <a:gd name="connsiteX2" fmla="*/ 1428942 w 1490116"/>
              <a:gd name="connsiteY2" fmla="*/ 628282 h 2158031"/>
              <a:gd name="connsiteX3" fmla="*/ 450556 w 1490116"/>
              <a:gd name="connsiteY3" fmla="*/ 608843 h 2158031"/>
              <a:gd name="connsiteX4" fmla="*/ 528308 w 1490116"/>
              <a:gd name="connsiteY4" fmla="*/ 965227 h 2158031"/>
              <a:gd name="connsiteX5" fmla="*/ 479345 w 1490116"/>
              <a:gd name="connsiteY5" fmla="*/ 1230599 h 2158031"/>
              <a:gd name="connsiteX6" fmla="*/ 18235 w 1490116"/>
              <a:gd name="connsiteY6" fmla="*/ 1365353 h 2158031"/>
              <a:gd name="connsiteX7" fmla="*/ 156666 w 1490116"/>
              <a:gd name="connsiteY7" fmla="*/ 1991338 h 2158031"/>
              <a:gd name="connsiteX8" fmla="*/ 629876 w 1490116"/>
              <a:gd name="connsiteY8" fmla="*/ 2158031 h 2158031"/>
              <a:gd name="connsiteX0" fmla="*/ 1227269 w 1422763"/>
              <a:gd name="connsiteY0" fmla="*/ 0 h 2158031"/>
              <a:gd name="connsiteX1" fmla="*/ 1390066 w 1422763"/>
              <a:gd name="connsiteY1" fmla="*/ 336691 h 2158031"/>
              <a:gd name="connsiteX2" fmla="*/ 457038 w 1422763"/>
              <a:gd name="connsiteY2" fmla="*/ 129342 h 2158031"/>
              <a:gd name="connsiteX3" fmla="*/ 450556 w 1422763"/>
              <a:gd name="connsiteY3" fmla="*/ 608843 h 2158031"/>
              <a:gd name="connsiteX4" fmla="*/ 528308 w 1422763"/>
              <a:gd name="connsiteY4" fmla="*/ 965227 h 2158031"/>
              <a:gd name="connsiteX5" fmla="*/ 479345 w 1422763"/>
              <a:gd name="connsiteY5" fmla="*/ 1230599 h 2158031"/>
              <a:gd name="connsiteX6" fmla="*/ 18235 w 1422763"/>
              <a:gd name="connsiteY6" fmla="*/ 1365353 h 2158031"/>
              <a:gd name="connsiteX7" fmla="*/ 156666 w 1422763"/>
              <a:gd name="connsiteY7" fmla="*/ 1991338 h 2158031"/>
              <a:gd name="connsiteX8" fmla="*/ 629876 w 1422763"/>
              <a:gd name="connsiteY8" fmla="*/ 2158031 h 2158031"/>
              <a:gd name="connsiteX0" fmla="*/ 1390066 w 1390066"/>
              <a:gd name="connsiteY0" fmla="*/ 212423 h 2033763"/>
              <a:gd name="connsiteX1" fmla="*/ 457038 w 1390066"/>
              <a:gd name="connsiteY1" fmla="*/ 5074 h 2033763"/>
              <a:gd name="connsiteX2" fmla="*/ 450556 w 1390066"/>
              <a:gd name="connsiteY2" fmla="*/ 484575 h 2033763"/>
              <a:gd name="connsiteX3" fmla="*/ 528308 w 1390066"/>
              <a:gd name="connsiteY3" fmla="*/ 840959 h 2033763"/>
              <a:gd name="connsiteX4" fmla="*/ 479345 w 1390066"/>
              <a:gd name="connsiteY4" fmla="*/ 1106331 h 2033763"/>
              <a:gd name="connsiteX5" fmla="*/ 18235 w 1390066"/>
              <a:gd name="connsiteY5" fmla="*/ 1241085 h 2033763"/>
              <a:gd name="connsiteX6" fmla="*/ 156666 w 1390066"/>
              <a:gd name="connsiteY6" fmla="*/ 1867070 h 2033763"/>
              <a:gd name="connsiteX7" fmla="*/ 629876 w 1390066"/>
              <a:gd name="connsiteY7" fmla="*/ 2033763 h 2033763"/>
              <a:gd name="connsiteX0" fmla="*/ 521831 w 629876"/>
              <a:gd name="connsiteY0" fmla="*/ 0 h 2164766"/>
              <a:gd name="connsiteX1" fmla="*/ 457038 w 629876"/>
              <a:gd name="connsiteY1" fmla="*/ 136077 h 2164766"/>
              <a:gd name="connsiteX2" fmla="*/ 450556 w 629876"/>
              <a:gd name="connsiteY2" fmla="*/ 615578 h 2164766"/>
              <a:gd name="connsiteX3" fmla="*/ 528308 w 629876"/>
              <a:gd name="connsiteY3" fmla="*/ 971962 h 2164766"/>
              <a:gd name="connsiteX4" fmla="*/ 479345 w 629876"/>
              <a:gd name="connsiteY4" fmla="*/ 1237334 h 2164766"/>
              <a:gd name="connsiteX5" fmla="*/ 18235 w 629876"/>
              <a:gd name="connsiteY5" fmla="*/ 1372088 h 2164766"/>
              <a:gd name="connsiteX6" fmla="*/ 156666 w 629876"/>
              <a:gd name="connsiteY6" fmla="*/ 1998073 h 2164766"/>
              <a:gd name="connsiteX7" fmla="*/ 629876 w 629876"/>
              <a:gd name="connsiteY7" fmla="*/ 2164766 h 2164766"/>
              <a:gd name="connsiteX0" fmla="*/ 457038 w 629876"/>
              <a:gd name="connsiteY0" fmla="*/ 0 h 2028689"/>
              <a:gd name="connsiteX1" fmla="*/ 450556 w 629876"/>
              <a:gd name="connsiteY1" fmla="*/ 479501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69994 w 629876"/>
              <a:gd name="connsiteY1" fmla="*/ 563738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69994 w 629876"/>
              <a:gd name="connsiteY1" fmla="*/ 563738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24638 w 629876"/>
              <a:gd name="connsiteY1" fmla="*/ 563738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431118 w 629876"/>
              <a:gd name="connsiteY1" fmla="*/ 414704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398721 w 629876"/>
              <a:gd name="connsiteY1" fmla="*/ 479502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57038 w 629876"/>
              <a:gd name="connsiteY0" fmla="*/ 0 h 2028689"/>
              <a:gd name="connsiteX1" fmla="*/ 398721 w 629876"/>
              <a:gd name="connsiteY1" fmla="*/ 479502 h 2028689"/>
              <a:gd name="connsiteX2" fmla="*/ 528308 w 629876"/>
              <a:gd name="connsiteY2" fmla="*/ 835885 h 2028689"/>
              <a:gd name="connsiteX3" fmla="*/ 479345 w 629876"/>
              <a:gd name="connsiteY3" fmla="*/ 1101257 h 2028689"/>
              <a:gd name="connsiteX4" fmla="*/ 18235 w 629876"/>
              <a:gd name="connsiteY4" fmla="*/ 1236011 h 2028689"/>
              <a:gd name="connsiteX5" fmla="*/ 156666 w 629876"/>
              <a:gd name="connsiteY5" fmla="*/ 1861996 h 2028689"/>
              <a:gd name="connsiteX6" fmla="*/ 629876 w 629876"/>
              <a:gd name="connsiteY6" fmla="*/ 2028689 h 2028689"/>
              <a:gd name="connsiteX0" fmla="*/ 476476 w 629876"/>
              <a:gd name="connsiteY0" fmla="*/ 0 h 2093487"/>
              <a:gd name="connsiteX1" fmla="*/ 398721 w 629876"/>
              <a:gd name="connsiteY1" fmla="*/ 544300 h 2093487"/>
              <a:gd name="connsiteX2" fmla="*/ 528308 w 629876"/>
              <a:gd name="connsiteY2" fmla="*/ 900683 h 2093487"/>
              <a:gd name="connsiteX3" fmla="*/ 479345 w 629876"/>
              <a:gd name="connsiteY3" fmla="*/ 1166055 h 2093487"/>
              <a:gd name="connsiteX4" fmla="*/ 18235 w 629876"/>
              <a:gd name="connsiteY4" fmla="*/ 1300809 h 2093487"/>
              <a:gd name="connsiteX5" fmla="*/ 156666 w 629876"/>
              <a:gd name="connsiteY5" fmla="*/ 1926794 h 2093487"/>
              <a:gd name="connsiteX6" fmla="*/ 629876 w 629876"/>
              <a:gd name="connsiteY6" fmla="*/ 2093487 h 2093487"/>
              <a:gd name="connsiteX0" fmla="*/ 476476 w 629876"/>
              <a:gd name="connsiteY0" fmla="*/ 0 h 2093487"/>
              <a:gd name="connsiteX1" fmla="*/ 398721 w 629876"/>
              <a:gd name="connsiteY1" fmla="*/ 544300 h 2093487"/>
              <a:gd name="connsiteX2" fmla="*/ 528308 w 629876"/>
              <a:gd name="connsiteY2" fmla="*/ 900683 h 2093487"/>
              <a:gd name="connsiteX3" fmla="*/ 479345 w 629876"/>
              <a:gd name="connsiteY3" fmla="*/ 1166055 h 2093487"/>
              <a:gd name="connsiteX4" fmla="*/ 18235 w 629876"/>
              <a:gd name="connsiteY4" fmla="*/ 1300809 h 2093487"/>
              <a:gd name="connsiteX5" fmla="*/ 156666 w 629876"/>
              <a:gd name="connsiteY5" fmla="*/ 1926794 h 2093487"/>
              <a:gd name="connsiteX6" fmla="*/ 629876 w 629876"/>
              <a:gd name="connsiteY6" fmla="*/ 2093487 h 2093487"/>
              <a:gd name="connsiteX0" fmla="*/ 476476 w 629876"/>
              <a:gd name="connsiteY0" fmla="*/ 0 h 2093487"/>
              <a:gd name="connsiteX1" fmla="*/ 398721 w 629876"/>
              <a:gd name="connsiteY1" fmla="*/ 544300 h 2093487"/>
              <a:gd name="connsiteX2" fmla="*/ 528308 w 629876"/>
              <a:gd name="connsiteY2" fmla="*/ 900683 h 2093487"/>
              <a:gd name="connsiteX3" fmla="*/ 479345 w 629876"/>
              <a:gd name="connsiteY3" fmla="*/ 1166055 h 2093487"/>
              <a:gd name="connsiteX4" fmla="*/ 18235 w 629876"/>
              <a:gd name="connsiteY4" fmla="*/ 1300809 h 2093487"/>
              <a:gd name="connsiteX5" fmla="*/ 156666 w 629876"/>
              <a:gd name="connsiteY5" fmla="*/ 1926794 h 2093487"/>
              <a:gd name="connsiteX6" fmla="*/ 629876 w 629876"/>
              <a:gd name="connsiteY6" fmla="*/ 2093487 h 2093487"/>
              <a:gd name="connsiteX0" fmla="*/ 625502 w 629876"/>
              <a:gd name="connsiteY0" fmla="*/ 0 h 2112927"/>
              <a:gd name="connsiteX1" fmla="*/ 398721 w 629876"/>
              <a:gd name="connsiteY1" fmla="*/ 563740 h 2112927"/>
              <a:gd name="connsiteX2" fmla="*/ 528308 w 629876"/>
              <a:gd name="connsiteY2" fmla="*/ 920123 h 2112927"/>
              <a:gd name="connsiteX3" fmla="*/ 479345 w 629876"/>
              <a:gd name="connsiteY3" fmla="*/ 1185495 h 2112927"/>
              <a:gd name="connsiteX4" fmla="*/ 18235 w 629876"/>
              <a:gd name="connsiteY4" fmla="*/ 1320249 h 2112927"/>
              <a:gd name="connsiteX5" fmla="*/ 156666 w 629876"/>
              <a:gd name="connsiteY5" fmla="*/ 1946234 h 2112927"/>
              <a:gd name="connsiteX6" fmla="*/ 629876 w 629876"/>
              <a:gd name="connsiteY6" fmla="*/ 2112927 h 2112927"/>
              <a:gd name="connsiteX0" fmla="*/ 547750 w 629876"/>
              <a:gd name="connsiteY0" fmla="*/ 0 h 2112927"/>
              <a:gd name="connsiteX1" fmla="*/ 398721 w 629876"/>
              <a:gd name="connsiteY1" fmla="*/ 563740 h 2112927"/>
              <a:gd name="connsiteX2" fmla="*/ 528308 w 629876"/>
              <a:gd name="connsiteY2" fmla="*/ 920123 h 2112927"/>
              <a:gd name="connsiteX3" fmla="*/ 479345 w 629876"/>
              <a:gd name="connsiteY3" fmla="*/ 1185495 h 2112927"/>
              <a:gd name="connsiteX4" fmla="*/ 18235 w 629876"/>
              <a:gd name="connsiteY4" fmla="*/ 1320249 h 2112927"/>
              <a:gd name="connsiteX5" fmla="*/ 156666 w 629876"/>
              <a:gd name="connsiteY5" fmla="*/ 1946234 h 2112927"/>
              <a:gd name="connsiteX6" fmla="*/ 629876 w 629876"/>
              <a:gd name="connsiteY6" fmla="*/ 2112927 h 2112927"/>
              <a:gd name="connsiteX0" fmla="*/ 547750 w 629876"/>
              <a:gd name="connsiteY0" fmla="*/ 0 h 2112927"/>
              <a:gd name="connsiteX1" fmla="*/ 398721 w 629876"/>
              <a:gd name="connsiteY1" fmla="*/ 563740 h 2112927"/>
              <a:gd name="connsiteX2" fmla="*/ 405201 w 629876"/>
              <a:gd name="connsiteY2" fmla="*/ 544299 h 2112927"/>
              <a:gd name="connsiteX3" fmla="*/ 528308 w 629876"/>
              <a:gd name="connsiteY3" fmla="*/ 920123 h 2112927"/>
              <a:gd name="connsiteX4" fmla="*/ 479345 w 629876"/>
              <a:gd name="connsiteY4" fmla="*/ 1185495 h 2112927"/>
              <a:gd name="connsiteX5" fmla="*/ 18235 w 629876"/>
              <a:gd name="connsiteY5" fmla="*/ 1320249 h 2112927"/>
              <a:gd name="connsiteX6" fmla="*/ 156666 w 629876"/>
              <a:gd name="connsiteY6" fmla="*/ 1946234 h 2112927"/>
              <a:gd name="connsiteX7" fmla="*/ 629876 w 629876"/>
              <a:gd name="connsiteY7" fmla="*/ 2112927 h 2112927"/>
              <a:gd name="connsiteX0" fmla="*/ 547750 w 629876"/>
              <a:gd name="connsiteY0" fmla="*/ 0 h 2112927"/>
              <a:gd name="connsiteX1" fmla="*/ 398721 w 629876"/>
              <a:gd name="connsiteY1" fmla="*/ 563740 h 2112927"/>
              <a:gd name="connsiteX2" fmla="*/ 528308 w 629876"/>
              <a:gd name="connsiteY2" fmla="*/ 920123 h 2112927"/>
              <a:gd name="connsiteX3" fmla="*/ 479345 w 629876"/>
              <a:gd name="connsiteY3" fmla="*/ 1185495 h 2112927"/>
              <a:gd name="connsiteX4" fmla="*/ 18235 w 629876"/>
              <a:gd name="connsiteY4" fmla="*/ 1320249 h 2112927"/>
              <a:gd name="connsiteX5" fmla="*/ 156666 w 629876"/>
              <a:gd name="connsiteY5" fmla="*/ 1946234 h 2112927"/>
              <a:gd name="connsiteX6" fmla="*/ 629876 w 629876"/>
              <a:gd name="connsiteY6" fmla="*/ 2112927 h 211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876" h="2112927">
                <a:moveTo>
                  <a:pt x="547750" y="0"/>
                </a:moveTo>
                <a:cubicBezTo>
                  <a:pt x="561789" y="284028"/>
                  <a:pt x="397641" y="347749"/>
                  <a:pt x="398721" y="563740"/>
                </a:cubicBezTo>
                <a:cubicBezTo>
                  <a:pt x="395481" y="717094"/>
                  <a:pt x="514871" y="816497"/>
                  <a:pt x="528308" y="920123"/>
                </a:cubicBezTo>
                <a:cubicBezTo>
                  <a:pt x="541745" y="1023749"/>
                  <a:pt x="564357" y="1118807"/>
                  <a:pt x="479345" y="1185495"/>
                </a:cubicBezTo>
                <a:cubicBezTo>
                  <a:pt x="394333" y="1252183"/>
                  <a:pt x="72015" y="1193459"/>
                  <a:pt x="18235" y="1320249"/>
                </a:cubicBezTo>
                <a:cubicBezTo>
                  <a:pt x="-35545" y="1447039"/>
                  <a:pt x="35288" y="1809801"/>
                  <a:pt x="156666" y="1946234"/>
                </a:cubicBezTo>
                <a:cubicBezTo>
                  <a:pt x="278044" y="2082667"/>
                  <a:pt x="542604" y="2059758"/>
                  <a:pt x="629876" y="2112927"/>
                </a:cubicBezTo>
              </a:path>
            </a:pathLst>
          </a:custGeom>
          <a:ln>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solidFill>
                <a:srgbClr val="355BB7"/>
              </a:solidFill>
            </a:endParaRPr>
          </a:p>
        </p:txBody>
      </p:sp>
      <p:sp>
        <p:nvSpPr>
          <p:cNvPr id="55" name="TextBox 54">
            <a:extLst>
              <a:ext uri="{FF2B5EF4-FFF2-40B4-BE49-F238E27FC236}">
                <a16:creationId xmlns:a16="http://schemas.microsoft.com/office/drawing/2014/main" id="{503C4206-6D6F-EB7B-28E4-316575004269}"/>
              </a:ext>
            </a:extLst>
          </p:cNvPr>
          <p:cNvSpPr txBox="1"/>
          <p:nvPr/>
        </p:nvSpPr>
        <p:spPr>
          <a:xfrm>
            <a:off x="6530921" y="4975209"/>
            <a:ext cx="1078313" cy="307777"/>
          </a:xfrm>
          <a:prstGeom prst="rect">
            <a:avLst/>
          </a:prstGeom>
          <a:noFill/>
        </p:spPr>
        <p:txBody>
          <a:bodyPr wrap="square" rtlCol="0">
            <a:spAutoFit/>
          </a:bodyPr>
          <a:lstStyle/>
          <a:p>
            <a:pPr algn="ctr"/>
            <a:r>
              <a:rPr lang="en-US" sz="1400" dirty="0">
                <a:solidFill>
                  <a:srgbClr val="355BB7"/>
                </a:solidFill>
                <a:latin typeface="Arial" panose="020B0604020202020204" pitchFamily="34" charset="0"/>
                <a:cs typeface="Arial" panose="020B0604020202020204" pitchFamily="34" charset="0"/>
              </a:rPr>
              <a:t> 1</a:t>
            </a:r>
            <a:r>
              <a:rPr lang="en-US" sz="1400" baseline="30000" dirty="0">
                <a:solidFill>
                  <a:srgbClr val="355BB7"/>
                </a:solidFill>
                <a:latin typeface="Arial" panose="020B0604020202020204" pitchFamily="34" charset="0"/>
                <a:cs typeface="Arial" panose="020B0604020202020204" pitchFamily="34" charset="0"/>
              </a:rPr>
              <a:t>0 </a:t>
            </a:r>
            <a:r>
              <a:rPr lang="en-US" sz="1400" dirty="0">
                <a:solidFill>
                  <a:srgbClr val="355BB7"/>
                </a:solidFill>
                <a:latin typeface="Arial" panose="020B0604020202020204" pitchFamily="34" charset="0"/>
                <a:cs typeface="Arial" panose="020B0604020202020204" pitchFamily="34" charset="0"/>
              </a:rPr>
              <a:t>neuron</a:t>
            </a:r>
          </a:p>
        </p:txBody>
      </p:sp>
      <p:sp>
        <p:nvSpPr>
          <p:cNvPr id="56" name="Freeform 55">
            <a:extLst>
              <a:ext uri="{FF2B5EF4-FFF2-40B4-BE49-F238E27FC236}">
                <a16:creationId xmlns:a16="http://schemas.microsoft.com/office/drawing/2014/main" id="{7DDD50C6-EA4B-EE57-2D67-FCD9297A5788}"/>
              </a:ext>
            </a:extLst>
          </p:cNvPr>
          <p:cNvSpPr/>
          <p:nvPr/>
        </p:nvSpPr>
        <p:spPr>
          <a:xfrm>
            <a:off x="8207267" y="5949717"/>
            <a:ext cx="671472" cy="94121"/>
          </a:xfrm>
          <a:custGeom>
            <a:avLst/>
            <a:gdLst>
              <a:gd name="connsiteX0" fmla="*/ 0 w 499557"/>
              <a:gd name="connsiteY0" fmla="*/ 18057 h 42181"/>
              <a:gd name="connsiteX1" fmla="*/ 198619 w 499557"/>
              <a:gd name="connsiteY1" fmla="*/ 24076 h 42181"/>
              <a:gd name="connsiteX2" fmla="*/ 325013 w 499557"/>
              <a:gd name="connsiteY2" fmla="*/ 42134 h 42181"/>
              <a:gd name="connsiteX3" fmla="*/ 451407 w 499557"/>
              <a:gd name="connsiteY3" fmla="*/ 18057 h 42181"/>
              <a:gd name="connsiteX4" fmla="*/ 499557 w 499557"/>
              <a:gd name="connsiteY4" fmla="*/ 0 h 42181"/>
              <a:gd name="connsiteX0" fmla="*/ 0 w 499557"/>
              <a:gd name="connsiteY0" fmla="*/ 46044 h 71570"/>
              <a:gd name="connsiteX1" fmla="*/ 218058 w 499557"/>
              <a:gd name="connsiteY1" fmla="*/ 225 h 71570"/>
              <a:gd name="connsiteX2" fmla="*/ 325013 w 499557"/>
              <a:gd name="connsiteY2" fmla="*/ 70121 h 71570"/>
              <a:gd name="connsiteX3" fmla="*/ 451407 w 499557"/>
              <a:gd name="connsiteY3" fmla="*/ 46044 h 71570"/>
              <a:gd name="connsiteX4" fmla="*/ 499557 w 499557"/>
              <a:gd name="connsiteY4" fmla="*/ 27987 h 71570"/>
              <a:gd name="connsiteX0" fmla="*/ 0 w 520452"/>
              <a:gd name="connsiteY0" fmla="*/ 91316 h 91324"/>
              <a:gd name="connsiteX1" fmla="*/ 238953 w 520452"/>
              <a:gd name="connsiteY1" fmla="*/ 139 h 91324"/>
              <a:gd name="connsiteX2" fmla="*/ 345908 w 520452"/>
              <a:gd name="connsiteY2" fmla="*/ 70035 h 91324"/>
              <a:gd name="connsiteX3" fmla="*/ 472302 w 520452"/>
              <a:gd name="connsiteY3" fmla="*/ 45958 h 91324"/>
              <a:gd name="connsiteX4" fmla="*/ 520452 w 520452"/>
              <a:gd name="connsiteY4" fmla="*/ 27901 h 91324"/>
              <a:gd name="connsiteX0" fmla="*/ 0 w 541347"/>
              <a:gd name="connsiteY0" fmla="*/ 111084 h 111091"/>
              <a:gd name="connsiteX1" fmla="*/ 259848 w 541347"/>
              <a:gd name="connsiteY1" fmla="*/ 468 h 111091"/>
              <a:gd name="connsiteX2" fmla="*/ 366803 w 541347"/>
              <a:gd name="connsiteY2" fmla="*/ 70364 h 111091"/>
              <a:gd name="connsiteX3" fmla="*/ 493197 w 541347"/>
              <a:gd name="connsiteY3" fmla="*/ 46287 h 111091"/>
              <a:gd name="connsiteX4" fmla="*/ 541347 w 541347"/>
              <a:gd name="connsiteY4" fmla="*/ 28230 h 111091"/>
              <a:gd name="connsiteX0" fmla="*/ 0 w 541347"/>
              <a:gd name="connsiteY0" fmla="*/ 111084 h 111084"/>
              <a:gd name="connsiteX1" fmla="*/ 259848 w 541347"/>
              <a:gd name="connsiteY1" fmla="*/ 468 h 111084"/>
              <a:gd name="connsiteX2" fmla="*/ 366803 w 541347"/>
              <a:gd name="connsiteY2" fmla="*/ 70364 h 111084"/>
              <a:gd name="connsiteX3" fmla="*/ 493197 w 541347"/>
              <a:gd name="connsiteY3" fmla="*/ 46287 h 111084"/>
              <a:gd name="connsiteX4" fmla="*/ 541347 w 541347"/>
              <a:gd name="connsiteY4" fmla="*/ 28230 h 11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47" h="111084">
                <a:moveTo>
                  <a:pt x="0" y="111084"/>
                </a:moveTo>
                <a:cubicBezTo>
                  <a:pt x="35659" y="47289"/>
                  <a:pt x="198714" y="7255"/>
                  <a:pt x="259848" y="468"/>
                </a:cubicBezTo>
                <a:cubicBezTo>
                  <a:pt x="320982" y="-6319"/>
                  <a:pt x="327912" y="62728"/>
                  <a:pt x="366803" y="70364"/>
                </a:cubicBezTo>
                <a:cubicBezTo>
                  <a:pt x="405694" y="78000"/>
                  <a:pt x="464106" y="53309"/>
                  <a:pt x="493197" y="46287"/>
                </a:cubicBezTo>
                <a:cubicBezTo>
                  <a:pt x="522288" y="39265"/>
                  <a:pt x="537335" y="31239"/>
                  <a:pt x="541347" y="28230"/>
                </a:cubicBezTo>
              </a:path>
            </a:pathLst>
          </a:custGeom>
          <a:ln w="12700" cmpd="sng">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7" name="Freeform 56">
            <a:extLst>
              <a:ext uri="{FF2B5EF4-FFF2-40B4-BE49-F238E27FC236}">
                <a16:creationId xmlns:a16="http://schemas.microsoft.com/office/drawing/2014/main" id="{2F6386FF-D91D-A2F1-683C-05658D3E058B}"/>
              </a:ext>
            </a:extLst>
          </p:cNvPr>
          <p:cNvSpPr/>
          <p:nvPr/>
        </p:nvSpPr>
        <p:spPr>
          <a:xfrm>
            <a:off x="8197032" y="6033693"/>
            <a:ext cx="600435" cy="244144"/>
          </a:xfrm>
          <a:custGeom>
            <a:avLst/>
            <a:gdLst>
              <a:gd name="connsiteX0" fmla="*/ 0 w 367260"/>
              <a:gd name="connsiteY0" fmla="*/ 0 h 132420"/>
              <a:gd name="connsiteX1" fmla="*/ 144450 w 367260"/>
              <a:gd name="connsiteY1" fmla="*/ 102325 h 132420"/>
              <a:gd name="connsiteX2" fmla="*/ 276863 w 367260"/>
              <a:gd name="connsiteY2" fmla="*/ 84267 h 132420"/>
              <a:gd name="connsiteX3" fmla="*/ 367144 w 367260"/>
              <a:gd name="connsiteY3" fmla="*/ 132420 h 132420"/>
              <a:gd name="connsiteX0" fmla="*/ 0 w 600424"/>
              <a:gd name="connsiteY0" fmla="*/ 0 h 128977"/>
              <a:gd name="connsiteX1" fmla="*/ 144450 w 600424"/>
              <a:gd name="connsiteY1" fmla="*/ 102325 h 128977"/>
              <a:gd name="connsiteX2" fmla="*/ 276863 w 600424"/>
              <a:gd name="connsiteY2" fmla="*/ 84267 h 128977"/>
              <a:gd name="connsiteX3" fmla="*/ 600401 w 600424"/>
              <a:gd name="connsiteY3" fmla="*/ 128977 h 128977"/>
              <a:gd name="connsiteX0" fmla="*/ 0 w 600424"/>
              <a:gd name="connsiteY0" fmla="*/ 0 h 128977"/>
              <a:gd name="connsiteX1" fmla="*/ 144450 w 600424"/>
              <a:gd name="connsiteY1" fmla="*/ 126428 h 128977"/>
              <a:gd name="connsiteX2" fmla="*/ 276863 w 600424"/>
              <a:gd name="connsiteY2" fmla="*/ 84267 h 128977"/>
              <a:gd name="connsiteX3" fmla="*/ 600401 w 600424"/>
              <a:gd name="connsiteY3" fmla="*/ 128977 h 128977"/>
              <a:gd name="connsiteX0" fmla="*/ 0 w 600435"/>
              <a:gd name="connsiteY0" fmla="*/ 0 h 129737"/>
              <a:gd name="connsiteX1" fmla="*/ 144450 w 600435"/>
              <a:gd name="connsiteY1" fmla="*/ 126428 h 129737"/>
              <a:gd name="connsiteX2" fmla="*/ 374054 w 600435"/>
              <a:gd name="connsiteY2" fmla="*/ 98040 h 129737"/>
              <a:gd name="connsiteX3" fmla="*/ 600401 w 600435"/>
              <a:gd name="connsiteY3" fmla="*/ 128977 h 129737"/>
            </a:gdLst>
            <a:ahLst/>
            <a:cxnLst>
              <a:cxn ang="0">
                <a:pos x="connsiteX0" y="connsiteY0"/>
              </a:cxn>
              <a:cxn ang="0">
                <a:pos x="connsiteX1" y="connsiteY1"/>
              </a:cxn>
              <a:cxn ang="0">
                <a:pos x="connsiteX2" y="connsiteY2"/>
              </a:cxn>
              <a:cxn ang="0">
                <a:pos x="connsiteX3" y="connsiteY3"/>
              </a:cxn>
            </a:cxnLst>
            <a:rect l="l" t="t" r="r" b="b"/>
            <a:pathLst>
              <a:path w="600435" h="129737">
                <a:moveTo>
                  <a:pt x="0" y="0"/>
                </a:moveTo>
                <a:cubicBezTo>
                  <a:pt x="49153" y="44140"/>
                  <a:pt x="82108" y="110088"/>
                  <a:pt x="144450" y="126428"/>
                </a:cubicBezTo>
                <a:cubicBezTo>
                  <a:pt x="206792" y="142768"/>
                  <a:pt x="336938" y="93024"/>
                  <a:pt x="374054" y="98040"/>
                </a:cubicBezTo>
                <a:cubicBezTo>
                  <a:pt x="411170" y="103056"/>
                  <a:pt x="603410" y="123961"/>
                  <a:pt x="600401" y="128977"/>
                </a:cubicBezTo>
              </a:path>
            </a:pathLst>
          </a:custGeom>
          <a:ln w="12700" cmpd="sng">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8" name="Freeform 57">
            <a:extLst>
              <a:ext uri="{FF2B5EF4-FFF2-40B4-BE49-F238E27FC236}">
                <a16:creationId xmlns:a16="http://schemas.microsoft.com/office/drawing/2014/main" id="{D3469A19-8EB6-3B81-4394-449C9400ED17}"/>
              </a:ext>
            </a:extLst>
          </p:cNvPr>
          <p:cNvSpPr/>
          <p:nvPr/>
        </p:nvSpPr>
        <p:spPr>
          <a:xfrm>
            <a:off x="8027666" y="6045272"/>
            <a:ext cx="181863" cy="231137"/>
          </a:xfrm>
          <a:custGeom>
            <a:avLst/>
            <a:gdLst>
              <a:gd name="connsiteX0" fmla="*/ 184224 w 184224"/>
              <a:gd name="connsiteY0" fmla="*/ 0 h 144458"/>
              <a:gd name="connsiteX1" fmla="*/ 57830 w 184224"/>
              <a:gd name="connsiteY1" fmla="*/ 78248 h 144458"/>
              <a:gd name="connsiteX2" fmla="*/ 3661 w 184224"/>
              <a:gd name="connsiteY2" fmla="*/ 144458 h 144458"/>
              <a:gd name="connsiteX0" fmla="*/ 181863 w 181863"/>
              <a:gd name="connsiteY0" fmla="*/ 0 h 144458"/>
              <a:gd name="connsiteX1" fmla="*/ 152660 w 181863"/>
              <a:gd name="connsiteY1" fmla="*/ 110646 h 144458"/>
              <a:gd name="connsiteX2" fmla="*/ 1300 w 181863"/>
              <a:gd name="connsiteY2" fmla="*/ 144458 h 144458"/>
            </a:gdLst>
            <a:ahLst/>
            <a:cxnLst>
              <a:cxn ang="0">
                <a:pos x="connsiteX0" y="connsiteY0"/>
              </a:cxn>
              <a:cxn ang="0">
                <a:pos x="connsiteX1" y="connsiteY1"/>
              </a:cxn>
              <a:cxn ang="0">
                <a:pos x="connsiteX2" y="connsiteY2"/>
              </a:cxn>
            </a:cxnLst>
            <a:rect l="l" t="t" r="r" b="b"/>
            <a:pathLst>
              <a:path w="181863" h="144458">
                <a:moveTo>
                  <a:pt x="181863" y="0"/>
                </a:moveTo>
                <a:cubicBezTo>
                  <a:pt x="133713" y="27086"/>
                  <a:pt x="182754" y="86570"/>
                  <a:pt x="152660" y="110646"/>
                </a:cubicBezTo>
                <a:cubicBezTo>
                  <a:pt x="122566" y="134722"/>
                  <a:pt x="-14750" y="143455"/>
                  <a:pt x="1300" y="144458"/>
                </a:cubicBezTo>
              </a:path>
            </a:pathLst>
          </a:custGeom>
          <a:ln w="12700" cmpd="sng">
            <a:solidFill>
              <a:srgbClr val="355BB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59" name="Freeform 58">
            <a:extLst>
              <a:ext uri="{FF2B5EF4-FFF2-40B4-BE49-F238E27FC236}">
                <a16:creationId xmlns:a16="http://schemas.microsoft.com/office/drawing/2014/main" id="{DA4DBBEB-8755-A7AF-0C1B-ED80538485C6}"/>
              </a:ext>
            </a:extLst>
          </p:cNvPr>
          <p:cNvSpPr/>
          <p:nvPr/>
        </p:nvSpPr>
        <p:spPr>
          <a:xfrm>
            <a:off x="7459487" y="6080828"/>
            <a:ext cx="336988" cy="227981"/>
          </a:xfrm>
          <a:custGeom>
            <a:avLst/>
            <a:gdLst>
              <a:gd name="connsiteX0" fmla="*/ 469393 w 469393"/>
              <a:gd name="connsiteY0" fmla="*/ 14462 h 233992"/>
              <a:gd name="connsiteX1" fmla="*/ 210586 w 469393"/>
              <a:gd name="connsiteY1" fmla="*/ 2424 h 233992"/>
              <a:gd name="connsiteX2" fmla="*/ 66136 w 469393"/>
              <a:gd name="connsiteY2" fmla="*/ 56596 h 233992"/>
              <a:gd name="connsiteX3" fmla="*/ 17986 w 469393"/>
              <a:gd name="connsiteY3" fmla="*/ 219111 h 233992"/>
              <a:gd name="connsiteX4" fmla="*/ 5949 w 469393"/>
              <a:gd name="connsiteY4" fmla="*/ 219111 h 233992"/>
              <a:gd name="connsiteX0" fmla="*/ 469393 w 469393"/>
              <a:gd name="connsiteY0" fmla="*/ 18640 h 238170"/>
              <a:gd name="connsiteX1" fmla="*/ 210586 w 469393"/>
              <a:gd name="connsiteY1" fmla="*/ 6602 h 238170"/>
              <a:gd name="connsiteX2" fmla="*/ 75163 w 469393"/>
              <a:gd name="connsiteY2" fmla="*/ 119091 h 238170"/>
              <a:gd name="connsiteX3" fmla="*/ 17986 w 469393"/>
              <a:gd name="connsiteY3" fmla="*/ 223289 h 238170"/>
              <a:gd name="connsiteX4" fmla="*/ 5949 w 469393"/>
              <a:gd name="connsiteY4" fmla="*/ 223289 h 238170"/>
              <a:gd name="connsiteX0" fmla="*/ 469393 w 469393"/>
              <a:gd name="connsiteY0" fmla="*/ 53925 h 273455"/>
              <a:gd name="connsiteX1" fmla="*/ 192536 w 469393"/>
              <a:gd name="connsiteY1" fmla="*/ 3009 h 273455"/>
              <a:gd name="connsiteX2" fmla="*/ 75163 w 469393"/>
              <a:gd name="connsiteY2" fmla="*/ 154376 h 273455"/>
              <a:gd name="connsiteX3" fmla="*/ 17986 w 469393"/>
              <a:gd name="connsiteY3" fmla="*/ 258574 h 273455"/>
              <a:gd name="connsiteX4" fmla="*/ 5949 w 469393"/>
              <a:gd name="connsiteY4" fmla="*/ 258574 h 273455"/>
              <a:gd name="connsiteX0" fmla="*/ 469393 w 469393"/>
              <a:gd name="connsiteY0" fmla="*/ 51273 h 270803"/>
              <a:gd name="connsiteX1" fmla="*/ 192536 w 469393"/>
              <a:gd name="connsiteY1" fmla="*/ 357 h 270803"/>
              <a:gd name="connsiteX2" fmla="*/ 39063 w 469393"/>
              <a:gd name="connsiteY2" fmla="*/ 80446 h 270803"/>
              <a:gd name="connsiteX3" fmla="*/ 17986 w 469393"/>
              <a:gd name="connsiteY3" fmla="*/ 255922 h 270803"/>
              <a:gd name="connsiteX4" fmla="*/ 5949 w 469393"/>
              <a:gd name="connsiteY4" fmla="*/ 255922 h 270803"/>
              <a:gd name="connsiteX0" fmla="*/ 469393 w 469393"/>
              <a:gd name="connsiteY0" fmla="*/ 8451 h 227981"/>
              <a:gd name="connsiteX1" fmla="*/ 192536 w 469393"/>
              <a:gd name="connsiteY1" fmla="*/ 2894 h 227981"/>
              <a:gd name="connsiteX2" fmla="*/ 39063 w 469393"/>
              <a:gd name="connsiteY2" fmla="*/ 37624 h 227981"/>
              <a:gd name="connsiteX3" fmla="*/ 17986 w 469393"/>
              <a:gd name="connsiteY3" fmla="*/ 213100 h 227981"/>
              <a:gd name="connsiteX4" fmla="*/ 5949 w 469393"/>
              <a:gd name="connsiteY4" fmla="*/ 213100 h 22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393" h="227981">
                <a:moveTo>
                  <a:pt x="469393" y="8451"/>
                </a:moveTo>
                <a:cubicBezTo>
                  <a:pt x="373594" y="-1079"/>
                  <a:pt x="264257" y="-1968"/>
                  <a:pt x="192536" y="2894"/>
                </a:cubicBezTo>
                <a:cubicBezTo>
                  <a:pt x="120815" y="7756"/>
                  <a:pt x="68155" y="2590"/>
                  <a:pt x="39063" y="37624"/>
                </a:cubicBezTo>
                <a:cubicBezTo>
                  <a:pt x="9971" y="72658"/>
                  <a:pt x="28017" y="186014"/>
                  <a:pt x="17986" y="213100"/>
                </a:cubicBezTo>
                <a:cubicBezTo>
                  <a:pt x="7955" y="240186"/>
                  <a:pt x="-9098" y="224135"/>
                  <a:pt x="5949" y="213100"/>
                </a:cubicBezTo>
              </a:path>
            </a:pathLst>
          </a:custGeom>
          <a:ln w="12700" cmpd="sng">
            <a:solidFill>
              <a:srgbClr val="355BB7"/>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60" name="Freeform 59">
            <a:extLst>
              <a:ext uri="{FF2B5EF4-FFF2-40B4-BE49-F238E27FC236}">
                <a16:creationId xmlns:a16="http://schemas.microsoft.com/office/drawing/2014/main" id="{685B84AE-EEF4-F3F2-B7E2-1B14499D6F53}"/>
              </a:ext>
            </a:extLst>
          </p:cNvPr>
          <p:cNvSpPr/>
          <p:nvPr/>
        </p:nvSpPr>
        <p:spPr>
          <a:xfrm>
            <a:off x="7508113" y="6095727"/>
            <a:ext cx="287395" cy="258411"/>
          </a:xfrm>
          <a:custGeom>
            <a:avLst/>
            <a:gdLst>
              <a:gd name="connsiteX0" fmla="*/ 161391 w 161391"/>
              <a:gd name="connsiteY0" fmla="*/ 0 h 247082"/>
              <a:gd name="connsiteX1" fmla="*/ 10922 w 161391"/>
              <a:gd name="connsiteY1" fmla="*/ 84267 h 247082"/>
              <a:gd name="connsiteX2" fmla="*/ 16941 w 161391"/>
              <a:gd name="connsiteY2" fmla="*/ 186592 h 247082"/>
              <a:gd name="connsiteX3" fmla="*/ 59072 w 161391"/>
              <a:gd name="connsiteY3" fmla="*/ 246783 h 247082"/>
              <a:gd name="connsiteX0" fmla="*/ 223667 w 223667"/>
              <a:gd name="connsiteY0" fmla="*/ 0 h 246890"/>
              <a:gd name="connsiteX1" fmla="*/ 73198 w 223667"/>
              <a:gd name="connsiteY1" fmla="*/ 84267 h 246890"/>
              <a:gd name="connsiteX2" fmla="*/ 973 w 223667"/>
              <a:gd name="connsiteY2" fmla="*/ 114363 h 246890"/>
              <a:gd name="connsiteX3" fmla="*/ 121348 w 223667"/>
              <a:gd name="connsiteY3" fmla="*/ 246783 h 246890"/>
              <a:gd name="connsiteX0" fmla="*/ 262263 w 262263"/>
              <a:gd name="connsiteY0" fmla="*/ 0 h 180784"/>
              <a:gd name="connsiteX1" fmla="*/ 111794 w 262263"/>
              <a:gd name="connsiteY1" fmla="*/ 84267 h 180784"/>
              <a:gd name="connsiteX2" fmla="*/ 39569 w 262263"/>
              <a:gd name="connsiteY2" fmla="*/ 114363 h 180784"/>
              <a:gd name="connsiteX3" fmla="*/ 3457 w 262263"/>
              <a:gd name="connsiteY3" fmla="*/ 180573 h 180784"/>
              <a:gd name="connsiteX0" fmla="*/ 269019 w 269019"/>
              <a:gd name="connsiteY0" fmla="*/ 0 h 180677"/>
              <a:gd name="connsiteX1" fmla="*/ 118550 w 269019"/>
              <a:gd name="connsiteY1" fmla="*/ 84267 h 180677"/>
              <a:gd name="connsiteX2" fmla="*/ 13929 w 269019"/>
              <a:gd name="connsiteY2" fmla="*/ 56045 h 180677"/>
              <a:gd name="connsiteX3" fmla="*/ 10213 w 269019"/>
              <a:gd name="connsiteY3" fmla="*/ 180573 h 180677"/>
              <a:gd name="connsiteX0" fmla="*/ 269019 w 269019"/>
              <a:gd name="connsiteY0" fmla="*/ 0 h 180677"/>
              <a:gd name="connsiteX1" fmla="*/ 118550 w 269019"/>
              <a:gd name="connsiteY1" fmla="*/ 84267 h 180677"/>
              <a:gd name="connsiteX2" fmla="*/ 13929 w 269019"/>
              <a:gd name="connsiteY2" fmla="*/ 56045 h 180677"/>
              <a:gd name="connsiteX3" fmla="*/ 10213 w 269019"/>
              <a:gd name="connsiteY3" fmla="*/ 180573 h 180677"/>
              <a:gd name="connsiteX0" fmla="*/ 288767 w 288767"/>
              <a:gd name="connsiteY0" fmla="*/ 0 h 258392"/>
              <a:gd name="connsiteX1" fmla="*/ 138298 w 288767"/>
              <a:gd name="connsiteY1" fmla="*/ 84267 h 258392"/>
              <a:gd name="connsiteX2" fmla="*/ 33677 w 288767"/>
              <a:gd name="connsiteY2" fmla="*/ 56045 h 258392"/>
              <a:gd name="connsiteX3" fmla="*/ 4044 w 288767"/>
              <a:gd name="connsiteY3" fmla="*/ 258330 h 258392"/>
              <a:gd name="connsiteX0" fmla="*/ 287394 w 287394"/>
              <a:gd name="connsiteY0" fmla="*/ 0 h 258411"/>
              <a:gd name="connsiteX1" fmla="*/ 136925 w 287394"/>
              <a:gd name="connsiteY1" fmla="*/ 84267 h 258411"/>
              <a:gd name="connsiteX2" fmla="*/ 51742 w 287394"/>
              <a:gd name="connsiteY2" fmla="*/ 101404 h 258411"/>
              <a:gd name="connsiteX3" fmla="*/ 2671 w 287394"/>
              <a:gd name="connsiteY3" fmla="*/ 258330 h 258411"/>
              <a:gd name="connsiteX0" fmla="*/ 287394 w 287394"/>
              <a:gd name="connsiteY0" fmla="*/ 0 h 258411"/>
              <a:gd name="connsiteX1" fmla="*/ 149883 w 287394"/>
              <a:gd name="connsiteY1" fmla="*/ 51869 h 258411"/>
              <a:gd name="connsiteX2" fmla="*/ 51742 w 287394"/>
              <a:gd name="connsiteY2" fmla="*/ 101404 h 258411"/>
              <a:gd name="connsiteX3" fmla="*/ 2671 w 287394"/>
              <a:gd name="connsiteY3" fmla="*/ 258330 h 258411"/>
            </a:gdLst>
            <a:ahLst/>
            <a:cxnLst>
              <a:cxn ang="0">
                <a:pos x="connsiteX0" y="connsiteY0"/>
              </a:cxn>
              <a:cxn ang="0">
                <a:pos x="connsiteX1" y="connsiteY1"/>
              </a:cxn>
              <a:cxn ang="0">
                <a:pos x="connsiteX2" y="connsiteY2"/>
              </a:cxn>
              <a:cxn ang="0">
                <a:pos x="connsiteX3" y="connsiteY3"/>
              </a:cxn>
            </a:cxnLst>
            <a:rect l="l" t="t" r="r" b="b"/>
            <a:pathLst>
              <a:path w="287394" h="258411">
                <a:moveTo>
                  <a:pt x="287394" y="0"/>
                </a:moveTo>
                <a:cubicBezTo>
                  <a:pt x="224197" y="26584"/>
                  <a:pt x="189158" y="34968"/>
                  <a:pt x="149883" y="51869"/>
                </a:cubicBezTo>
                <a:cubicBezTo>
                  <a:pt x="110608" y="68770"/>
                  <a:pt x="108674" y="137191"/>
                  <a:pt x="51742" y="101404"/>
                </a:cubicBezTo>
                <a:cubicBezTo>
                  <a:pt x="33686" y="117455"/>
                  <a:pt x="-11373" y="262343"/>
                  <a:pt x="2671" y="258330"/>
                </a:cubicBezTo>
              </a:path>
            </a:pathLst>
          </a:custGeom>
          <a:ln w="12700" cmpd="sng">
            <a:solidFill>
              <a:srgbClr val="355BB7"/>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
        <p:nvSpPr>
          <p:cNvPr id="61" name="Freeform 60">
            <a:extLst>
              <a:ext uri="{FF2B5EF4-FFF2-40B4-BE49-F238E27FC236}">
                <a16:creationId xmlns:a16="http://schemas.microsoft.com/office/drawing/2014/main" id="{C52137D3-CEBE-5B60-BD7A-711451114DF1}"/>
              </a:ext>
            </a:extLst>
          </p:cNvPr>
          <p:cNvSpPr/>
          <p:nvPr/>
        </p:nvSpPr>
        <p:spPr>
          <a:xfrm>
            <a:off x="7788131" y="6065631"/>
            <a:ext cx="325527" cy="90287"/>
          </a:xfrm>
          <a:custGeom>
            <a:avLst/>
            <a:gdLst>
              <a:gd name="connsiteX0" fmla="*/ 0 w 114356"/>
              <a:gd name="connsiteY0" fmla="*/ 0 h 222706"/>
              <a:gd name="connsiteX1" fmla="*/ 24075 w 114356"/>
              <a:gd name="connsiteY1" fmla="*/ 126401 h 222706"/>
              <a:gd name="connsiteX2" fmla="*/ 84262 w 114356"/>
              <a:gd name="connsiteY2" fmla="*/ 186592 h 222706"/>
              <a:gd name="connsiteX3" fmla="*/ 114356 w 114356"/>
              <a:gd name="connsiteY3" fmla="*/ 222706 h 222706"/>
              <a:gd name="connsiteX0" fmla="*/ 0 w 114356"/>
              <a:gd name="connsiteY0" fmla="*/ 0 h 222706"/>
              <a:gd name="connsiteX1" fmla="*/ 63042 w 114356"/>
              <a:gd name="connsiteY1" fmla="*/ 78248 h 222706"/>
              <a:gd name="connsiteX2" fmla="*/ 84262 w 114356"/>
              <a:gd name="connsiteY2" fmla="*/ 186592 h 222706"/>
              <a:gd name="connsiteX3" fmla="*/ 114356 w 114356"/>
              <a:gd name="connsiteY3" fmla="*/ 222706 h 222706"/>
              <a:gd name="connsiteX0" fmla="*/ 0 w 150540"/>
              <a:gd name="connsiteY0" fmla="*/ 0 h 186622"/>
              <a:gd name="connsiteX1" fmla="*/ 63042 w 150540"/>
              <a:gd name="connsiteY1" fmla="*/ 78248 h 186622"/>
              <a:gd name="connsiteX2" fmla="*/ 84262 w 150540"/>
              <a:gd name="connsiteY2" fmla="*/ 186592 h 186622"/>
              <a:gd name="connsiteX3" fmla="*/ 150540 w 150540"/>
              <a:gd name="connsiteY3" fmla="*/ 90286 h 186622"/>
              <a:gd name="connsiteX0" fmla="*/ 0 w 150540"/>
              <a:gd name="connsiteY0" fmla="*/ 0 h 90286"/>
              <a:gd name="connsiteX1" fmla="*/ 63042 w 150540"/>
              <a:gd name="connsiteY1" fmla="*/ 78248 h 90286"/>
              <a:gd name="connsiteX2" fmla="*/ 112096 w 150540"/>
              <a:gd name="connsiteY2" fmla="*/ 48153 h 90286"/>
              <a:gd name="connsiteX3" fmla="*/ 150540 w 150540"/>
              <a:gd name="connsiteY3" fmla="*/ 90286 h 90286"/>
            </a:gdLst>
            <a:ahLst/>
            <a:cxnLst>
              <a:cxn ang="0">
                <a:pos x="connsiteX0" y="connsiteY0"/>
              </a:cxn>
              <a:cxn ang="0">
                <a:pos x="connsiteX1" y="connsiteY1"/>
              </a:cxn>
              <a:cxn ang="0">
                <a:pos x="connsiteX2" y="connsiteY2"/>
              </a:cxn>
              <a:cxn ang="0">
                <a:pos x="connsiteX3" y="connsiteY3"/>
              </a:cxn>
            </a:cxnLst>
            <a:rect l="l" t="t" r="r" b="b"/>
            <a:pathLst>
              <a:path w="150540" h="90286">
                <a:moveTo>
                  <a:pt x="0" y="0"/>
                </a:moveTo>
                <a:cubicBezTo>
                  <a:pt x="5015" y="47651"/>
                  <a:pt x="44359" y="70222"/>
                  <a:pt x="63042" y="78248"/>
                </a:cubicBezTo>
                <a:cubicBezTo>
                  <a:pt x="81725" y="86274"/>
                  <a:pt x="97513" y="46147"/>
                  <a:pt x="112096" y="48153"/>
                </a:cubicBezTo>
                <a:cubicBezTo>
                  <a:pt x="126679" y="50159"/>
                  <a:pt x="150540" y="90286"/>
                  <a:pt x="150540" y="90286"/>
                </a:cubicBezTo>
              </a:path>
            </a:pathLst>
          </a:custGeom>
          <a:ln w="12700" cmpd="sng">
            <a:solidFill>
              <a:srgbClr val="355BB7"/>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cxnSp>
        <p:nvCxnSpPr>
          <p:cNvPr id="62" name="Straight Arrow Connector 61">
            <a:extLst>
              <a:ext uri="{FF2B5EF4-FFF2-40B4-BE49-F238E27FC236}">
                <a16:creationId xmlns:a16="http://schemas.microsoft.com/office/drawing/2014/main" id="{49756EE2-774A-B377-D41F-3FDEC3341392}"/>
              </a:ext>
            </a:extLst>
          </p:cNvPr>
          <p:cNvCxnSpPr/>
          <p:nvPr/>
        </p:nvCxnSpPr>
        <p:spPr>
          <a:xfrm>
            <a:off x="7741836" y="6437461"/>
            <a:ext cx="0" cy="166120"/>
          </a:xfrm>
          <a:prstGeom prst="straightConnector1">
            <a:avLst/>
          </a:prstGeom>
          <a:ln w="1905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D6A6E8EC-EABD-F696-00F2-D36EBF6D13C7}"/>
              </a:ext>
            </a:extLst>
          </p:cNvPr>
          <p:cNvCxnSpPr/>
          <p:nvPr/>
        </p:nvCxnSpPr>
        <p:spPr>
          <a:xfrm>
            <a:off x="8233735" y="6440223"/>
            <a:ext cx="0" cy="166120"/>
          </a:xfrm>
          <a:prstGeom prst="straightConnector1">
            <a:avLst/>
          </a:prstGeom>
          <a:ln w="1905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87007000-77C6-F287-508C-3FE5578DE197}"/>
              </a:ext>
            </a:extLst>
          </p:cNvPr>
          <p:cNvCxnSpPr/>
          <p:nvPr/>
        </p:nvCxnSpPr>
        <p:spPr>
          <a:xfrm>
            <a:off x="8762867" y="6440223"/>
            <a:ext cx="0" cy="166120"/>
          </a:xfrm>
          <a:prstGeom prst="straightConnector1">
            <a:avLst/>
          </a:prstGeom>
          <a:ln w="1905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E916265D-D994-085D-A75D-50B6A0A4B413}"/>
              </a:ext>
            </a:extLst>
          </p:cNvPr>
          <p:cNvSpPr txBox="1"/>
          <p:nvPr/>
        </p:nvSpPr>
        <p:spPr>
          <a:xfrm>
            <a:off x="7620536" y="5638180"/>
            <a:ext cx="1661213" cy="307777"/>
          </a:xfrm>
          <a:prstGeom prst="rect">
            <a:avLst/>
          </a:prstGeom>
          <a:noFill/>
        </p:spPr>
        <p:txBody>
          <a:bodyPr wrap="square" rtlCol="0">
            <a:spAutoFit/>
          </a:bodyPr>
          <a:lstStyle/>
          <a:p>
            <a:pPr algn="ctr"/>
            <a:r>
              <a:rPr lang="en-US" sz="1400" dirty="0">
                <a:solidFill>
                  <a:srgbClr val="355BB7"/>
                </a:solidFill>
                <a:latin typeface="Arial" panose="020B0604020202020204" pitchFamily="34" charset="0"/>
                <a:cs typeface="Arial" panose="020B0604020202020204" pitchFamily="34" charset="0"/>
              </a:rPr>
              <a:t>Primary afferents</a:t>
            </a:r>
          </a:p>
        </p:txBody>
      </p:sp>
      <p:sp>
        <p:nvSpPr>
          <p:cNvPr id="66" name="TextBox 65">
            <a:extLst>
              <a:ext uri="{FF2B5EF4-FFF2-40B4-BE49-F238E27FC236}">
                <a16:creationId xmlns:a16="http://schemas.microsoft.com/office/drawing/2014/main" id="{0767BB56-F3A7-82F6-0AF7-5AD3B78F6EF3}"/>
              </a:ext>
            </a:extLst>
          </p:cNvPr>
          <p:cNvSpPr txBox="1"/>
          <p:nvPr/>
        </p:nvSpPr>
        <p:spPr>
          <a:xfrm>
            <a:off x="1821953" y="1271438"/>
            <a:ext cx="2334756" cy="461665"/>
          </a:xfrm>
          <a:prstGeom prst="rect">
            <a:avLst/>
          </a:prstGeom>
          <a:solidFill>
            <a:srgbClr val="FFEDEA"/>
          </a:solidFill>
        </p:spPr>
        <p:txBody>
          <a:bodyPr wrap="square" rtlCol="0">
            <a:spAutoFit/>
          </a:bodyPr>
          <a:lstStyle/>
          <a:p>
            <a:pPr algn="ctr"/>
            <a:r>
              <a:rPr lang="en-US" sz="2400" dirty="0">
                <a:solidFill>
                  <a:srgbClr val="C00000"/>
                </a:solidFill>
                <a:ea typeface="Arial" charset="0"/>
                <a:cs typeface="Arial" charset="0"/>
              </a:rPr>
              <a:t>SCD</a:t>
            </a:r>
          </a:p>
        </p:txBody>
      </p:sp>
      <p:sp>
        <p:nvSpPr>
          <p:cNvPr id="67" name="TextBox 66">
            <a:extLst>
              <a:ext uri="{FF2B5EF4-FFF2-40B4-BE49-F238E27FC236}">
                <a16:creationId xmlns:a16="http://schemas.microsoft.com/office/drawing/2014/main" id="{3E57724D-6F6C-5DA5-BB48-26087BE922FA}"/>
              </a:ext>
            </a:extLst>
          </p:cNvPr>
          <p:cNvSpPr txBox="1"/>
          <p:nvPr/>
        </p:nvSpPr>
        <p:spPr>
          <a:xfrm>
            <a:off x="6750429" y="1241554"/>
            <a:ext cx="3557225" cy="461665"/>
          </a:xfrm>
          <a:prstGeom prst="rect">
            <a:avLst/>
          </a:prstGeom>
          <a:solidFill>
            <a:schemeClr val="bg1">
              <a:lumMod val="75000"/>
            </a:schemeClr>
          </a:solidFill>
        </p:spPr>
        <p:txBody>
          <a:bodyPr wrap="square" rtlCol="0">
            <a:spAutoFit/>
          </a:bodyPr>
          <a:lstStyle/>
          <a:p>
            <a:pPr algn="ctr"/>
            <a:r>
              <a:rPr lang="en-US" sz="2400" dirty="0">
                <a:solidFill>
                  <a:srgbClr val="C00000"/>
                </a:solidFill>
                <a:ea typeface="Arial" charset="0"/>
                <a:cs typeface="Arial" charset="0"/>
              </a:rPr>
              <a:t>Nociception</a:t>
            </a:r>
          </a:p>
        </p:txBody>
      </p:sp>
      <p:sp>
        <p:nvSpPr>
          <p:cNvPr id="68" name="Chevron 67">
            <a:extLst>
              <a:ext uri="{FF2B5EF4-FFF2-40B4-BE49-F238E27FC236}">
                <a16:creationId xmlns:a16="http://schemas.microsoft.com/office/drawing/2014/main" id="{E102DFEB-BB78-BD66-4B88-AC03C468DDAE}"/>
              </a:ext>
            </a:extLst>
          </p:cNvPr>
          <p:cNvSpPr/>
          <p:nvPr/>
        </p:nvSpPr>
        <p:spPr>
          <a:xfrm rot="5400000">
            <a:off x="8071325" y="3830448"/>
            <a:ext cx="87739" cy="158573"/>
          </a:xfrm>
          <a:prstGeom prst="chevron">
            <a:avLst/>
          </a:prstGeom>
          <a:solidFill>
            <a:srgbClr val="355B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69" name="Freeform 68">
            <a:extLst>
              <a:ext uri="{FF2B5EF4-FFF2-40B4-BE49-F238E27FC236}">
                <a16:creationId xmlns:a16="http://schemas.microsoft.com/office/drawing/2014/main" id="{1BF66B8E-1C2B-83DA-DC16-01B0ADFD9CD6}"/>
              </a:ext>
            </a:extLst>
          </p:cNvPr>
          <p:cNvSpPr/>
          <p:nvPr/>
        </p:nvSpPr>
        <p:spPr>
          <a:xfrm>
            <a:off x="8233734" y="2638081"/>
            <a:ext cx="583735" cy="1163819"/>
          </a:xfrm>
          <a:custGeom>
            <a:avLst/>
            <a:gdLst>
              <a:gd name="connsiteX0" fmla="*/ 35245 w 295980"/>
              <a:gd name="connsiteY0" fmla="*/ 1030280 h 1030280"/>
              <a:gd name="connsiteX1" fmla="*/ 22286 w 295980"/>
              <a:gd name="connsiteY1" fmla="*/ 693333 h 1030280"/>
              <a:gd name="connsiteX2" fmla="*/ 294420 w 295980"/>
              <a:gd name="connsiteY2" fmla="*/ 492461 h 1030280"/>
              <a:gd name="connsiteX3" fmla="*/ 132436 w 295980"/>
              <a:gd name="connsiteY3" fmla="*/ 0 h 1030280"/>
              <a:gd name="connsiteX0" fmla="*/ 35245 w 626884"/>
              <a:gd name="connsiteY0" fmla="*/ 1069159 h 1069159"/>
              <a:gd name="connsiteX1" fmla="*/ 22286 w 626884"/>
              <a:gd name="connsiteY1" fmla="*/ 732212 h 1069159"/>
              <a:gd name="connsiteX2" fmla="*/ 294420 w 626884"/>
              <a:gd name="connsiteY2" fmla="*/ 531340 h 1069159"/>
              <a:gd name="connsiteX3" fmla="*/ 624867 w 626884"/>
              <a:gd name="connsiteY3" fmla="*/ 0 h 1069159"/>
              <a:gd name="connsiteX0" fmla="*/ 66796 w 756197"/>
              <a:gd name="connsiteY0" fmla="*/ 1069159 h 1069159"/>
              <a:gd name="connsiteX1" fmla="*/ 53837 w 756197"/>
              <a:gd name="connsiteY1" fmla="*/ 732212 h 1069159"/>
              <a:gd name="connsiteX2" fmla="*/ 753609 w 756197"/>
              <a:gd name="connsiteY2" fmla="*/ 531340 h 1069159"/>
              <a:gd name="connsiteX3" fmla="*/ 656418 w 756197"/>
              <a:gd name="connsiteY3" fmla="*/ 0 h 1069159"/>
              <a:gd name="connsiteX0" fmla="*/ 68234 w 776647"/>
              <a:gd name="connsiteY0" fmla="*/ 1069159 h 1069159"/>
              <a:gd name="connsiteX1" fmla="*/ 55275 w 776647"/>
              <a:gd name="connsiteY1" fmla="*/ 732212 h 1069159"/>
              <a:gd name="connsiteX2" fmla="*/ 774485 w 776647"/>
              <a:gd name="connsiteY2" fmla="*/ 492462 h 1069159"/>
              <a:gd name="connsiteX3" fmla="*/ 657856 w 776647"/>
              <a:gd name="connsiteY3" fmla="*/ 0 h 1069159"/>
              <a:gd name="connsiteX0" fmla="*/ 68234 w 787896"/>
              <a:gd name="connsiteY0" fmla="*/ 1069159 h 1069159"/>
              <a:gd name="connsiteX1" fmla="*/ 55275 w 787896"/>
              <a:gd name="connsiteY1" fmla="*/ 732212 h 1069159"/>
              <a:gd name="connsiteX2" fmla="*/ 774485 w 787896"/>
              <a:gd name="connsiteY2" fmla="*/ 492462 h 1069159"/>
              <a:gd name="connsiteX3" fmla="*/ 657856 w 787896"/>
              <a:gd name="connsiteY3" fmla="*/ 0 h 1069159"/>
              <a:gd name="connsiteX0" fmla="*/ 22698 w 742360"/>
              <a:gd name="connsiteY0" fmla="*/ 1069159 h 1069159"/>
              <a:gd name="connsiteX1" fmla="*/ 89184 w 742360"/>
              <a:gd name="connsiteY1" fmla="*/ 725733 h 1069159"/>
              <a:gd name="connsiteX2" fmla="*/ 728949 w 742360"/>
              <a:gd name="connsiteY2" fmla="*/ 492462 h 1069159"/>
              <a:gd name="connsiteX3" fmla="*/ 612320 w 742360"/>
              <a:gd name="connsiteY3" fmla="*/ 0 h 1069159"/>
              <a:gd name="connsiteX0" fmla="*/ 22698 w 742360"/>
              <a:gd name="connsiteY0" fmla="*/ 1069159 h 1069159"/>
              <a:gd name="connsiteX1" fmla="*/ 89184 w 742360"/>
              <a:gd name="connsiteY1" fmla="*/ 570219 h 1069159"/>
              <a:gd name="connsiteX2" fmla="*/ 728949 w 742360"/>
              <a:gd name="connsiteY2" fmla="*/ 492462 h 1069159"/>
              <a:gd name="connsiteX3" fmla="*/ 612320 w 742360"/>
              <a:gd name="connsiteY3" fmla="*/ 0 h 1069159"/>
              <a:gd name="connsiteX0" fmla="*/ 21606 w 721363"/>
              <a:gd name="connsiteY0" fmla="*/ 1069159 h 1069159"/>
              <a:gd name="connsiteX1" fmla="*/ 88092 w 721363"/>
              <a:gd name="connsiteY1" fmla="*/ 570219 h 1069159"/>
              <a:gd name="connsiteX2" fmla="*/ 706191 w 721363"/>
              <a:gd name="connsiteY2" fmla="*/ 453584 h 1069159"/>
              <a:gd name="connsiteX3" fmla="*/ 611228 w 721363"/>
              <a:gd name="connsiteY3" fmla="*/ 0 h 1069159"/>
              <a:gd name="connsiteX0" fmla="*/ 16910 w 716668"/>
              <a:gd name="connsiteY0" fmla="*/ 1069159 h 1069159"/>
              <a:gd name="connsiteX1" fmla="*/ 97841 w 716668"/>
              <a:gd name="connsiteY1" fmla="*/ 531341 h 1069159"/>
              <a:gd name="connsiteX2" fmla="*/ 701495 w 716668"/>
              <a:gd name="connsiteY2" fmla="*/ 453584 h 1069159"/>
              <a:gd name="connsiteX3" fmla="*/ 606532 w 716668"/>
              <a:gd name="connsiteY3" fmla="*/ 0 h 1069159"/>
            </a:gdLst>
            <a:ahLst/>
            <a:cxnLst>
              <a:cxn ang="0">
                <a:pos x="connsiteX0" y="connsiteY0"/>
              </a:cxn>
              <a:cxn ang="0">
                <a:pos x="connsiteX1" y="connsiteY1"/>
              </a:cxn>
              <a:cxn ang="0">
                <a:pos x="connsiteX2" y="connsiteY2"/>
              </a:cxn>
              <a:cxn ang="0">
                <a:pos x="connsiteX3" y="connsiteY3"/>
              </a:cxn>
            </a:cxnLst>
            <a:rect l="l" t="t" r="r" b="b"/>
            <a:pathLst>
              <a:path w="716668" h="1069159">
                <a:moveTo>
                  <a:pt x="16910" y="1069159"/>
                </a:moveTo>
                <a:cubicBezTo>
                  <a:pt x="-11168" y="945503"/>
                  <a:pt x="-16256" y="633937"/>
                  <a:pt x="97841" y="531341"/>
                </a:cubicBezTo>
                <a:cubicBezTo>
                  <a:pt x="211938" y="428745"/>
                  <a:pt x="683137" y="569139"/>
                  <a:pt x="701495" y="453584"/>
                </a:cubicBezTo>
                <a:cubicBezTo>
                  <a:pt x="758729" y="318590"/>
                  <a:pt x="637849" y="38878"/>
                  <a:pt x="606532" y="0"/>
                </a:cubicBezTo>
              </a:path>
            </a:pathLst>
          </a:custGeom>
          <a:noFill/>
          <a:ln>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0" name="Freeform 69">
            <a:extLst>
              <a:ext uri="{FF2B5EF4-FFF2-40B4-BE49-F238E27FC236}">
                <a16:creationId xmlns:a16="http://schemas.microsoft.com/office/drawing/2014/main" id="{82A8F5B9-F9E3-605B-D726-A90DEBAEA2FE}"/>
              </a:ext>
            </a:extLst>
          </p:cNvPr>
          <p:cNvSpPr/>
          <p:nvPr/>
        </p:nvSpPr>
        <p:spPr>
          <a:xfrm>
            <a:off x="8119284" y="2681977"/>
            <a:ext cx="601088" cy="1119923"/>
          </a:xfrm>
          <a:custGeom>
            <a:avLst/>
            <a:gdLst>
              <a:gd name="connsiteX0" fmla="*/ 54407 w 281467"/>
              <a:gd name="connsiteY0" fmla="*/ 1037996 h 1037996"/>
              <a:gd name="connsiteX1" fmla="*/ 15531 w 281467"/>
              <a:gd name="connsiteY1" fmla="*/ 655691 h 1037996"/>
              <a:gd name="connsiteX2" fmla="*/ 281185 w 281467"/>
              <a:gd name="connsiteY2" fmla="*/ 435379 h 1037996"/>
              <a:gd name="connsiteX3" fmla="*/ 73845 w 281467"/>
              <a:gd name="connsiteY3" fmla="*/ 14196 h 1037996"/>
              <a:gd name="connsiteX0" fmla="*/ 66437 w 293274"/>
              <a:gd name="connsiteY0" fmla="*/ 1037996 h 1037996"/>
              <a:gd name="connsiteX1" fmla="*/ 27561 w 293274"/>
              <a:gd name="connsiteY1" fmla="*/ 655691 h 1037996"/>
              <a:gd name="connsiteX2" fmla="*/ 293215 w 293274"/>
              <a:gd name="connsiteY2" fmla="*/ 435379 h 1037996"/>
              <a:gd name="connsiteX3" fmla="*/ 1644 w 293274"/>
              <a:gd name="connsiteY3" fmla="*/ 14196 h 1037996"/>
              <a:gd name="connsiteX0" fmla="*/ 66886 w 222470"/>
              <a:gd name="connsiteY0" fmla="*/ 1038189 h 1038189"/>
              <a:gd name="connsiteX1" fmla="*/ 28010 w 222470"/>
              <a:gd name="connsiteY1" fmla="*/ 655884 h 1038189"/>
              <a:gd name="connsiteX2" fmla="*/ 222391 w 222470"/>
              <a:gd name="connsiteY2" fmla="*/ 429092 h 1038189"/>
              <a:gd name="connsiteX3" fmla="*/ 2093 w 222470"/>
              <a:gd name="connsiteY3" fmla="*/ 14389 h 1038189"/>
              <a:gd name="connsiteX0" fmla="*/ 92140 w 830809"/>
              <a:gd name="connsiteY0" fmla="*/ 1038388 h 1038388"/>
              <a:gd name="connsiteX1" fmla="*/ 53264 w 830809"/>
              <a:gd name="connsiteY1" fmla="*/ 656083 h 1038388"/>
              <a:gd name="connsiteX2" fmla="*/ 830788 w 830809"/>
              <a:gd name="connsiteY2" fmla="*/ 422811 h 1038388"/>
              <a:gd name="connsiteX3" fmla="*/ 27347 w 830809"/>
              <a:gd name="connsiteY3" fmla="*/ 14588 h 1038388"/>
              <a:gd name="connsiteX0" fmla="*/ 92140 w 830809"/>
              <a:gd name="connsiteY0" fmla="*/ 1007070 h 1007070"/>
              <a:gd name="connsiteX1" fmla="*/ 53264 w 830809"/>
              <a:gd name="connsiteY1" fmla="*/ 624765 h 1007070"/>
              <a:gd name="connsiteX2" fmla="*/ 830788 w 830809"/>
              <a:gd name="connsiteY2" fmla="*/ 391493 h 1007070"/>
              <a:gd name="connsiteX3" fmla="*/ 694721 w 830809"/>
              <a:gd name="connsiteY3" fmla="*/ 15669 h 1007070"/>
              <a:gd name="connsiteX0" fmla="*/ 92140 w 830809"/>
              <a:gd name="connsiteY0" fmla="*/ 1018369 h 1018369"/>
              <a:gd name="connsiteX1" fmla="*/ 53264 w 830809"/>
              <a:gd name="connsiteY1" fmla="*/ 636064 h 1018369"/>
              <a:gd name="connsiteX2" fmla="*/ 830788 w 830809"/>
              <a:gd name="connsiteY2" fmla="*/ 402792 h 1018369"/>
              <a:gd name="connsiteX3" fmla="*/ 694721 w 830809"/>
              <a:gd name="connsiteY3" fmla="*/ 26968 h 1018369"/>
              <a:gd name="connsiteX0" fmla="*/ 92140 w 830809"/>
              <a:gd name="connsiteY0" fmla="*/ 991401 h 991401"/>
              <a:gd name="connsiteX1" fmla="*/ 53264 w 830809"/>
              <a:gd name="connsiteY1" fmla="*/ 609096 h 991401"/>
              <a:gd name="connsiteX2" fmla="*/ 830788 w 830809"/>
              <a:gd name="connsiteY2" fmla="*/ 375824 h 991401"/>
              <a:gd name="connsiteX3" fmla="*/ 694721 w 830809"/>
              <a:gd name="connsiteY3" fmla="*/ 0 h 991401"/>
              <a:gd name="connsiteX0" fmla="*/ 92140 w 830809"/>
              <a:gd name="connsiteY0" fmla="*/ 1043239 h 1043239"/>
              <a:gd name="connsiteX1" fmla="*/ 53264 w 830809"/>
              <a:gd name="connsiteY1" fmla="*/ 660934 h 1043239"/>
              <a:gd name="connsiteX2" fmla="*/ 830788 w 830809"/>
              <a:gd name="connsiteY2" fmla="*/ 427662 h 1043239"/>
              <a:gd name="connsiteX3" fmla="*/ 675283 w 830809"/>
              <a:gd name="connsiteY3" fmla="*/ 0 h 1043239"/>
              <a:gd name="connsiteX0" fmla="*/ 92140 w 830809"/>
              <a:gd name="connsiteY0" fmla="*/ 1056199 h 1056199"/>
              <a:gd name="connsiteX1" fmla="*/ 53264 w 830809"/>
              <a:gd name="connsiteY1" fmla="*/ 673894 h 1056199"/>
              <a:gd name="connsiteX2" fmla="*/ 830788 w 830809"/>
              <a:gd name="connsiteY2" fmla="*/ 440622 h 1056199"/>
              <a:gd name="connsiteX3" fmla="*/ 655845 w 830809"/>
              <a:gd name="connsiteY3" fmla="*/ 0 h 1056199"/>
              <a:gd name="connsiteX0" fmla="*/ 92140 w 886767"/>
              <a:gd name="connsiteY0" fmla="*/ 1056199 h 1056199"/>
              <a:gd name="connsiteX1" fmla="*/ 53264 w 886767"/>
              <a:gd name="connsiteY1" fmla="*/ 673894 h 1056199"/>
              <a:gd name="connsiteX2" fmla="*/ 830788 w 886767"/>
              <a:gd name="connsiteY2" fmla="*/ 440622 h 1056199"/>
              <a:gd name="connsiteX3" fmla="*/ 819081 w 886767"/>
              <a:gd name="connsiteY3" fmla="*/ 225431 h 1056199"/>
              <a:gd name="connsiteX4" fmla="*/ 655845 w 886767"/>
              <a:gd name="connsiteY4" fmla="*/ 0 h 1056199"/>
              <a:gd name="connsiteX0" fmla="*/ 92140 w 886767"/>
              <a:gd name="connsiteY0" fmla="*/ 1056199 h 1056199"/>
              <a:gd name="connsiteX1" fmla="*/ 53264 w 886767"/>
              <a:gd name="connsiteY1" fmla="*/ 673894 h 1056199"/>
              <a:gd name="connsiteX2" fmla="*/ 830788 w 886767"/>
              <a:gd name="connsiteY2" fmla="*/ 440622 h 1056199"/>
              <a:gd name="connsiteX3" fmla="*/ 819081 w 886767"/>
              <a:gd name="connsiteY3" fmla="*/ 225431 h 1056199"/>
              <a:gd name="connsiteX4" fmla="*/ 655845 w 886767"/>
              <a:gd name="connsiteY4" fmla="*/ 0 h 1056199"/>
              <a:gd name="connsiteX0" fmla="*/ 29075 w 823702"/>
              <a:gd name="connsiteY0" fmla="*/ 1056199 h 1056199"/>
              <a:gd name="connsiteX1" fmla="*/ 94595 w 823702"/>
              <a:gd name="connsiteY1" fmla="*/ 660935 h 1056199"/>
              <a:gd name="connsiteX2" fmla="*/ 767723 w 823702"/>
              <a:gd name="connsiteY2" fmla="*/ 440622 h 1056199"/>
              <a:gd name="connsiteX3" fmla="*/ 756016 w 823702"/>
              <a:gd name="connsiteY3" fmla="*/ 225431 h 1056199"/>
              <a:gd name="connsiteX4" fmla="*/ 592780 w 823702"/>
              <a:gd name="connsiteY4" fmla="*/ 0 h 1056199"/>
              <a:gd name="connsiteX0" fmla="*/ 21179 w 810621"/>
              <a:gd name="connsiteY0" fmla="*/ 1056199 h 1056199"/>
              <a:gd name="connsiteX1" fmla="*/ 110791 w 810621"/>
              <a:gd name="connsiteY1" fmla="*/ 473022 h 1056199"/>
              <a:gd name="connsiteX2" fmla="*/ 759827 w 810621"/>
              <a:gd name="connsiteY2" fmla="*/ 440622 h 1056199"/>
              <a:gd name="connsiteX3" fmla="*/ 748120 w 810621"/>
              <a:gd name="connsiteY3" fmla="*/ 225431 h 1056199"/>
              <a:gd name="connsiteX4" fmla="*/ 584884 w 810621"/>
              <a:gd name="connsiteY4" fmla="*/ 0 h 1056199"/>
              <a:gd name="connsiteX0" fmla="*/ 18043 w 761705"/>
              <a:gd name="connsiteY0" fmla="*/ 1056199 h 1056199"/>
              <a:gd name="connsiteX1" fmla="*/ 107655 w 761705"/>
              <a:gd name="connsiteY1" fmla="*/ 473022 h 1056199"/>
              <a:gd name="connsiteX2" fmla="*/ 668354 w 761705"/>
              <a:gd name="connsiteY2" fmla="*/ 369345 h 1056199"/>
              <a:gd name="connsiteX3" fmla="*/ 744984 w 761705"/>
              <a:gd name="connsiteY3" fmla="*/ 225431 h 1056199"/>
              <a:gd name="connsiteX4" fmla="*/ 581748 w 761705"/>
              <a:gd name="connsiteY4" fmla="*/ 0 h 1056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705" h="1056199">
                <a:moveTo>
                  <a:pt x="18043" y="1056199"/>
                </a:moveTo>
                <a:cubicBezTo>
                  <a:pt x="-20293" y="915264"/>
                  <a:pt x="-730" y="587498"/>
                  <a:pt x="107655" y="473022"/>
                </a:cubicBezTo>
                <a:cubicBezTo>
                  <a:pt x="216040" y="358546"/>
                  <a:pt x="562133" y="410610"/>
                  <a:pt x="668354" y="369345"/>
                </a:cubicBezTo>
                <a:cubicBezTo>
                  <a:pt x="774576" y="328080"/>
                  <a:pt x="774141" y="298868"/>
                  <a:pt x="744984" y="225431"/>
                </a:cubicBezTo>
                <a:cubicBezTo>
                  <a:pt x="696389" y="164954"/>
                  <a:pt x="599235" y="41892"/>
                  <a:pt x="581748" y="0"/>
                </a:cubicBezTo>
              </a:path>
            </a:pathLst>
          </a:custGeom>
          <a:noFill/>
          <a:ln>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1" name="Oval 70">
            <a:extLst>
              <a:ext uri="{FF2B5EF4-FFF2-40B4-BE49-F238E27FC236}">
                <a16:creationId xmlns:a16="http://schemas.microsoft.com/office/drawing/2014/main" id="{0356C6EF-2E36-7EA1-D374-95D519A70D61}"/>
              </a:ext>
            </a:extLst>
          </p:cNvPr>
          <p:cNvSpPr/>
          <p:nvPr/>
        </p:nvSpPr>
        <p:spPr>
          <a:xfrm flipV="1">
            <a:off x="8071025" y="377442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dirty="0">
              <a:solidFill>
                <a:srgbClr val="CC0000"/>
              </a:solidFill>
            </a:endParaRPr>
          </a:p>
        </p:txBody>
      </p:sp>
      <p:sp>
        <p:nvSpPr>
          <p:cNvPr id="72" name="Freeform 71">
            <a:extLst>
              <a:ext uri="{FF2B5EF4-FFF2-40B4-BE49-F238E27FC236}">
                <a16:creationId xmlns:a16="http://schemas.microsoft.com/office/drawing/2014/main" id="{E2126624-0CBF-1CD0-8786-F1E19B674CCD}"/>
              </a:ext>
            </a:extLst>
          </p:cNvPr>
          <p:cNvSpPr/>
          <p:nvPr/>
        </p:nvSpPr>
        <p:spPr>
          <a:xfrm>
            <a:off x="8275383" y="6084078"/>
            <a:ext cx="175061" cy="143295"/>
          </a:xfrm>
          <a:custGeom>
            <a:avLst/>
            <a:gdLst>
              <a:gd name="connsiteX0" fmla="*/ 0 w 110149"/>
              <a:gd name="connsiteY0" fmla="*/ 0 h 145003"/>
              <a:gd name="connsiteX1" fmla="*/ 58314 w 110149"/>
              <a:gd name="connsiteY1" fmla="*/ 129595 h 145003"/>
              <a:gd name="connsiteX2" fmla="*/ 110149 w 110149"/>
              <a:gd name="connsiteY2" fmla="*/ 142554 h 145003"/>
              <a:gd name="connsiteX0" fmla="*/ 0 w 110149"/>
              <a:gd name="connsiteY0" fmla="*/ 0 h 145003"/>
              <a:gd name="connsiteX1" fmla="*/ 41995 w 110149"/>
              <a:gd name="connsiteY1" fmla="*/ 129595 h 145003"/>
              <a:gd name="connsiteX2" fmla="*/ 110149 w 110149"/>
              <a:gd name="connsiteY2" fmla="*/ 142554 h 145003"/>
              <a:gd name="connsiteX0" fmla="*/ 75 w 110224"/>
              <a:gd name="connsiteY0" fmla="*/ 0 h 143294"/>
              <a:gd name="connsiteX1" fmla="*/ 4154 w 110224"/>
              <a:gd name="connsiteY1" fmla="*/ 32398 h 143294"/>
              <a:gd name="connsiteX2" fmla="*/ 42070 w 110224"/>
              <a:gd name="connsiteY2" fmla="*/ 129595 h 143294"/>
              <a:gd name="connsiteX3" fmla="*/ 110224 w 110224"/>
              <a:gd name="connsiteY3" fmla="*/ 142554 h 143294"/>
            </a:gdLst>
            <a:ahLst/>
            <a:cxnLst>
              <a:cxn ang="0">
                <a:pos x="connsiteX0" y="connsiteY0"/>
              </a:cxn>
              <a:cxn ang="0">
                <a:pos x="connsiteX1" y="connsiteY1"/>
              </a:cxn>
              <a:cxn ang="0">
                <a:pos x="connsiteX2" y="connsiteY2"/>
              </a:cxn>
              <a:cxn ang="0">
                <a:pos x="connsiteX3" y="connsiteY3"/>
              </a:cxn>
            </a:cxnLst>
            <a:rect l="l" t="t" r="r" b="b"/>
            <a:pathLst>
              <a:path w="110224" h="143294">
                <a:moveTo>
                  <a:pt x="75" y="0"/>
                </a:moveTo>
                <a:cubicBezTo>
                  <a:pt x="1435" y="3240"/>
                  <a:pt x="-2845" y="10799"/>
                  <a:pt x="4154" y="32398"/>
                </a:cubicBezTo>
                <a:cubicBezTo>
                  <a:pt x="11153" y="53997"/>
                  <a:pt x="24392" y="111236"/>
                  <a:pt x="42070" y="129595"/>
                </a:cubicBezTo>
                <a:cubicBezTo>
                  <a:pt x="59748" y="147954"/>
                  <a:pt x="110224" y="142554"/>
                  <a:pt x="110224" y="142554"/>
                </a:cubicBezTo>
              </a:path>
            </a:pathLst>
          </a:custGeom>
          <a:ln w="12700" cmpd="sng">
            <a:solidFill>
              <a:srgbClr val="355BB7"/>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3" name="TextBox 72">
            <a:extLst>
              <a:ext uri="{FF2B5EF4-FFF2-40B4-BE49-F238E27FC236}">
                <a16:creationId xmlns:a16="http://schemas.microsoft.com/office/drawing/2014/main" id="{20869342-E9E0-60CA-7E92-F22FB033FC7F}"/>
              </a:ext>
            </a:extLst>
          </p:cNvPr>
          <p:cNvSpPr txBox="1"/>
          <p:nvPr/>
        </p:nvSpPr>
        <p:spPr>
          <a:xfrm>
            <a:off x="8233735" y="5953962"/>
            <a:ext cx="1117311" cy="276999"/>
          </a:xfrm>
          <a:prstGeom prst="rect">
            <a:avLst/>
          </a:prstGeom>
          <a:noFill/>
          <a:ln>
            <a:noFill/>
          </a:ln>
        </p:spPr>
        <p:txBody>
          <a:bodyPr wrap="square" rtlCol="0">
            <a:spAutoFit/>
          </a:bodyPr>
          <a:lstStyle/>
          <a:p>
            <a:r>
              <a:rPr lang="en-US" sz="1200" dirty="0">
                <a:solidFill>
                  <a:srgbClr val="355BB7"/>
                </a:solidFill>
                <a:latin typeface="Arial"/>
                <a:cs typeface="Arial"/>
              </a:rPr>
              <a:t>Axonal reflex</a:t>
            </a:r>
          </a:p>
        </p:txBody>
      </p:sp>
      <p:sp>
        <p:nvSpPr>
          <p:cNvPr id="74" name="Freeform 73">
            <a:extLst>
              <a:ext uri="{FF2B5EF4-FFF2-40B4-BE49-F238E27FC236}">
                <a16:creationId xmlns:a16="http://schemas.microsoft.com/office/drawing/2014/main" id="{BE8CFA6A-40CA-0EE3-CDE4-39CAD4B38C40}"/>
              </a:ext>
            </a:extLst>
          </p:cNvPr>
          <p:cNvSpPr/>
          <p:nvPr/>
        </p:nvSpPr>
        <p:spPr>
          <a:xfrm>
            <a:off x="8008067" y="2669962"/>
            <a:ext cx="290111" cy="783591"/>
          </a:xfrm>
          <a:custGeom>
            <a:avLst/>
            <a:gdLst>
              <a:gd name="connsiteX0" fmla="*/ 143158 w 143158"/>
              <a:gd name="connsiteY0" fmla="*/ 0 h 1023800"/>
              <a:gd name="connsiteX1" fmla="*/ 612 w 143158"/>
              <a:gd name="connsiteY1" fmla="*/ 544299 h 1023800"/>
              <a:gd name="connsiteX2" fmla="*/ 91323 w 143158"/>
              <a:gd name="connsiteY2" fmla="*/ 1023800 h 1023800"/>
              <a:gd name="connsiteX0" fmla="*/ 94239 w 94239"/>
              <a:gd name="connsiteY0" fmla="*/ 0 h 1023800"/>
              <a:gd name="connsiteX1" fmla="*/ 1333 w 94239"/>
              <a:gd name="connsiteY1" fmla="*/ 529022 h 1023800"/>
              <a:gd name="connsiteX2" fmla="*/ 42404 w 94239"/>
              <a:gd name="connsiteY2" fmla="*/ 1023800 h 1023800"/>
              <a:gd name="connsiteX0" fmla="*/ 220595 w 220595"/>
              <a:gd name="connsiteY0" fmla="*/ 0 h 1008524"/>
              <a:gd name="connsiteX1" fmla="*/ 1333 w 220595"/>
              <a:gd name="connsiteY1" fmla="*/ 513746 h 1008524"/>
              <a:gd name="connsiteX2" fmla="*/ 42404 w 220595"/>
              <a:gd name="connsiteY2" fmla="*/ 1008524 h 1008524"/>
              <a:gd name="connsiteX0" fmla="*/ 220595 w 220595"/>
              <a:gd name="connsiteY0" fmla="*/ 0 h 1008524"/>
              <a:gd name="connsiteX1" fmla="*/ 1333 w 220595"/>
              <a:gd name="connsiteY1" fmla="*/ 513746 h 1008524"/>
              <a:gd name="connsiteX2" fmla="*/ 42404 w 220595"/>
              <a:gd name="connsiteY2" fmla="*/ 1008524 h 1008524"/>
            </a:gdLst>
            <a:ahLst/>
            <a:cxnLst>
              <a:cxn ang="0">
                <a:pos x="connsiteX0" y="connsiteY0"/>
              </a:cxn>
              <a:cxn ang="0">
                <a:pos x="connsiteX1" y="connsiteY1"/>
              </a:cxn>
              <a:cxn ang="0">
                <a:pos x="connsiteX2" y="connsiteY2"/>
              </a:cxn>
            </a:cxnLst>
            <a:rect l="l" t="t" r="r" b="b"/>
            <a:pathLst>
              <a:path w="220595" h="1008524">
                <a:moveTo>
                  <a:pt x="220595" y="0"/>
                </a:moveTo>
                <a:cubicBezTo>
                  <a:pt x="104002" y="141005"/>
                  <a:pt x="9972" y="343113"/>
                  <a:pt x="1333" y="513746"/>
                </a:cubicBezTo>
                <a:cubicBezTo>
                  <a:pt x="-7306" y="684379"/>
                  <a:pt x="28365" y="928607"/>
                  <a:pt x="42404" y="1008524"/>
                </a:cubicBezTo>
              </a:path>
            </a:pathLst>
          </a:custGeom>
          <a:ln>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7" name="TextBox 76">
            <a:extLst>
              <a:ext uri="{FF2B5EF4-FFF2-40B4-BE49-F238E27FC236}">
                <a16:creationId xmlns:a16="http://schemas.microsoft.com/office/drawing/2014/main" id="{1304847E-DDFD-25C8-1005-67131E1B4F26}"/>
              </a:ext>
            </a:extLst>
          </p:cNvPr>
          <p:cNvSpPr txBox="1"/>
          <p:nvPr/>
        </p:nvSpPr>
        <p:spPr>
          <a:xfrm>
            <a:off x="8207267" y="3687999"/>
            <a:ext cx="639277" cy="379656"/>
          </a:xfrm>
          <a:prstGeom prst="rect">
            <a:avLst/>
          </a:prstGeom>
          <a:noFill/>
        </p:spPr>
        <p:txBody>
          <a:bodyPr wrap="square" rtlCol="0">
            <a:spAutoFit/>
          </a:bodyPr>
          <a:lstStyle/>
          <a:p>
            <a:r>
              <a:rPr lang="en-US" sz="1867"/>
              <a:t>SP</a:t>
            </a:r>
          </a:p>
        </p:txBody>
      </p:sp>
      <p:sp>
        <p:nvSpPr>
          <p:cNvPr id="80" name="TextBox 79">
            <a:extLst>
              <a:ext uri="{FF2B5EF4-FFF2-40B4-BE49-F238E27FC236}">
                <a16:creationId xmlns:a16="http://schemas.microsoft.com/office/drawing/2014/main" id="{D16B5F48-C7EC-7A3E-3E23-3843D8A63893}"/>
              </a:ext>
            </a:extLst>
          </p:cNvPr>
          <p:cNvSpPr txBox="1"/>
          <p:nvPr/>
        </p:nvSpPr>
        <p:spPr>
          <a:xfrm>
            <a:off x="93133" y="57652"/>
            <a:ext cx="12005733" cy="1077218"/>
          </a:xfrm>
          <a:prstGeom prst="rect">
            <a:avLst/>
          </a:prstGeom>
          <a:noFill/>
        </p:spPr>
        <p:txBody>
          <a:bodyPr wrap="square">
            <a:spAutoFit/>
          </a:bodyPr>
          <a:lstStyle/>
          <a:p>
            <a:pPr algn="ctr"/>
            <a:r>
              <a:rPr lang="en-US" sz="3200" dirty="0">
                <a:solidFill>
                  <a:srgbClr val="FFFF00"/>
                </a:solidFill>
                <a:latin typeface="Arial" charset="0"/>
                <a:ea typeface="Arial" charset="0"/>
                <a:cs typeface="Arial" charset="0"/>
              </a:rPr>
              <a:t>Mechanism-based targets for ameliorating pain </a:t>
            </a:r>
          </a:p>
          <a:p>
            <a:pPr algn="ctr"/>
            <a:endParaRPr lang="en-US" sz="3200" dirty="0">
              <a:solidFill>
                <a:srgbClr val="FFFF00"/>
              </a:solidFill>
              <a:latin typeface="Arial" charset="0"/>
              <a:ea typeface="Arial" charset="0"/>
              <a:cs typeface="Arial" charset="0"/>
            </a:endParaRPr>
          </a:p>
        </p:txBody>
      </p:sp>
      <p:sp>
        <p:nvSpPr>
          <p:cNvPr id="81" name="TextBox 80">
            <a:extLst>
              <a:ext uri="{FF2B5EF4-FFF2-40B4-BE49-F238E27FC236}">
                <a16:creationId xmlns:a16="http://schemas.microsoft.com/office/drawing/2014/main" id="{6BC09058-C01A-3DB0-4739-23212F4C6046}"/>
              </a:ext>
            </a:extLst>
          </p:cNvPr>
          <p:cNvSpPr txBox="1"/>
          <p:nvPr/>
        </p:nvSpPr>
        <p:spPr>
          <a:xfrm>
            <a:off x="141688" y="6090437"/>
            <a:ext cx="174937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Tran et al., Blood 2017</a:t>
            </a:r>
          </a:p>
        </p:txBody>
      </p:sp>
      <p:sp>
        <p:nvSpPr>
          <p:cNvPr id="2" name="TextBox 1">
            <a:extLst>
              <a:ext uri="{FF2B5EF4-FFF2-40B4-BE49-F238E27FC236}">
                <a16:creationId xmlns:a16="http://schemas.microsoft.com/office/drawing/2014/main" id="{D776224E-7DB6-1373-7515-F25375F48A24}"/>
              </a:ext>
            </a:extLst>
          </p:cNvPr>
          <p:cNvSpPr txBox="1"/>
          <p:nvPr/>
        </p:nvSpPr>
        <p:spPr>
          <a:xfrm>
            <a:off x="8039663" y="4718821"/>
            <a:ext cx="123369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Free heme</a:t>
            </a:r>
          </a:p>
        </p:txBody>
      </p:sp>
      <p:sp>
        <p:nvSpPr>
          <p:cNvPr id="3" name="Hexagon 2">
            <a:extLst>
              <a:ext uri="{FF2B5EF4-FFF2-40B4-BE49-F238E27FC236}">
                <a16:creationId xmlns:a16="http://schemas.microsoft.com/office/drawing/2014/main" id="{916F7EAC-3A45-C90F-9461-7C7DA8FCFDC7}"/>
              </a:ext>
            </a:extLst>
          </p:cNvPr>
          <p:cNvSpPr/>
          <p:nvPr/>
        </p:nvSpPr>
        <p:spPr>
          <a:xfrm>
            <a:off x="5037754" y="3945009"/>
            <a:ext cx="1060704" cy="914400"/>
          </a:xfrm>
          <a:prstGeom prst="hex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311698-4858-2AA2-D860-55FDD019C350}"/>
              </a:ext>
            </a:extLst>
          </p:cNvPr>
          <p:cNvSpPr txBox="1"/>
          <p:nvPr/>
        </p:nvSpPr>
        <p:spPr>
          <a:xfrm>
            <a:off x="5236398" y="4185647"/>
            <a:ext cx="734709" cy="400110"/>
          </a:xfrm>
          <a:prstGeom prst="rect">
            <a:avLst/>
          </a:prstGeom>
          <a:noFill/>
        </p:spPr>
        <p:txBody>
          <a:bodyPr wrap="square" rtlCol="0">
            <a:spAutoFit/>
          </a:bodyPr>
          <a:lstStyle/>
          <a:p>
            <a:r>
              <a:rPr lang="en-US" sz="2000" dirty="0">
                <a:solidFill>
                  <a:srgbClr val="FFFF00"/>
                </a:solidFill>
              </a:rPr>
              <a:t>STOP</a:t>
            </a:r>
          </a:p>
        </p:txBody>
      </p:sp>
      <p:sp>
        <p:nvSpPr>
          <p:cNvPr id="6" name="TextBox 5">
            <a:extLst>
              <a:ext uri="{FF2B5EF4-FFF2-40B4-BE49-F238E27FC236}">
                <a16:creationId xmlns:a16="http://schemas.microsoft.com/office/drawing/2014/main" id="{62B82FE3-4BC4-2808-023A-2539B8981DA2}"/>
              </a:ext>
            </a:extLst>
          </p:cNvPr>
          <p:cNvSpPr txBox="1"/>
          <p:nvPr/>
        </p:nvSpPr>
        <p:spPr>
          <a:xfrm rot="5400000">
            <a:off x="5977324" y="4174239"/>
            <a:ext cx="659577"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T</a:t>
            </a:r>
          </a:p>
        </p:txBody>
      </p:sp>
      <p:sp>
        <p:nvSpPr>
          <p:cNvPr id="7" name="TextBox 6">
            <a:extLst>
              <a:ext uri="{FF2B5EF4-FFF2-40B4-BE49-F238E27FC236}">
                <a16:creationId xmlns:a16="http://schemas.microsoft.com/office/drawing/2014/main" id="{697E2F4C-68E7-D6B0-91DA-CE4D57AB8867}"/>
              </a:ext>
            </a:extLst>
          </p:cNvPr>
          <p:cNvSpPr txBox="1"/>
          <p:nvPr/>
        </p:nvSpPr>
        <p:spPr>
          <a:xfrm rot="16200000">
            <a:off x="10475583" y="5832559"/>
            <a:ext cx="659577"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T</a:t>
            </a:r>
          </a:p>
        </p:txBody>
      </p:sp>
      <p:sp>
        <p:nvSpPr>
          <p:cNvPr id="8" name="TextBox 7">
            <a:extLst>
              <a:ext uri="{FF2B5EF4-FFF2-40B4-BE49-F238E27FC236}">
                <a16:creationId xmlns:a16="http://schemas.microsoft.com/office/drawing/2014/main" id="{48C22133-0C7F-D0B9-A93D-31CEF56C3B06}"/>
              </a:ext>
            </a:extLst>
          </p:cNvPr>
          <p:cNvSpPr txBox="1"/>
          <p:nvPr/>
        </p:nvSpPr>
        <p:spPr>
          <a:xfrm rot="16200000">
            <a:off x="10298933" y="3808048"/>
            <a:ext cx="659577"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T</a:t>
            </a:r>
          </a:p>
        </p:txBody>
      </p:sp>
      <p:sp>
        <p:nvSpPr>
          <p:cNvPr id="78" name="TextBox 77">
            <a:extLst>
              <a:ext uri="{FF2B5EF4-FFF2-40B4-BE49-F238E27FC236}">
                <a16:creationId xmlns:a16="http://schemas.microsoft.com/office/drawing/2014/main" id="{CFB6DBCA-09BC-54B3-EBF5-9BFC869AD5B2}"/>
              </a:ext>
            </a:extLst>
          </p:cNvPr>
          <p:cNvSpPr txBox="1"/>
          <p:nvPr/>
        </p:nvSpPr>
        <p:spPr>
          <a:xfrm rot="16200000">
            <a:off x="10223433" y="1921532"/>
            <a:ext cx="659577"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T</a:t>
            </a:r>
          </a:p>
        </p:txBody>
      </p:sp>
      <p:sp>
        <p:nvSpPr>
          <p:cNvPr id="79" name="TextBox 78">
            <a:extLst>
              <a:ext uri="{FF2B5EF4-FFF2-40B4-BE49-F238E27FC236}">
                <a16:creationId xmlns:a16="http://schemas.microsoft.com/office/drawing/2014/main" id="{F256AD33-9563-8D4D-4617-775F5F7FFE53}"/>
              </a:ext>
            </a:extLst>
          </p:cNvPr>
          <p:cNvSpPr txBox="1"/>
          <p:nvPr/>
        </p:nvSpPr>
        <p:spPr>
          <a:xfrm rot="5400000">
            <a:off x="1380943" y="5070911"/>
            <a:ext cx="659577"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T</a:t>
            </a:r>
          </a:p>
        </p:txBody>
      </p:sp>
      <p:sp>
        <p:nvSpPr>
          <p:cNvPr id="82" name="TextBox 81">
            <a:extLst>
              <a:ext uri="{FF2B5EF4-FFF2-40B4-BE49-F238E27FC236}">
                <a16:creationId xmlns:a16="http://schemas.microsoft.com/office/drawing/2014/main" id="{06011E99-4DB6-BBD5-B9D4-75B20034DBE9}"/>
              </a:ext>
            </a:extLst>
          </p:cNvPr>
          <p:cNvSpPr txBox="1"/>
          <p:nvPr/>
        </p:nvSpPr>
        <p:spPr>
          <a:xfrm rot="16200000">
            <a:off x="4434887" y="3978915"/>
            <a:ext cx="659577" cy="646331"/>
          </a:xfrm>
          <a:prstGeom prst="rect">
            <a:avLst/>
          </a:prstGeom>
          <a:noFill/>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T</a:t>
            </a:r>
          </a:p>
        </p:txBody>
      </p:sp>
      <p:sp>
        <p:nvSpPr>
          <p:cNvPr id="83" name="Hexagon 82">
            <a:extLst>
              <a:ext uri="{FF2B5EF4-FFF2-40B4-BE49-F238E27FC236}">
                <a16:creationId xmlns:a16="http://schemas.microsoft.com/office/drawing/2014/main" id="{938F0BF6-7F72-5D48-91A4-BBF853155E49}"/>
              </a:ext>
            </a:extLst>
          </p:cNvPr>
          <p:cNvSpPr/>
          <p:nvPr/>
        </p:nvSpPr>
        <p:spPr>
          <a:xfrm>
            <a:off x="10831827" y="1914851"/>
            <a:ext cx="1060704" cy="914400"/>
          </a:xfrm>
          <a:prstGeom prst="hex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1B49CC8A-7966-40E8-A72A-E6B20A1BDBB2}"/>
              </a:ext>
            </a:extLst>
          </p:cNvPr>
          <p:cNvSpPr txBox="1"/>
          <p:nvPr/>
        </p:nvSpPr>
        <p:spPr>
          <a:xfrm>
            <a:off x="11030471" y="2155489"/>
            <a:ext cx="734709" cy="400110"/>
          </a:xfrm>
          <a:prstGeom prst="rect">
            <a:avLst/>
          </a:prstGeom>
          <a:noFill/>
        </p:spPr>
        <p:txBody>
          <a:bodyPr wrap="square" rtlCol="0">
            <a:spAutoFit/>
          </a:bodyPr>
          <a:lstStyle/>
          <a:p>
            <a:r>
              <a:rPr lang="en-US" sz="2000" dirty="0">
                <a:solidFill>
                  <a:srgbClr val="FFFF00"/>
                </a:solidFill>
              </a:rPr>
              <a:t>STOP</a:t>
            </a:r>
          </a:p>
        </p:txBody>
      </p:sp>
      <p:sp>
        <p:nvSpPr>
          <p:cNvPr id="85" name="Hexagon 84">
            <a:extLst>
              <a:ext uri="{FF2B5EF4-FFF2-40B4-BE49-F238E27FC236}">
                <a16:creationId xmlns:a16="http://schemas.microsoft.com/office/drawing/2014/main" id="{A7320A30-B2D4-8CF4-E32E-322239E4D9D4}"/>
              </a:ext>
            </a:extLst>
          </p:cNvPr>
          <p:cNvSpPr/>
          <p:nvPr/>
        </p:nvSpPr>
        <p:spPr>
          <a:xfrm>
            <a:off x="10876387" y="3771869"/>
            <a:ext cx="1060704" cy="914400"/>
          </a:xfrm>
          <a:prstGeom prst="hex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53E3081B-1CB3-0901-8BCF-8EAAE52B6344}"/>
              </a:ext>
            </a:extLst>
          </p:cNvPr>
          <p:cNvSpPr txBox="1"/>
          <p:nvPr/>
        </p:nvSpPr>
        <p:spPr>
          <a:xfrm>
            <a:off x="11075031" y="4012507"/>
            <a:ext cx="734709" cy="400110"/>
          </a:xfrm>
          <a:prstGeom prst="rect">
            <a:avLst/>
          </a:prstGeom>
          <a:noFill/>
        </p:spPr>
        <p:txBody>
          <a:bodyPr wrap="square" rtlCol="0">
            <a:spAutoFit/>
          </a:bodyPr>
          <a:lstStyle/>
          <a:p>
            <a:r>
              <a:rPr lang="en-US" sz="2000" dirty="0">
                <a:solidFill>
                  <a:srgbClr val="FFFF00"/>
                </a:solidFill>
              </a:rPr>
              <a:t>STOP</a:t>
            </a:r>
          </a:p>
        </p:txBody>
      </p:sp>
      <p:sp>
        <p:nvSpPr>
          <p:cNvPr id="87" name="Hexagon 86">
            <a:extLst>
              <a:ext uri="{FF2B5EF4-FFF2-40B4-BE49-F238E27FC236}">
                <a16:creationId xmlns:a16="http://schemas.microsoft.com/office/drawing/2014/main" id="{CF4DE766-4F2D-11F1-820B-37F4585A60A6}"/>
              </a:ext>
            </a:extLst>
          </p:cNvPr>
          <p:cNvSpPr/>
          <p:nvPr/>
        </p:nvSpPr>
        <p:spPr>
          <a:xfrm>
            <a:off x="10989608" y="5773981"/>
            <a:ext cx="1060704" cy="914400"/>
          </a:xfrm>
          <a:prstGeom prst="hex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80A8D034-B628-5EBD-EF97-CA5F5E9ED168}"/>
              </a:ext>
            </a:extLst>
          </p:cNvPr>
          <p:cNvSpPr txBox="1"/>
          <p:nvPr/>
        </p:nvSpPr>
        <p:spPr>
          <a:xfrm>
            <a:off x="11188252" y="6014619"/>
            <a:ext cx="734709" cy="400110"/>
          </a:xfrm>
          <a:prstGeom prst="rect">
            <a:avLst/>
          </a:prstGeom>
          <a:noFill/>
        </p:spPr>
        <p:txBody>
          <a:bodyPr wrap="square" rtlCol="0">
            <a:spAutoFit/>
          </a:bodyPr>
          <a:lstStyle/>
          <a:p>
            <a:r>
              <a:rPr lang="en-US" sz="2000" dirty="0">
                <a:solidFill>
                  <a:srgbClr val="FFFF00"/>
                </a:solidFill>
              </a:rPr>
              <a:t>STOP</a:t>
            </a:r>
          </a:p>
        </p:txBody>
      </p:sp>
      <p:sp>
        <p:nvSpPr>
          <p:cNvPr id="89" name="Hexagon 88">
            <a:extLst>
              <a:ext uri="{FF2B5EF4-FFF2-40B4-BE49-F238E27FC236}">
                <a16:creationId xmlns:a16="http://schemas.microsoft.com/office/drawing/2014/main" id="{F60DB6B8-A847-4896-1D5B-46362139B9F7}"/>
              </a:ext>
            </a:extLst>
          </p:cNvPr>
          <p:cNvSpPr/>
          <p:nvPr/>
        </p:nvSpPr>
        <p:spPr>
          <a:xfrm>
            <a:off x="433419" y="4825782"/>
            <a:ext cx="1060704" cy="914400"/>
          </a:xfrm>
          <a:prstGeom prst="hex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5C60FC56-2724-9292-BFD9-E0DF59BDD5D7}"/>
              </a:ext>
            </a:extLst>
          </p:cNvPr>
          <p:cNvSpPr txBox="1"/>
          <p:nvPr/>
        </p:nvSpPr>
        <p:spPr>
          <a:xfrm>
            <a:off x="632063" y="5066420"/>
            <a:ext cx="734709" cy="400110"/>
          </a:xfrm>
          <a:prstGeom prst="rect">
            <a:avLst/>
          </a:prstGeom>
          <a:noFill/>
        </p:spPr>
        <p:txBody>
          <a:bodyPr wrap="square" rtlCol="0">
            <a:spAutoFit/>
          </a:bodyPr>
          <a:lstStyle/>
          <a:p>
            <a:r>
              <a:rPr lang="en-US" sz="2000" dirty="0">
                <a:solidFill>
                  <a:srgbClr val="FFFF00"/>
                </a:solidFill>
              </a:rPr>
              <a:t>STOP</a:t>
            </a:r>
          </a:p>
        </p:txBody>
      </p:sp>
      <p:sp>
        <p:nvSpPr>
          <p:cNvPr id="91" name="TextBox 90">
            <a:extLst>
              <a:ext uri="{FF2B5EF4-FFF2-40B4-BE49-F238E27FC236}">
                <a16:creationId xmlns:a16="http://schemas.microsoft.com/office/drawing/2014/main" id="{CD0999C6-E9BB-3BEE-5B21-6DFC8641CB60}"/>
              </a:ext>
            </a:extLst>
          </p:cNvPr>
          <p:cNvSpPr txBox="1"/>
          <p:nvPr/>
        </p:nvSpPr>
        <p:spPr>
          <a:xfrm>
            <a:off x="4892928" y="4913654"/>
            <a:ext cx="1291664" cy="369332"/>
          </a:xfrm>
          <a:prstGeom prst="rect">
            <a:avLst/>
          </a:prstGeom>
          <a:solidFill>
            <a:srgbClr val="FFFF00"/>
          </a:solid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PREVENT</a:t>
            </a:r>
          </a:p>
        </p:txBody>
      </p:sp>
      <p:sp>
        <p:nvSpPr>
          <p:cNvPr id="92" name="TextBox 91">
            <a:extLst>
              <a:ext uri="{FF2B5EF4-FFF2-40B4-BE49-F238E27FC236}">
                <a16:creationId xmlns:a16="http://schemas.microsoft.com/office/drawing/2014/main" id="{82EAE2E8-0DE1-0353-AC0A-FDF136EA4421}"/>
              </a:ext>
            </a:extLst>
          </p:cNvPr>
          <p:cNvSpPr txBox="1"/>
          <p:nvPr/>
        </p:nvSpPr>
        <p:spPr>
          <a:xfrm>
            <a:off x="431085" y="4404984"/>
            <a:ext cx="1291664" cy="369332"/>
          </a:xfrm>
          <a:prstGeom prst="rect">
            <a:avLst/>
          </a:prstGeom>
          <a:solidFill>
            <a:srgbClr val="FFFF00"/>
          </a:solid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PREVENT</a:t>
            </a:r>
          </a:p>
        </p:txBody>
      </p:sp>
    </p:spTree>
    <p:custDataLst>
      <p:tags r:id="rId1"/>
    </p:custDataLst>
    <p:extLst>
      <p:ext uri="{BB962C8B-B14F-4D97-AF65-F5344CB8AC3E}">
        <p14:creationId xmlns:p14="http://schemas.microsoft.com/office/powerpoint/2010/main" val="1638008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78473-AB50-C9A0-FEE6-56793AF45CC7}"/>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21</a:t>
            </a:fld>
            <a:endParaRPr lang="en-US">
              <a:solidFill>
                <a:prstClr val="black">
                  <a:tint val="75000"/>
                </a:prstClr>
              </a:solidFill>
            </a:endParaRPr>
          </a:p>
        </p:txBody>
      </p:sp>
      <p:sp>
        <p:nvSpPr>
          <p:cNvPr id="3" name="TextBox 2">
            <a:extLst>
              <a:ext uri="{FF2B5EF4-FFF2-40B4-BE49-F238E27FC236}">
                <a16:creationId xmlns:a16="http://schemas.microsoft.com/office/drawing/2014/main" id="{E5BBE2A2-0633-3FEC-CA5B-1E5EBE009A6B}"/>
              </a:ext>
            </a:extLst>
          </p:cNvPr>
          <p:cNvSpPr txBox="1"/>
          <p:nvPr/>
        </p:nvSpPr>
        <p:spPr>
          <a:xfrm>
            <a:off x="118534" y="3572633"/>
            <a:ext cx="11971866" cy="3170099"/>
          </a:xfrm>
          <a:prstGeom prst="rect">
            <a:avLst/>
          </a:prstGeom>
          <a:noFill/>
        </p:spPr>
        <p:txBody>
          <a:bodyPr wrap="square" rtlCol="0">
            <a:spAutoFit/>
          </a:bodyPr>
          <a:lstStyle/>
          <a:p>
            <a:pPr marL="214313"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Homozygous mice express &gt;99% human sickle hemoglobin </a:t>
            </a:r>
          </a:p>
          <a:p>
            <a:pPr marL="742950" lvl="1"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Homozygous knockout of murine alpha- and beta-globin</a:t>
            </a:r>
          </a:p>
          <a:p>
            <a:pPr marL="742950" lvl="1"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Transgenic expression of human alpha- and beta sickle-globin (</a:t>
            </a:r>
            <a:r>
              <a:rPr lang="en-US" sz="2000" dirty="0" err="1">
                <a:latin typeface="Arial" panose="020B0604020202020204" pitchFamily="34" charset="0"/>
                <a:cs typeface="Arial" panose="020B0604020202020204" pitchFamily="34" charset="0"/>
              </a:rPr>
              <a:t>HbSS</a:t>
            </a:r>
            <a:r>
              <a:rPr lang="en-US" sz="2000" dirty="0">
                <a:latin typeface="Arial" panose="020B0604020202020204" pitchFamily="34" charset="0"/>
                <a:cs typeface="Arial" panose="020B0604020202020204" pitchFamily="34" charset="0"/>
              </a:rPr>
              <a:t>-sickle mice)</a:t>
            </a:r>
          </a:p>
          <a:p>
            <a:pPr marL="742950" lvl="1"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Transgenic expression of normal human </a:t>
            </a:r>
            <a:r>
              <a:rPr lang="en-US" sz="2000" dirty="0" err="1">
                <a:latin typeface="Arial" panose="020B0604020202020204" pitchFamily="34" charset="0"/>
                <a:cs typeface="Arial" panose="020B0604020202020204" pitchFamily="34" charset="0"/>
              </a:rPr>
              <a:t>HbA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HbAA</a:t>
            </a:r>
            <a:r>
              <a:rPr lang="en-US" sz="2000" dirty="0">
                <a:latin typeface="Arial" panose="020B0604020202020204" pitchFamily="34" charset="0"/>
                <a:cs typeface="Arial" panose="020B0604020202020204" pitchFamily="34" charset="0"/>
              </a:rPr>
              <a:t>-control mice)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i="1" dirty="0" err="1">
                <a:latin typeface="Arial" panose="020B0604020202020204" pitchFamily="34" charset="0"/>
                <a:cs typeface="Arial" panose="020B0604020202020204" pitchFamily="34" charset="0"/>
              </a:rPr>
              <a:t>Paszty</a:t>
            </a:r>
            <a:r>
              <a:rPr lang="en-US" sz="2000" i="1" dirty="0">
                <a:latin typeface="Arial" panose="020B0604020202020204" pitchFamily="34" charset="0"/>
                <a:cs typeface="Arial" panose="020B0604020202020204" pitchFamily="34" charset="0"/>
              </a:rPr>
              <a:t> et al., Science 1997)</a:t>
            </a:r>
          </a:p>
          <a:p>
            <a:endParaRPr lang="en-US"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Express many hematological and pathological features of SCD</a:t>
            </a:r>
          </a:p>
          <a:p>
            <a:pPr marL="671513" lvl="1" indent="-214313">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Develop chronic mechanical, thermal and musculoskeletal hyperalgesia at 3.0-3.5 months of age (</a:t>
            </a:r>
            <a:r>
              <a:rPr lang="en-US" sz="2000" i="1" dirty="0">
                <a:latin typeface="Arial" panose="020B0604020202020204" pitchFamily="34" charset="0"/>
                <a:cs typeface="Arial" panose="020B0604020202020204" pitchFamily="34" charset="0"/>
              </a:rPr>
              <a:t>Kohli et al., Blood 2010</a:t>
            </a:r>
            <a:r>
              <a:rPr lang="en-US" sz="2000" dirty="0">
                <a:latin typeface="Arial" panose="020B0604020202020204" pitchFamily="34" charset="0"/>
                <a:cs typeface="Arial" panose="020B0604020202020204" pitchFamily="34" charset="0"/>
              </a:rPr>
              <a:t>)</a:t>
            </a:r>
          </a:p>
        </p:txBody>
      </p:sp>
      <p:grpSp>
        <p:nvGrpSpPr>
          <p:cNvPr id="4" name="Group 3">
            <a:extLst>
              <a:ext uri="{FF2B5EF4-FFF2-40B4-BE49-F238E27FC236}">
                <a16:creationId xmlns:a16="http://schemas.microsoft.com/office/drawing/2014/main" id="{30798C25-D19D-7DEB-B5E1-F2DACA5EEBFA}"/>
              </a:ext>
            </a:extLst>
          </p:cNvPr>
          <p:cNvGrpSpPr/>
          <p:nvPr/>
        </p:nvGrpSpPr>
        <p:grpSpPr>
          <a:xfrm>
            <a:off x="4391754" y="1399421"/>
            <a:ext cx="3363724" cy="2015663"/>
            <a:chOff x="3050219" y="1953410"/>
            <a:chExt cx="3363724" cy="2015663"/>
          </a:xfrm>
          <a:solidFill>
            <a:srgbClr val="F3F3F3"/>
          </a:solidFill>
        </p:grpSpPr>
        <p:pic>
          <p:nvPicPr>
            <p:cNvPr id="5" name="Picture 4" descr="A picture containing rodent, cat, mammal&#10;&#10;Description automatically generated">
              <a:extLst>
                <a:ext uri="{FF2B5EF4-FFF2-40B4-BE49-F238E27FC236}">
                  <a16:creationId xmlns:a16="http://schemas.microsoft.com/office/drawing/2014/main" id="{6B9D7C74-FDA1-6F86-56AD-1F1A0E320914}"/>
                </a:ext>
              </a:extLst>
            </p:cNvPr>
            <p:cNvPicPr>
              <a:picLocks noChangeAspect="1"/>
            </p:cNvPicPr>
            <p:nvPr/>
          </p:nvPicPr>
          <p:blipFill>
            <a:blip r:embed="rId2">
              <a:alphaModFix/>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flipH="1">
              <a:off x="3314515" y="2274477"/>
              <a:ext cx="2346473" cy="1564315"/>
            </a:xfrm>
            <a:prstGeom prst="rect">
              <a:avLst/>
            </a:prstGeom>
            <a:solidFill>
              <a:srgbClr val="F3F3F3"/>
            </a:solidFill>
          </p:spPr>
        </p:pic>
        <p:sp>
          <p:nvSpPr>
            <p:cNvPr id="6" name="TextBox 5">
              <a:extLst>
                <a:ext uri="{FF2B5EF4-FFF2-40B4-BE49-F238E27FC236}">
                  <a16:creationId xmlns:a16="http://schemas.microsoft.com/office/drawing/2014/main" id="{EA90FCFB-2204-2864-1244-C794972DDD1F}"/>
                </a:ext>
              </a:extLst>
            </p:cNvPr>
            <p:cNvSpPr txBox="1"/>
            <p:nvPr/>
          </p:nvSpPr>
          <p:spPr>
            <a:xfrm>
              <a:off x="3050219" y="1953410"/>
              <a:ext cx="3063659" cy="300082"/>
            </a:xfrm>
            <a:prstGeom prst="rect">
              <a:avLst/>
            </a:prstGeom>
            <a:noFill/>
          </p:spPr>
          <p:txBody>
            <a:bodyPr wrap="none" rtlCol="0">
              <a:spAutoFit/>
            </a:bodyPr>
            <a:lstStyle/>
            <a:p>
              <a:r>
                <a:rPr lang="en-US" sz="1350" dirty="0"/>
                <a:t>Hba</a:t>
              </a:r>
              <a:r>
                <a:rPr lang="en-US" sz="1350" baseline="30000" dirty="0"/>
                <a:t>tm1Paz</a:t>
              </a:r>
              <a:r>
                <a:rPr lang="en-US" sz="1350" dirty="0"/>
                <a:t> Hbb</a:t>
              </a:r>
              <a:r>
                <a:rPr lang="en-US" sz="1350" baseline="30000" dirty="0"/>
                <a:t>tm1Tow</a:t>
              </a:r>
              <a:r>
                <a:rPr lang="en-US" sz="1350" dirty="0"/>
                <a:t> </a:t>
              </a:r>
              <a:r>
                <a:rPr lang="en-US" sz="1350" dirty="0" err="1"/>
                <a:t>Tg</a:t>
              </a:r>
              <a:r>
                <a:rPr lang="en-US" sz="1350" dirty="0"/>
                <a:t>(HBA-HBBs)41Paz/J</a:t>
              </a:r>
            </a:p>
          </p:txBody>
        </p:sp>
        <p:pic>
          <p:nvPicPr>
            <p:cNvPr id="7" name="Picture 6">
              <a:extLst>
                <a:ext uri="{FF2B5EF4-FFF2-40B4-BE49-F238E27FC236}">
                  <a16:creationId xmlns:a16="http://schemas.microsoft.com/office/drawing/2014/main" id="{CD820380-20A2-E820-29B3-CE97DF8698D9}"/>
                </a:ext>
              </a:extLst>
            </p:cNvPr>
            <p:cNvPicPr>
              <a:picLocks noChangeAspect="1"/>
            </p:cNvPicPr>
            <p:nvPr/>
          </p:nvPicPr>
          <p:blipFill>
            <a:blip r:embed="rId4"/>
            <a:stretch>
              <a:fillRect/>
            </a:stretch>
          </p:blipFill>
          <p:spPr>
            <a:xfrm rot="5198719">
              <a:off x="5267340" y="2756909"/>
              <a:ext cx="598292" cy="484748"/>
            </a:xfrm>
            <a:prstGeom prst="rect">
              <a:avLst/>
            </a:prstGeom>
            <a:grpFill/>
          </p:spPr>
        </p:pic>
        <p:pic>
          <p:nvPicPr>
            <p:cNvPr id="8" name="Picture 7">
              <a:extLst>
                <a:ext uri="{FF2B5EF4-FFF2-40B4-BE49-F238E27FC236}">
                  <a16:creationId xmlns:a16="http://schemas.microsoft.com/office/drawing/2014/main" id="{3BC05984-F38A-1177-66F9-531EC62D1A03}"/>
                </a:ext>
              </a:extLst>
            </p:cNvPr>
            <p:cNvPicPr>
              <a:picLocks noChangeAspect="1"/>
            </p:cNvPicPr>
            <p:nvPr/>
          </p:nvPicPr>
          <p:blipFill>
            <a:blip r:embed="rId4"/>
            <a:stretch>
              <a:fillRect/>
            </a:stretch>
          </p:blipFill>
          <p:spPr>
            <a:xfrm rot="8686731">
              <a:off x="5257234" y="3484325"/>
              <a:ext cx="598292" cy="484748"/>
            </a:xfrm>
            <a:prstGeom prst="rect">
              <a:avLst/>
            </a:prstGeom>
            <a:grpFill/>
          </p:spPr>
        </p:pic>
        <p:pic>
          <p:nvPicPr>
            <p:cNvPr id="9" name="Picture 8">
              <a:extLst>
                <a:ext uri="{FF2B5EF4-FFF2-40B4-BE49-F238E27FC236}">
                  <a16:creationId xmlns:a16="http://schemas.microsoft.com/office/drawing/2014/main" id="{18425DF9-A866-4E7E-7296-B9315B853A20}"/>
                </a:ext>
              </a:extLst>
            </p:cNvPr>
            <p:cNvPicPr>
              <a:picLocks noChangeAspect="1"/>
            </p:cNvPicPr>
            <p:nvPr/>
          </p:nvPicPr>
          <p:blipFill>
            <a:blip r:embed="rId4"/>
            <a:stretch>
              <a:fillRect/>
            </a:stretch>
          </p:blipFill>
          <p:spPr>
            <a:xfrm rot="13191664">
              <a:off x="5815651" y="2978538"/>
              <a:ext cx="598292" cy="484748"/>
            </a:xfrm>
            <a:prstGeom prst="rect">
              <a:avLst/>
            </a:prstGeom>
            <a:solidFill>
              <a:srgbClr val="F3F3F3"/>
            </a:solidFill>
          </p:spPr>
        </p:pic>
      </p:grpSp>
      <p:sp>
        <p:nvSpPr>
          <p:cNvPr id="10" name="Title 1">
            <a:extLst>
              <a:ext uri="{FF2B5EF4-FFF2-40B4-BE49-F238E27FC236}">
                <a16:creationId xmlns:a16="http://schemas.microsoft.com/office/drawing/2014/main" id="{A2BA73CF-540B-0520-E5B1-58408F7EA634}"/>
              </a:ext>
            </a:extLst>
          </p:cNvPr>
          <p:cNvSpPr txBox="1">
            <a:spLocks/>
          </p:cNvSpPr>
          <p:nvPr/>
        </p:nvSpPr>
        <p:spPr>
          <a:xfrm>
            <a:off x="0" y="0"/>
            <a:ext cx="12192000" cy="1140983"/>
          </a:xfrm>
          <a:prstGeom prst="rect">
            <a:avLst/>
          </a:prstGeom>
          <a:solidFill>
            <a:schemeClr val="accent6">
              <a:lumMod val="90000"/>
              <a:lumOff val="10000"/>
            </a:schemeClr>
          </a:solidFill>
          <a:ln>
            <a:noFill/>
          </a:ln>
        </p:spPr>
        <p:txBody>
          <a:bodyPr>
            <a:noAutofit/>
          </a:bodyPr>
          <a:lstStyle>
            <a:lvl1pPr algn="l" defTabSz="914400" rtl="0" eaLnBrk="1" latinLnBrk="0" hangingPunct="1">
              <a:lnSpc>
                <a:spcPct val="90000"/>
              </a:lnSpc>
              <a:spcBef>
                <a:spcPct val="0"/>
              </a:spcBef>
              <a:buNone/>
              <a:defRPr sz="3200" b="0" kern="1200">
                <a:solidFill>
                  <a:srgbClr val="FFE700"/>
                </a:solidFill>
                <a:latin typeface="+mn-lt"/>
                <a:ea typeface="+mj-ea"/>
                <a:cs typeface="+mj-cs"/>
              </a:defRPr>
            </a:lvl1pPr>
          </a:lstStyle>
          <a:p>
            <a:pPr algn="ctr"/>
            <a:r>
              <a:rPr lang="en-US" sz="2800" dirty="0">
                <a:latin typeface="Arial" panose="020B0604020202020204" pitchFamily="34" charset="0"/>
                <a:cs typeface="Arial" panose="020B0604020202020204" pitchFamily="34" charset="0"/>
              </a:rPr>
              <a:t>Humanized Transgenic Berkeley (BERK) Mice Expressing Human Sickle Hemoglobin Recapitulate Many Features of SCD &amp; complex pain</a:t>
            </a:r>
          </a:p>
          <a:p>
            <a:pPr algn="ctr"/>
            <a:endParaRPr lang="en-US"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755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427038"/>
            <a:ext cx="8229600" cy="715962"/>
          </a:xfrm>
          <a:prstGeom prst="rect">
            <a:avLst/>
          </a:prstGeom>
        </p:spPr>
        <p:txBody>
          <a:bodyPr vert="horz" lIns="91440" tIns="45720" rIns="91440" bIns="45720" rtlCol="0" anchor="ctr">
            <a:noAutofit/>
          </a:bodyPr>
          <a:lstStyle/>
          <a:p>
            <a:pPr algn="ctr">
              <a:spcBef>
                <a:spcPct val="0"/>
              </a:spcBef>
              <a:defRPr/>
            </a:pPr>
            <a:endParaRPr lang="en-US" sz="4400" dirty="0">
              <a:latin typeface="Arial" pitchFamily="34" charset="0"/>
              <a:ea typeface="+mj-ea"/>
              <a:cs typeface="Arial" pitchFamily="34" charset="0"/>
            </a:endParaRPr>
          </a:p>
        </p:txBody>
      </p:sp>
      <p:sp>
        <p:nvSpPr>
          <p:cNvPr id="6" name="Title 1"/>
          <p:cNvSpPr>
            <a:spLocks noGrp="1"/>
          </p:cNvSpPr>
          <p:nvPr>
            <p:ph type="title"/>
          </p:nvPr>
        </p:nvSpPr>
        <p:spPr/>
        <p:txBody>
          <a:bodyPr>
            <a:noAutofit/>
          </a:bodyPr>
          <a:lstStyle/>
          <a:p>
            <a:pPr algn="ctr"/>
            <a:r>
              <a:rPr lang="fr-FR" dirty="0" err="1">
                <a:solidFill>
                  <a:srgbClr val="FFFF00"/>
                </a:solidFill>
                <a:latin typeface="Arial" pitchFamily="34" charset="0"/>
                <a:cs typeface="Arial" pitchFamily="34" charset="0"/>
              </a:rPr>
              <a:t>Improved</a:t>
            </a:r>
            <a:r>
              <a:rPr lang="fr-FR" dirty="0">
                <a:solidFill>
                  <a:srgbClr val="FFFF00"/>
                </a:solidFill>
                <a:latin typeface="Arial" pitchFamily="34" charset="0"/>
                <a:cs typeface="Arial" pitchFamily="34" charset="0"/>
              </a:rPr>
              <a:t> </a:t>
            </a:r>
            <a:r>
              <a:rPr lang="fr-FR" dirty="0" err="1">
                <a:solidFill>
                  <a:srgbClr val="FFFF00"/>
                </a:solidFill>
                <a:latin typeface="Arial" pitchFamily="34" charset="0"/>
                <a:cs typeface="Arial" pitchFamily="34" charset="0"/>
              </a:rPr>
              <a:t>Dietary</a:t>
            </a:r>
            <a:r>
              <a:rPr lang="fr-FR" dirty="0">
                <a:solidFill>
                  <a:srgbClr val="FFFF00"/>
                </a:solidFill>
                <a:latin typeface="Arial" pitchFamily="34" charset="0"/>
                <a:cs typeface="Arial" pitchFamily="34" charset="0"/>
              </a:rPr>
              <a:t> Components in </a:t>
            </a:r>
            <a:r>
              <a:rPr lang="fr-FR" dirty="0" err="1">
                <a:solidFill>
                  <a:srgbClr val="FFFF00"/>
                </a:solidFill>
                <a:latin typeface="Arial" pitchFamily="34" charset="0"/>
                <a:cs typeface="Arial" pitchFamily="34" charset="0"/>
              </a:rPr>
              <a:t>Sickle</a:t>
            </a:r>
            <a:r>
              <a:rPr lang="fr-FR" dirty="0">
                <a:solidFill>
                  <a:srgbClr val="FFFF00"/>
                </a:solidFill>
                <a:latin typeface="Arial" pitchFamily="34" charset="0"/>
                <a:cs typeface="Arial" pitchFamily="34" charset="0"/>
              </a:rPr>
              <a:t> Diet </a:t>
            </a:r>
            <a:endParaRPr lang="en-US" dirty="0">
              <a:solidFill>
                <a:srgbClr val="FFFF00"/>
              </a:solidFill>
              <a:latin typeface="Arial" pitchFamily="34" charset="0"/>
              <a:cs typeface="Arial" pitchFamily="34" charset="0"/>
            </a:endParaRPr>
          </a:p>
        </p:txBody>
      </p:sp>
      <p:graphicFrame>
        <p:nvGraphicFramePr>
          <p:cNvPr id="7" name="Table 6"/>
          <p:cNvGraphicFramePr>
            <a:graphicFrameLocks noGrp="1"/>
          </p:cNvGraphicFramePr>
          <p:nvPr/>
        </p:nvGraphicFramePr>
        <p:xfrm>
          <a:off x="2025317" y="1147014"/>
          <a:ext cx="3801981" cy="5329986"/>
        </p:xfrm>
        <a:graphic>
          <a:graphicData uri="http://schemas.openxmlformats.org/drawingml/2006/table">
            <a:tbl>
              <a:tblPr firstRow="1" bandRow="1">
                <a:tableStyleId>{5C22544A-7EE6-4342-B048-85BDC9FD1C3A}</a:tableStyleId>
              </a:tblPr>
              <a:tblGrid>
                <a:gridCol w="950495">
                  <a:extLst>
                    <a:ext uri="{9D8B030D-6E8A-4147-A177-3AD203B41FA5}">
                      <a16:colId xmlns:a16="http://schemas.microsoft.com/office/drawing/2014/main" val="20000"/>
                    </a:ext>
                  </a:extLst>
                </a:gridCol>
                <a:gridCol w="124527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729916">
                  <a:extLst>
                    <a:ext uri="{9D8B030D-6E8A-4147-A177-3AD203B41FA5}">
                      <a16:colId xmlns:a16="http://schemas.microsoft.com/office/drawing/2014/main" val="20003"/>
                    </a:ext>
                  </a:extLst>
                </a:gridCol>
              </a:tblGrid>
              <a:tr h="707163">
                <a:tc>
                  <a:txBody>
                    <a:bodyPr/>
                    <a:lstStyle/>
                    <a:p>
                      <a:endParaRPr lang="en-US" sz="1600" b="0" dirty="0">
                        <a:solidFill>
                          <a:schemeClr val="tx1"/>
                        </a:solidFill>
                        <a:latin typeface="Arial" pitchFamily="34" charset="0"/>
                        <a:cs typeface="Arial" pitchFamily="34" charset="0"/>
                      </a:endParaRPr>
                    </a:p>
                  </a:txBody>
                  <a:tcPr>
                    <a:solidFill>
                      <a:srgbClr val="92D050"/>
                    </a:solidFill>
                  </a:tcPr>
                </a:tc>
                <a:tc>
                  <a:txBody>
                    <a:bodyPr/>
                    <a:lstStyle/>
                    <a:p>
                      <a:endParaRPr lang="en-US" sz="1600" b="0" dirty="0">
                        <a:solidFill>
                          <a:schemeClr val="tx1"/>
                        </a:solidFill>
                        <a:latin typeface="Arial" pitchFamily="34" charset="0"/>
                        <a:cs typeface="Arial" pitchFamily="34" charset="0"/>
                      </a:endParaRPr>
                    </a:p>
                  </a:txBody>
                  <a:tcPr>
                    <a:solidFill>
                      <a:srgbClr val="92D050"/>
                    </a:solidFill>
                  </a:tcPr>
                </a:tc>
                <a:tc>
                  <a:txBody>
                    <a:bodyPr/>
                    <a:lstStyle/>
                    <a:p>
                      <a:r>
                        <a:rPr lang="en-US" sz="1600" b="0" dirty="0">
                          <a:solidFill>
                            <a:schemeClr val="tx1"/>
                          </a:solidFill>
                          <a:latin typeface="Arial" pitchFamily="34" charset="0"/>
                          <a:cs typeface="Arial" pitchFamily="34" charset="0"/>
                        </a:rPr>
                        <a:t>Rodent</a:t>
                      </a:r>
                      <a:r>
                        <a:rPr lang="en-US" sz="1600" b="0" baseline="0" dirty="0">
                          <a:solidFill>
                            <a:schemeClr val="tx1"/>
                          </a:solidFill>
                          <a:latin typeface="Arial" pitchFamily="34" charset="0"/>
                          <a:cs typeface="Arial" pitchFamily="34" charset="0"/>
                        </a:rPr>
                        <a:t> Diet</a:t>
                      </a:r>
                      <a:endParaRPr lang="en-US" sz="1600" b="0" dirty="0">
                        <a:solidFill>
                          <a:schemeClr val="tx1"/>
                        </a:solidFill>
                        <a:latin typeface="Arial" pitchFamily="34" charset="0"/>
                        <a:cs typeface="Arial" pitchFamily="34" charset="0"/>
                      </a:endParaRPr>
                    </a:p>
                  </a:txBody>
                  <a:tcPr>
                    <a:solidFill>
                      <a:srgbClr val="92D050"/>
                    </a:solidFill>
                  </a:tcPr>
                </a:tc>
                <a:tc>
                  <a:txBody>
                    <a:bodyPr/>
                    <a:lstStyle/>
                    <a:p>
                      <a:r>
                        <a:rPr lang="en-US" sz="1600" b="0" dirty="0">
                          <a:solidFill>
                            <a:schemeClr val="tx1"/>
                          </a:solidFill>
                          <a:highlight>
                            <a:srgbClr val="FFFF00"/>
                          </a:highlight>
                          <a:latin typeface="Arial" pitchFamily="34" charset="0"/>
                          <a:cs typeface="Arial" pitchFamily="34" charset="0"/>
                        </a:rPr>
                        <a:t>Sickle Diet</a:t>
                      </a:r>
                    </a:p>
                  </a:txBody>
                  <a:tcPr>
                    <a:solidFill>
                      <a:srgbClr val="92D050"/>
                    </a:solidFill>
                  </a:tcPr>
                </a:tc>
                <a:extLst>
                  <a:ext uri="{0D108BD9-81ED-4DB2-BD59-A6C34878D82A}">
                    <a16:rowId xmlns:a16="http://schemas.microsoft.com/office/drawing/2014/main" val="10000"/>
                  </a:ext>
                </a:extLst>
              </a:tr>
              <a:tr h="612630">
                <a:tc rowSpan="3">
                  <a:txBody>
                    <a:bodyPr/>
                    <a:lstStyle/>
                    <a:p>
                      <a:pPr algn="ctr"/>
                      <a:r>
                        <a:rPr lang="en-US" sz="1600" b="0" dirty="0">
                          <a:solidFill>
                            <a:schemeClr val="tx1"/>
                          </a:solidFill>
                          <a:latin typeface="Arial" pitchFamily="34" charset="0"/>
                          <a:cs typeface="Arial" pitchFamily="34" charset="0"/>
                        </a:rPr>
                        <a:t>Minerals</a:t>
                      </a:r>
                    </a:p>
                  </a:txBody>
                  <a:tcPr marL="0" marR="0" marT="0" marB="0" anchor="ctr"/>
                </a:tc>
                <a:tc>
                  <a:txBody>
                    <a:bodyPr/>
                    <a:lstStyle/>
                    <a:p>
                      <a:r>
                        <a:rPr lang="en-US" sz="1600" b="0" dirty="0">
                          <a:solidFill>
                            <a:schemeClr val="tx1"/>
                          </a:solidFill>
                          <a:latin typeface="Arial" pitchFamily="34" charset="0"/>
                          <a:cs typeface="Arial" pitchFamily="34" charset="0"/>
                        </a:rPr>
                        <a:t>Magnesium</a:t>
                      </a:r>
                    </a:p>
                  </a:txBody>
                  <a:tcPr/>
                </a:tc>
                <a:tc>
                  <a:txBody>
                    <a:bodyPr/>
                    <a:lstStyle/>
                    <a:p>
                      <a:r>
                        <a:rPr lang="en-US" sz="1600" b="0" dirty="0">
                          <a:solidFill>
                            <a:schemeClr val="tx1"/>
                          </a:solidFill>
                          <a:latin typeface="Arial" pitchFamily="34" charset="0"/>
                          <a:cs typeface="Arial" pitchFamily="34" charset="0"/>
                        </a:rPr>
                        <a:t>0.2%</a:t>
                      </a:r>
                    </a:p>
                  </a:txBody>
                  <a:tcPr/>
                </a:tc>
                <a:tc>
                  <a:txBody>
                    <a:bodyPr/>
                    <a:lstStyle/>
                    <a:p>
                      <a:r>
                        <a:rPr lang="en-US" sz="1600" b="0" dirty="0">
                          <a:solidFill>
                            <a:schemeClr val="tx1"/>
                          </a:solidFill>
                          <a:latin typeface="Arial" pitchFamily="34" charset="0"/>
                          <a:cs typeface="Arial" pitchFamily="34" charset="0"/>
                        </a:rPr>
                        <a:t>0.48%</a:t>
                      </a:r>
                    </a:p>
                  </a:txBody>
                  <a:tcPr/>
                </a:tc>
                <a:extLst>
                  <a:ext uri="{0D108BD9-81ED-4DB2-BD59-A6C34878D82A}">
                    <a16:rowId xmlns:a16="http://schemas.microsoft.com/office/drawing/2014/main" val="10001"/>
                  </a:ext>
                </a:extLst>
              </a:tr>
              <a:tr h="612630">
                <a:tc vMerge="1">
                  <a:txBody>
                    <a:bodyPr/>
                    <a:lstStyle/>
                    <a:p>
                      <a:endParaRPr lang="en-US" sz="1600" dirty="0">
                        <a:latin typeface="Arial" pitchFamily="34" charset="0"/>
                        <a:cs typeface="Arial" pitchFamily="34" charset="0"/>
                      </a:endParaRPr>
                    </a:p>
                  </a:txBody>
                  <a:tcPr/>
                </a:tc>
                <a:tc>
                  <a:txBody>
                    <a:bodyPr/>
                    <a:lstStyle/>
                    <a:p>
                      <a:r>
                        <a:rPr lang="en-US" sz="1600" b="0" dirty="0">
                          <a:solidFill>
                            <a:schemeClr val="tx1"/>
                          </a:solidFill>
                          <a:latin typeface="Arial" pitchFamily="34" charset="0"/>
                          <a:cs typeface="Arial" pitchFamily="34" charset="0"/>
                        </a:rPr>
                        <a:t>Zinc</a:t>
                      </a:r>
                    </a:p>
                  </a:txBody>
                  <a:tcPr/>
                </a:tc>
                <a:tc>
                  <a:txBody>
                    <a:bodyPr/>
                    <a:lstStyle/>
                    <a:p>
                      <a:r>
                        <a:rPr lang="en-US" sz="1600" b="0" dirty="0">
                          <a:solidFill>
                            <a:schemeClr val="tx1"/>
                          </a:solidFill>
                          <a:latin typeface="Arial" pitchFamily="34" charset="0"/>
                          <a:cs typeface="Arial" pitchFamily="34" charset="0"/>
                        </a:rPr>
                        <a:t>70</a:t>
                      </a:r>
                    </a:p>
                    <a:p>
                      <a:r>
                        <a:rPr lang="en-US" sz="1600" b="0" dirty="0">
                          <a:solidFill>
                            <a:schemeClr val="tx1"/>
                          </a:solidFill>
                          <a:latin typeface="Arial" pitchFamily="34" charset="0"/>
                          <a:cs typeface="Arial" pitchFamily="34" charset="0"/>
                        </a:rPr>
                        <a:t>ppm</a:t>
                      </a:r>
                    </a:p>
                  </a:txBody>
                  <a:tcPr/>
                </a:tc>
                <a:tc>
                  <a:txBody>
                    <a:bodyPr/>
                    <a:lstStyle/>
                    <a:p>
                      <a:r>
                        <a:rPr lang="en-US" sz="1600" b="0" dirty="0">
                          <a:solidFill>
                            <a:schemeClr val="tx1"/>
                          </a:solidFill>
                          <a:latin typeface="Arial" pitchFamily="34" charset="0"/>
                          <a:cs typeface="Arial" pitchFamily="34" charset="0"/>
                        </a:rPr>
                        <a:t>225</a:t>
                      </a:r>
                    </a:p>
                    <a:p>
                      <a:r>
                        <a:rPr lang="en-US" sz="1600" b="0" dirty="0">
                          <a:solidFill>
                            <a:schemeClr val="tx1"/>
                          </a:solidFill>
                          <a:latin typeface="Arial" pitchFamily="34" charset="0"/>
                          <a:cs typeface="Arial" pitchFamily="34" charset="0"/>
                        </a:rPr>
                        <a:t>ppm</a:t>
                      </a:r>
                    </a:p>
                  </a:txBody>
                  <a:tcPr/>
                </a:tc>
                <a:extLst>
                  <a:ext uri="{0D108BD9-81ED-4DB2-BD59-A6C34878D82A}">
                    <a16:rowId xmlns:a16="http://schemas.microsoft.com/office/drawing/2014/main" val="10002"/>
                  </a:ext>
                </a:extLst>
              </a:tr>
              <a:tr h="612630">
                <a:tc vMerge="1">
                  <a:txBody>
                    <a:bodyPr/>
                    <a:lstStyle/>
                    <a:p>
                      <a:endParaRPr lang="en-US" sz="1600" dirty="0">
                        <a:latin typeface="Arial" pitchFamily="34" charset="0"/>
                        <a:cs typeface="Arial" pitchFamily="34" charset="0"/>
                      </a:endParaRPr>
                    </a:p>
                  </a:txBody>
                  <a:tcPr/>
                </a:tc>
                <a:tc>
                  <a:txBody>
                    <a:bodyPr/>
                    <a:lstStyle/>
                    <a:p>
                      <a:r>
                        <a:rPr lang="en-US" sz="1600" b="0" dirty="0">
                          <a:solidFill>
                            <a:schemeClr val="tx1"/>
                          </a:solidFill>
                          <a:latin typeface="Arial" pitchFamily="34" charset="0"/>
                          <a:cs typeface="Arial" pitchFamily="34" charset="0"/>
                        </a:rPr>
                        <a:t>Copper</a:t>
                      </a:r>
                    </a:p>
                  </a:txBody>
                  <a:tcPr/>
                </a:tc>
                <a:tc>
                  <a:txBody>
                    <a:bodyPr/>
                    <a:lstStyle/>
                    <a:p>
                      <a:r>
                        <a:rPr lang="en-US" sz="1600" b="0" dirty="0">
                          <a:solidFill>
                            <a:schemeClr val="tx1"/>
                          </a:solidFill>
                          <a:latin typeface="Arial" pitchFamily="34" charset="0"/>
                          <a:cs typeface="Arial" pitchFamily="34" charset="0"/>
                        </a:rPr>
                        <a:t>15</a:t>
                      </a:r>
                    </a:p>
                    <a:p>
                      <a:r>
                        <a:rPr lang="en-US" sz="1600" b="0" dirty="0">
                          <a:solidFill>
                            <a:schemeClr val="tx1"/>
                          </a:solidFill>
                          <a:latin typeface="Arial" pitchFamily="34" charset="0"/>
                          <a:cs typeface="Arial" pitchFamily="34" charset="0"/>
                        </a:rPr>
                        <a:t>ppm</a:t>
                      </a:r>
                    </a:p>
                  </a:txBody>
                  <a:tcPr/>
                </a:tc>
                <a:tc>
                  <a:txBody>
                    <a:bodyPr/>
                    <a:lstStyle/>
                    <a:p>
                      <a:r>
                        <a:rPr lang="en-US" sz="1600" b="0" dirty="0">
                          <a:solidFill>
                            <a:schemeClr val="tx1"/>
                          </a:solidFill>
                          <a:latin typeface="Arial" pitchFamily="34" charset="0"/>
                          <a:cs typeface="Arial" pitchFamily="34" charset="0"/>
                        </a:rPr>
                        <a:t>30</a:t>
                      </a:r>
                    </a:p>
                    <a:p>
                      <a:r>
                        <a:rPr lang="en-US" sz="1600" b="0" dirty="0">
                          <a:solidFill>
                            <a:schemeClr val="tx1"/>
                          </a:solidFill>
                          <a:latin typeface="Arial" pitchFamily="34" charset="0"/>
                          <a:cs typeface="Arial" pitchFamily="34" charset="0"/>
                        </a:rPr>
                        <a:t>ppm</a:t>
                      </a:r>
                    </a:p>
                  </a:txBody>
                  <a:tcPr/>
                </a:tc>
                <a:extLst>
                  <a:ext uri="{0D108BD9-81ED-4DB2-BD59-A6C34878D82A}">
                    <a16:rowId xmlns:a16="http://schemas.microsoft.com/office/drawing/2014/main" val="10003"/>
                  </a:ext>
                </a:extLst>
              </a:tr>
              <a:tr h="612630">
                <a:tc rowSpan="4">
                  <a:txBody>
                    <a:bodyPr/>
                    <a:lstStyle/>
                    <a:p>
                      <a:pPr algn="ctr"/>
                      <a:r>
                        <a:rPr lang="en-US" sz="1600" b="0" dirty="0">
                          <a:solidFill>
                            <a:schemeClr val="tx1"/>
                          </a:solidFill>
                          <a:latin typeface="Arial" pitchFamily="34" charset="0"/>
                          <a:cs typeface="Arial" pitchFamily="34" charset="0"/>
                        </a:rPr>
                        <a:t>Amino Acids</a:t>
                      </a:r>
                    </a:p>
                  </a:txBody>
                  <a:tcPr marL="0" marR="0" marT="0" marB="0" anchor="ctr"/>
                </a:tc>
                <a:tc>
                  <a:txBody>
                    <a:bodyPr/>
                    <a:lstStyle/>
                    <a:p>
                      <a:r>
                        <a:rPr lang="en-US" sz="1600" b="0" dirty="0">
                          <a:solidFill>
                            <a:schemeClr val="tx1"/>
                          </a:solidFill>
                          <a:latin typeface="Arial" pitchFamily="34" charset="0"/>
                          <a:cs typeface="Arial" pitchFamily="34" charset="0"/>
                        </a:rPr>
                        <a:t>Arginine</a:t>
                      </a:r>
                    </a:p>
                  </a:txBody>
                  <a:tcPr/>
                </a:tc>
                <a:tc>
                  <a:txBody>
                    <a:bodyPr/>
                    <a:lstStyle/>
                    <a:p>
                      <a:r>
                        <a:rPr lang="en-US" sz="1600" b="0" dirty="0">
                          <a:solidFill>
                            <a:schemeClr val="tx1"/>
                          </a:solidFill>
                          <a:latin typeface="Arial" pitchFamily="34" charset="0"/>
                          <a:cs typeface="Arial" pitchFamily="34" charset="0"/>
                        </a:rPr>
                        <a:t>1%</a:t>
                      </a:r>
                    </a:p>
                  </a:txBody>
                  <a:tcPr/>
                </a:tc>
                <a:tc>
                  <a:txBody>
                    <a:bodyPr/>
                    <a:lstStyle/>
                    <a:p>
                      <a:r>
                        <a:rPr lang="en-US" sz="1600" b="0" dirty="0">
                          <a:solidFill>
                            <a:schemeClr val="tx1"/>
                          </a:solidFill>
                          <a:latin typeface="Arial" pitchFamily="34" charset="0"/>
                          <a:cs typeface="Arial" pitchFamily="34" charset="0"/>
                        </a:rPr>
                        <a:t>2.52%</a:t>
                      </a:r>
                    </a:p>
                  </a:txBody>
                  <a:tcPr/>
                </a:tc>
                <a:extLst>
                  <a:ext uri="{0D108BD9-81ED-4DB2-BD59-A6C34878D82A}">
                    <a16:rowId xmlns:a16="http://schemas.microsoft.com/office/drawing/2014/main" val="10004"/>
                  </a:ext>
                </a:extLst>
              </a:tr>
              <a:tr h="594560">
                <a:tc vMerge="1">
                  <a:txBody>
                    <a:bodyPr/>
                    <a:lstStyle/>
                    <a:p>
                      <a:pPr algn="ctr"/>
                      <a:endParaRPr lang="en-US" sz="1600" b="0" dirty="0">
                        <a:solidFill>
                          <a:schemeClr val="tx1"/>
                        </a:solidFill>
                        <a:latin typeface="Arial" pitchFamily="34" charset="0"/>
                        <a:cs typeface="Arial" pitchFamily="34" charset="0"/>
                      </a:endParaRPr>
                    </a:p>
                  </a:txBody>
                  <a:tcPr anchor="ctr"/>
                </a:tc>
                <a:tc>
                  <a:txBody>
                    <a:bodyPr/>
                    <a:lstStyle/>
                    <a:p>
                      <a:r>
                        <a:rPr lang="en-US" sz="1600" b="0" dirty="0">
                          <a:solidFill>
                            <a:schemeClr val="tx1"/>
                          </a:solidFill>
                          <a:latin typeface="Arial" pitchFamily="34" charset="0"/>
                          <a:cs typeface="Arial" pitchFamily="34" charset="0"/>
                        </a:rPr>
                        <a:t>Cystine</a:t>
                      </a:r>
                    </a:p>
                  </a:txBody>
                  <a:tcPr/>
                </a:tc>
                <a:tc>
                  <a:txBody>
                    <a:bodyPr/>
                    <a:lstStyle/>
                    <a:p>
                      <a:r>
                        <a:rPr lang="en-US" sz="1600" b="0" dirty="0">
                          <a:solidFill>
                            <a:schemeClr val="tx1"/>
                          </a:solidFill>
                          <a:latin typeface="Arial" pitchFamily="34" charset="0"/>
                          <a:cs typeface="Arial" pitchFamily="34" charset="0"/>
                        </a:rPr>
                        <a:t>0.4%</a:t>
                      </a:r>
                    </a:p>
                  </a:txBody>
                  <a:tcPr/>
                </a:tc>
                <a:tc>
                  <a:txBody>
                    <a:bodyPr/>
                    <a:lstStyle/>
                    <a:p>
                      <a:r>
                        <a:rPr lang="en-US" sz="1600" b="0" dirty="0">
                          <a:solidFill>
                            <a:schemeClr val="tx1"/>
                          </a:solidFill>
                          <a:latin typeface="Arial" pitchFamily="34" charset="0"/>
                          <a:cs typeface="Arial" pitchFamily="34" charset="0"/>
                        </a:rPr>
                        <a:t>0.7%</a:t>
                      </a:r>
                    </a:p>
                  </a:txBody>
                  <a:tcPr/>
                </a:tc>
                <a:extLst>
                  <a:ext uri="{0D108BD9-81ED-4DB2-BD59-A6C34878D82A}">
                    <a16:rowId xmlns:a16="http://schemas.microsoft.com/office/drawing/2014/main" val="10005"/>
                  </a:ext>
                </a:extLst>
              </a:tr>
              <a:tr h="870580">
                <a:tc vMerge="1">
                  <a:txBody>
                    <a:bodyPr/>
                    <a:lstStyle/>
                    <a:p>
                      <a:endParaRPr lang="en-US" sz="1600" dirty="0">
                        <a:latin typeface="Arial" pitchFamily="34" charset="0"/>
                        <a:cs typeface="Arial" pitchFamily="34" charset="0"/>
                      </a:endParaRPr>
                    </a:p>
                  </a:txBody>
                  <a:tcPr/>
                </a:tc>
                <a:tc>
                  <a:txBody>
                    <a:bodyPr/>
                    <a:lstStyle/>
                    <a:p>
                      <a:r>
                        <a:rPr lang="en-US" sz="1600" b="0" dirty="0">
                          <a:solidFill>
                            <a:schemeClr val="tx1"/>
                          </a:solidFill>
                          <a:latin typeface="Arial" pitchFamily="34" charset="0"/>
                          <a:cs typeface="Arial" pitchFamily="34" charset="0"/>
                        </a:rPr>
                        <a:t>Aspartic Acid</a:t>
                      </a:r>
                    </a:p>
                  </a:txBody>
                  <a:tcPr/>
                </a:tc>
                <a:tc>
                  <a:txBody>
                    <a:bodyPr/>
                    <a:lstStyle/>
                    <a:p>
                      <a:r>
                        <a:rPr lang="en-US" sz="1600" b="0" dirty="0">
                          <a:solidFill>
                            <a:schemeClr val="tx1"/>
                          </a:solidFill>
                          <a:latin typeface="Arial" pitchFamily="34" charset="0"/>
                          <a:cs typeface="Arial" pitchFamily="34" charset="0"/>
                        </a:rPr>
                        <a:t>1.4%</a:t>
                      </a:r>
                    </a:p>
                  </a:txBody>
                  <a:tcPr/>
                </a:tc>
                <a:tc>
                  <a:txBody>
                    <a:bodyPr/>
                    <a:lstStyle/>
                    <a:p>
                      <a:r>
                        <a:rPr lang="en-US" sz="1600" b="0" dirty="0">
                          <a:solidFill>
                            <a:schemeClr val="tx1"/>
                          </a:solidFill>
                          <a:latin typeface="Arial" pitchFamily="34" charset="0"/>
                          <a:cs typeface="Arial" pitchFamily="34" charset="0"/>
                        </a:rPr>
                        <a:t>2.53%</a:t>
                      </a:r>
                    </a:p>
                    <a:p>
                      <a:endParaRPr lang="en-US" sz="1600" b="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6"/>
                  </a:ext>
                </a:extLst>
              </a:tr>
              <a:tr h="707163">
                <a:tc vMerge="1">
                  <a:txBody>
                    <a:bodyPr/>
                    <a:lstStyle/>
                    <a:p>
                      <a:endParaRPr lang="en-US" sz="1600" dirty="0">
                        <a:latin typeface="Arial" pitchFamily="34" charset="0"/>
                        <a:cs typeface="Arial" pitchFamily="34" charset="0"/>
                      </a:endParaRPr>
                    </a:p>
                  </a:txBody>
                  <a:tcPr/>
                </a:tc>
                <a:tc>
                  <a:txBody>
                    <a:bodyPr/>
                    <a:lstStyle/>
                    <a:p>
                      <a:r>
                        <a:rPr lang="en-US" sz="1600" b="0" dirty="0">
                          <a:solidFill>
                            <a:schemeClr val="tx1"/>
                          </a:solidFill>
                          <a:latin typeface="Arial" pitchFamily="34" charset="0"/>
                          <a:cs typeface="Arial" pitchFamily="34" charset="0"/>
                        </a:rPr>
                        <a:t>Glutamic</a:t>
                      </a:r>
                      <a:r>
                        <a:rPr lang="en-US" sz="1600" b="0" baseline="0" dirty="0">
                          <a:solidFill>
                            <a:schemeClr val="tx1"/>
                          </a:solidFill>
                          <a:latin typeface="Arial" pitchFamily="34" charset="0"/>
                          <a:cs typeface="Arial" pitchFamily="34" charset="0"/>
                        </a:rPr>
                        <a:t> Acid</a:t>
                      </a:r>
                      <a:endParaRPr lang="en-US" sz="1600" b="0" dirty="0">
                        <a:solidFill>
                          <a:schemeClr val="tx1"/>
                        </a:solidFill>
                        <a:latin typeface="Arial" pitchFamily="34" charset="0"/>
                        <a:cs typeface="Arial" pitchFamily="34" charset="0"/>
                      </a:endParaRPr>
                    </a:p>
                  </a:txBody>
                  <a:tcPr/>
                </a:tc>
                <a:tc>
                  <a:txBody>
                    <a:bodyPr/>
                    <a:lstStyle/>
                    <a:p>
                      <a:r>
                        <a:rPr lang="en-US" sz="1600" b="0" dirty="0">
                          <a:solidFill>
                            <a:schemeClr val="tx1"/>
                          </a:solidFill>
                          <a:latin typeface="Arial" pitchFamily="34" charset="0"/>
                          <a:cs typeface="Arial" pitchFamily="34" charset="0"/>
                        </a:rPr>
                        <a:t>3.4%</a:t>
                      </a:r>
                    </a:p>
                  </a:txBody>
                  <a:tcPr/>
                </a:tc>
                <a:tc>
                  <a:txBody>
                    <a:bodyPr/>
                    <a:lstStyle/>
                    <a:p>
                      <a:r>
                        <a:rPr lang="en-US" sz="1600" b="0" dirty="0">
                          <a:solidFill>
                            <a:schemeClr val="tx1"/>
                          </a:solidFill>
                          <a:latin typeface="Arial" pitchFamily="34" charset="0"/>
                          <a:cs typeface="Arial" pitchFamily="34" charset="0"/>
                        </a:rPr>
                        <a:t>5.16%</a:t>
                      </a:r>
                    </a:p>
                  </a:txBody>
                  <a:tcPr/>
                </a:tc>
                <a:extLst>
                  <a:ext uri="{0D108BD9-81ED-4DB2-BD59-A6C34878D82A}">
                    <a16:rowId xmlns:a16="http://schemas.microsoft.com/office/drawing/2014/main" val="10007"/>
                  </a:ext>
                </a:extLst>
              </a:tr>
            </a:tbl>
          </a:graphicData>
        </a:graphic>
      </p:graphicFrame>
      <p:graphicFrame>
        <p:nvGraphicFramePr>
          <p:cNvPr id="8" name="Table 7"/>
          <p:cNvGraphicFramePr>
            <a:graphicFrameLocks noGrp="1"/>
          </p:cNvGraphicFramePr>
          <p:nvPr/>
        </p:nvGraphicFramePr>
        <p:xfrm>
          <a:off x="6172200" y="1143001"/>
          <a:ext cx="4010528" cy="5340361"/>
        </p:xfrm>
        <a:graphic>
          <a:graphicData uri="http://schemas.openxmlformats.org/drawingml/2006/table">
            <a:tbl>
              <a:tblPr firstRow="1" bandRow="1">
                <a:tableStyleId>{5C22544A-7EE6-4342-B048-85BDC9FD1C3A}</a:tableStyleId>
              </a:tblPr>
              <a:tblGrid>
                <a:gridCol w="1057631">
                  <a:extLst>
                    <a:ext uri="{9D8B030D-6E8A-4147-A177-3AD203B41FA5}">
                      <a16:colId xmlns:a16="http://schemas.microsoft.com/office/drawing/2014/main" val="20000"/>
                    </a:ext>
                  </a:extLst>
                </a:gridCol>
                <a:gridCol w="1125100">
                  <a:extLst>
                    <a:ext uri="{9D8B030D-6E8A-4147-A177-3AD203B41FA5}">
                      <a16:colId xmlns:a16="http://schemas.microsoft.com/office/drawing/2014/main" val="20001"/>
                    </a:ext>
                  </a:extLst>
                </a:gridCol>
                <a:gridCol w="843498">
                  <a:extLst>
                    <a:ext uri="{9D8B030D-6E8A-4147-A177-3AD203B41FA5}">
                      <a16:colId xmlns:a16="http://schemas.microsoft.com/office/drawing/2014/main" val="20002"/>
                    </a:ext>
                  </a:extLst>
                </a:gridCol>
                <a:gridCol w="984299">
                  <a:extLst>
                    <a:ext uri="{9D8B030D-6E8A-4147-A177-3AD203B41FA5}">
                      <a16:colId xmlns:a16="http://schemas.microsoft.com/office/drawing/2014/main" val="20003"/>
                    </a:ext>
                  </a:extLst>
                </a:gridCol>
              </a:tblGrid>
              <a:tr h="634133">
                <a:tc>
                  <a:txBody>
                    <a:bodyPr/>
                    <a:lstStyle/>
                    <a:p>
                      <a:endParaRPr lang="en-US" sz="1600" b="0" dirty="0">
                        <a:solidFill>
                          <a:schemeClr val="tx1"/>
                        </a:solidFill>
                        <a:latin typeface="Arial" pitchFamily="34" charset="0"/>
                        <a:cs typeface="Arial" pitchFamily="34" charset="0"/>
                      </a:endParaRPr>
                    </a:p>
                  </a:txBody>
                  <a:tcPr>
                    <a:solidFill>
                      <a:srgbClr val="92D050"/>
                    </a:solidFill>
                  </a:tcPr>
                </a:tc>
                <a:tc>
                  <a:txBody>
                    <a:bodyPr/>
                    <a:lstStyle/>
                    <a:p>
                      <a:endParaRPr lang="en-US" sz="1600" b="0" dirty="0">
                        <a:solidFill>
                          <a:schemeClr val="tx1"/>
                        </a:solidFill>
                        <a:latin typeface="Arial" pitchFamily="34" charset="0"/>
                        <a:cs typeface="Arial" pitchFamily="34" charset="0"/>
                      </a:endParaRPr>
                    </a:p>
                  </a:txBody>
                  <a:tcPr>
                    <a:solidFill>
                      <a:srgbClr val="92D050"/>
                    </a:solidFill>
                  </a:tcPr>
                </a:tc>
                <a:tc>
                  <a:txBody>
                    <a:bodyPr/>
                    <a:lstStyle/>
                    <a:p>
                      <a:r>
                        <a:rPr lang="en-US" sz="1600" b="0" dirty="0">
                          <a:solidFill>
                            <a:schemeClr val="tx1"/>
                          </a:solidFill>
                          <a:latin typeface="Arial" pitchFamily="34" charset="0"/>
                          <a:cs typeface="Arial" pitchFamily="34" charset="0"/>
                        </a:rPr>
                        <a:t>Rodent Diet</a:t>
                      </a:r>
                    </a:p>
                  </a:txBody>
                  <a:tcPr>
                    <a:solidFill>
                      <a:srgbClr val="92D050"/>
                    </a:solidFill>
                  </a:tcPr>
                </a:tc>
                <a:tc>
                  <a:txBody>
                    <a:bodyPr/>
                    <a:lstStyle/>
                    <a:p>
                      <a:r>
                        <a:rPr lang="en-US" sz="1600" b="0" dirty="0">
                          <a:solidFill>
                            <a:schemeClr val="tx1"/>
                          </a:solidFill>
                          <a:highlight>
                            <a:srgbClr val="FFFF00"/>
                          </a:highlight>
                          <a:latin typeface="Arial" pitchFamily="34" charset="0"/>
                          <a:cs typeface="Arial" pitchFamily="34" charset="0"/>
                        </a:rPr>
                        <a:t>Sickle Diet</a:t>
                      </a:r>
                    </a:p>
                  </a:txBody>
                  <a:tcPr>
                    <a:solidFill>
                      <a:srgbClr val="92D050"/>
                    </a:solidFill>
                  </a:tcPr>
                </a:tc>
                <a:extLst>
                  <a:ext uri="{0D108BD9-81ED-4DB2-BD59-A6C34878D82A}">
                    <a16:rowId xmlns:a16="http://schemas.microsoft.com/office/drawing/2014/main" val="10000"/>
                  </a:ext>
                </a:extLst>
              </a:tr>
              <a:tr h="630557">
                <a:tc rowSpan="4">
                  <a:txBody>
                    <a:bodyPr/>
                    <a:lstStyle/>
                    <a:p>
                      <a:pPr algn="ctr"/>
                      <a:r>
                        <a:rPr lang="en-US" sz="1600" b="0" dirty="0">
                          <a:solidFill>
                            <a:schemeClr val="tx1"/>
                          </a:solidFill>
                          <a:latin typeface="Arial" pitchFamily="34" charset="0"/>
                          <a:cs typeface="Arial" pitchFamily="34" charset="0"/>
                        </a:rPr>
                        <a:t>Vitamins</a:t>
                      </a:r>
                    </a:p>
                  </a:txBody>
                  <a:tcPr anchor="ctr"/>
                </a:tc>
                <a:tc>
                  <a:txBody>
                    <a:bodyPr/>
                    <a:lstStyle/>
                    <a:p>
                      <a:r>
                        <a:rPr lang="en-US" sz="1600" dirty="0">
                          <a:latin typeface="Arial" pitchFamily="34" charset="0"/>
                          <a:cs typeface="Arial" pitchFamily="34" charset="0"/>
                        </a:rPr>
                        <a:t>Vitamin A</a:t>
                      </a:r>
                    </a:p>
                  </a:txBody>
                  <a:tcPr/>
                </a:tc>
                <a:tc>
                  <a:txBody>
                    <a:bodyPr/>
                    <a:lstStyle/>
                    <a:p>
                      <a:r>
                        <a:rPr lang="en-US" sz="1600" dirty="0">
                          <a:latin typeface="Arial" pitchFamily="34" charset="0"/>
                          <a:cs typeface="Arial" pitchFamily="34" charset="0"/>
                        </a:rPr>
                        <a:t>15 IU/g</a:t>
                      </a:r>
                    </a:p>
                  </a:txBody>
                  <a:tcPr/>
                </a:tc>
                <a:tc>
                  <a:txBody>
                    <a:bodyPr/>
                    <a:lstStyle/>
                    <a:p>
                      <a:r>
                        <a:rPr lang="en-US" sz="1600" dirty="0">
                          <a:latin typeface="Arial" pitchFamily="34" charset="0"/>
                          <a:cs typeface="Arial" pitchFamily="34" charset="0"/>
                        </a:rPr>
                        <a:t>33 IU/g</a:t>
                      </a:r>
                    </a:p>
                  </a:txBody>
                  <a:tcPr/>
                </a:tc>
                <a:extLst>
                  <a:ext uri="{0D108BD9-81ED-4DB2-BD59-A6C34878D82A}">
                    <a16:rowId xmlns:a16="http://schemas.microsoft.com/office/drawing/2014/main" val="10001"/>
                  </a:ext>
                </a:extLst>
              </a:tr>
              <a:tr h="634133">
                <a:tc vMerge="1">
                  <a:txBody>
                    <a:bodyPr/>
                    <a:lstStyle/>
                    <a:p>
                      <a:endParaRPr lang="en-US"/>
                    </a:p>
                  </a:txBody>
                  <a:tcPr/>
                </a:tc>
                <a:tc>
                  <a:txBody>
                    <a:bodyPr/>
                    <a:lstStyle/>
                    <a:p>
                      <a:r>
                        <a:rPr lang="en-US" sz="1600" dirty="0">
                          <a:latin typeface="Arial" pitchFamily="34" charset="0"/>
                          <a:cs typeface="Arial" pitchFamily="34" charset="0"/>
                        </a:rPr>
                        <a:t>Vitamin E</a:t>
                      </a:r>
                    </a:p>
                  </a:txBody>
                  <a:tcPr/>
                </a:tc>
                <a:tc>
                  <a:txBody>
                    <a:bodyPr/>
                    <a:lstStyle/>
                    <a:p>
                      <a:r>
                        <a:rPr lang="en-US" sz="1600" dirty="0">
                          <a:latin typeface="Arial" pitchFamily="34" charset="0"/>
                          <a:cs typeface="Arial" pitchFamily="34" charset="0"/>
                        </a:rPr>
                        <a:t>110</a:t>
                      </a:r>
                    </a:p>
                    <a:p>
                      <a:r>
                        <a:rPr lang="en-US" sz="1600" dirty="0">
                          <a:latin typeface="Arial" pitchFamily="34" charset="0"/>
                          <a:cs typeface="Arial" pitchFamily="34" charset="0"/>
                        </a:rPr>
                        <a:t>IU/g</a:t>
                      </a:r>
                    </a:p>
                  </a:txBody>
                  <a:tcPr/>
                </a:tc>
                <a:tc>
                  <a:txBody>
                    <a:bodyPr/>
                    <a:lstStyle/>
                    <a:p>
                      <a:r>
                        <a:rPr lang="en-US" sz="1600" dirty="0">
                          <a:latin typeface="Arial" pitchFamily="34" charset="0"/>
                          <a:cs typeface="Arial" pitchFamily="34" charset="0"/>
                        </a:rPr>
                        <a:t>200 </a:t>
                      </a:r>
                    </a:p>
                    <a:p>
                      <a:r>
                        <a:rPr lang="en-US" sz="1600" dirty="0">
                          <a:latin typeface="Arial" pitchFamily="34" charset="0"/>
                          <a:cs typeface="Arial" pitchFamily="34" charset="0"/>
                        </a:rPr>
                        <a:t>IU/g</a:t>
                      </a:r>
                    </a:p>
                  </a:txBody>
                  <a:tcPr/>
                </a:tc>
                <a:extLst>
                  <a:ext uri="{0D108BD9-81ED-4DB2-BD59-A6C34878D82A}">
                    <a16:rowId xmlns:a16="http://schemas.microsoft.com/office/drawing/2014/main" val="10002"/>
                  </a:ext>
                </a:extLst>
              </a:tr>
              <a:tr h="630557">
                <a:tc vMerge="1">
                  <a:txBody>
                    <a:bodyPr/>
                    <a:lstStyle/>
                    <a:p>
                      <a:endParaRPr lang="en-US"/>
                    </a:p>
                  </a:txBody>
                  <a:tcPr/>
                </a:tc>
                <a:tc>
                  <a:txBody>
                    <a:bodyPr/>
                    <a:lstStyle/>
                    <a:p>
                      <a:r>
                        <a:rPr lang="en-US" sz="1600" dirty="0">
                          <a:latin typeface="Arial" pitchFamily="34" charset="0"/>
                          <a:cs typeface="Arial" pitchFamily="34" charset="0"/>
                        </a:rPr>
                        <a:t>Folate</a:t>
                      </a:r>
                    </a:p>
                  </a:txBody>
                  <a:tcPr/>
                </a:tc>
                <a:tc>
                  <a:txBody>
                    <a:bodyPr/>
                    <a:lstStyle/>
                    <a:p>
                      <a:r>
                        <a:rPr lang="en-US" sz="1600" dirty="0">
                          <a:latin typeface="Arial" pitchFamily="34" charset="0"/>
                          <a:cs typeface="Arial" pitchFamily="34" charset="0"/>
                        </a:rPr>
                        <a:t>4ppm</a:t>
                      </a:r>
                    </a:p>
                  </a:txBody>
                  <a:tcPr/>
                </a:tc>
                <a:tc>
                  <a:txBody>
                    <a:bodyPr/>
                    <a:lstStyle/>
                    <a:p>
                      <a:r>
                        <a:rPr lang="en-US" sz="1600" dirty="0">
                          <a:latin typeface="Arial" pitchFamily="34" charset="0"/>
                          <a:cs typeface="Arial" pitchFamily="34" charset="0"/>
                        </a:rPr>
                        <a:t>8ppm</a:t>
                      </a:r>
                    </a:p>
                  </a:txBody>
                  <a:tcPr/>
                </a:tc>
                <a:extLst>
                  <a:ext uri="{0D108BD9-81ED-4DB2-BD59-A6C34878D82A}">
                    <a16:rowId xmlns:a16="http://schemas.microsoft.com/office/drawing/2014/main" val="10003"/>
                  </a:ext>
                </a:extLst>
              </a:tr>
              <a:tr h="634133">
                <a:tc vMerge="1">
                  <a:txBody>
                    <a:bodyPr/>
                    <a:lstStyle/>
                    <a:p>
                      <a:endParaRPr lang="en-US"/>
                    </a:p>
                  </a:txBody>
                  <a:tcPr/>
                </a:tc>
                <a:tc>
                  <a:txBody>
                    <a:bodyPr/>
                    <a:lstStyle/>
                    <a:p>
                      <a:r>
                        <a:rPr lang="en-US" sz="1600" dirty="0">
                          <a:latin typeface="Arial" pitchFamily="34" charset="0"/>
                          <a:cs typeface="Arial" pitchFamily="34" charset="0"/>
                        </a:rPr>
                        <a:t>Vitamin B-12</a:t>
                      </a:r>
                    </a:p>
                  </a:txBody>
                  <a:tcPr/>
                </a:tc>
                <a:tc>
                  <a:txBody>
                    <a:bodyPr/>
                    <a:lstStyle/>
                    <a:p>
                      <a:r>
                        <a:rPr lang="en-US" sz="1600" dirty="0">
                          <a:latin typeface="Arial" pitchFamily="34" charset="0"/>
                          <a:cs typeface="Arial" pitchFamily="34" charset="0"/>
                        </a:rPr>
                        <a:t>0.08</a:t>
                      </a:r>
                    </a:p>
                    <a:p>
                      <a:r>
                        <a:rPr lang="en-US" sz="1600" dirty="0">
                          <a:latin typeface="Arial" pitchFamily="34" charset="0"/>
                          <a:cs typeface="Arial" pitchFamily="34" charset="0"/>
                        </a:rPr>
                        <a:t>mcg/kg</a:t>
                      </a:r>
                    </a:p>
                  </a:txBody>
                  <a:tcPr/>
                </a:tc>
                <a:tc>
                  <a:txBody>
                    <a:bodyPr/>
                    <a:lstStyle/>
                    <a:p>
                      <a:r>
                        <a:rPr lang="en-US" sz="1600" dirty="0">
                          <a:latin typeface="Arial" pitchFamily="34" charset="0"/>
                          <a:cs typeface="Arial" pitchFamily="34" charset="0"/>
                        </a:rPr>
                        <a:t>60</a:t>
                      </a:r>
                    </a:p>
                    <a:p>
                      <a:r>
                        <a:rPr lang="en-US" sz="1600" dirty="0">
                          <a:latin typeface="Arial" pitchFamily="34" charset="0"/>
                          <a:cs typeface="Arial" pitchFamily="34" charset="0"/>
                        </a:rPr>
                        <a:t>mcg/kg</a:t>
                      </a:r>
                    </a:p>
                  </a:txBody>
                  <a:tcPr/>
                </a:tc>
                <a:extLst>
                  <a:ext uri="{0D108BD9-81ED-4DB2-BD59-A6C34878D82A}">
                    <a16:rowId xmlns:a16="http://schemas.microsoft.com/office/drawing/2014/main" val="10004"/>
                  </a:ext>
                </a:extLst>
              </a:tr>
              <a:tr h="875205">
                <a:tc>
                  <a:txBody>
                    <a:bodyPr/>
                    <a:lstStyle/>
                    <a:p>
                      <a:pPr algn="ctr"/>
                      <a:r>
                        <a:rPr lang="en-US" sz="1600" b="0" dirty="0">
                          <a:solidFill>
                            <a:schemeClr val="tx1"/>
                          </a:solidFill>
                          <a:latin typeface="Arial" pitchFamily="34" charset="0"/>
                          <a:cs typeface="Arial" pitchFamily="34" charset="0"/>
                        </a:rPr>
                        <a:t>Fatty Acids</a:t>
                      </a:r>
                    </a:p>
                  </a:txBody>
                  <a:tcPr anchor="ctr"/>
                </a:tc>
                <a:tc>
                  <a:txBody>
                    <a:bodyPr/>
                    <a:lstStyle/>
                    <a:p>
                      <a:r>
                        <a:rPr lang="en-US" sz="1600" b="0" dirty="0">
                          <a:solidFill>
                            <a:schemeClr val="tx1"/>
                          </a:solidFill>
                          <a:latin typeface="Arial" pitchFamily="34" charset="0"/>
                          <a:cs typeface="Arial" pitchFamily="34" charset="0"/>
                        </a:rPr>
                        <a:t>Omega-3</a:t>
                      </a:r>
                      <a:r>
                        <a:rPr lang="en-US" sz="1600" b="0" baseline="0" dirty="0">
                          <a:solidFill>
                            <a:schemeClr val="tx1"/>
                          </a:solidFill>
                          <a:latin typeface="Arial" pitchFamily="34" charset="0"/>
                          <a:cs typeface="Arial" pitchFamily="34" charset="0"/>
                        </a:rPr>
                        <a:t> fatty acids</a:t>
                      </a:r>
                      <a:endParaRPr lang="en-US" sz="1600" b="0" dirty="0">
                        <a:solidFill>
                          <a:schemeClr val="tx1"/>
                        </a:solidFill>
                        <a:latin typeface="Arial" pitchFamily="34" charset="0"/>
                        <a:cs typeface="Arial" pitchFamily="34" charset="0"/>
                      </a:endParaRPr>
                    </a:p>
                  </a:txBody>
                  <a:tcPr/>
                </a:tc>
                <a:tc>
                  <a:txBody>
                    <a:bodyPr/>
                    <a:lstStyle/>
                    <a:p>
                      <a:r>
                        <a:rPr lang="en-US" sz="1600" b="0" dirty="0">
                          <a:solidFill>
                            <a:schemeClr val="tx1"/>
                          </a:solidFill>
                          <a:latin typeface="Arial" pitchFamily="34" charset="0"/>
                          <a:cs typeface="Arial" pitchFamily="34" charset="0"/>
                        </a:rPr>
                        <a:t>0%</a:t>
                      </a:r>
                    </a:p>
                  </a:txBody>
                  <a:tcPr/>
                </a:tc>
                <a:tc>
                  <a:txBody>
                    <a:bodyPr/>
                    <a:lstStyle/>
                    <a:p>
                      <a:r>
                        <a:rPr lang="en-US" sz="1600" b="0" dirty="0">
                          <a:solidFill>
                            <a:schemeClr val="tx1"/>
                          </a:solidFill>
                          <a:latin typeface="Arial" pitchFamily="34" charset="0"/>
                          <a:cs typeface="Arial" pitchFamily="34" charset="0"/>
                        </a:rPr>
                        <a:t>0.26%</a:t>
                      </a:r>
                    </a:p>
                  </a:txBody>
                  <a:tcPr/>
                </a:tc>
                <a:extLst>
                  <a:ext uri="{0D108BD9-81ED-4DB2-BD59-A6C34878D82A}">
                    <a16:rowId xmlns:a16="http://schemas.microsoft.com/office/drawing/2014/main" val="10005"/>
                  </a:ext>
                </a:extLst>
              </a:tr>
              <a:tr h="1301643">
                <a:tc gridSpan="2">
                  <a:txBody>
                    <a:bodyPr/>
                    <a:lstStyle/>
                    <a:p>
                      <a:pPr algn="ctr"/>
                      <a:r>
                        <a:rPr lang="en-US" sz="1600" b="0" dirty="0">
                          <a:solidFill>
                            <a:schemeClr val="tx1"/>
                          </a:solidFill>
                          <a:latin typeface="Arial" pitchFamily="34" charset="0"/>
                          <a:cs typeface="Arial" pitchFamily="34" charset="0"/>
                        </a:rPr>
                        <a:t>Energy</a:t>
                      </a:r>
                      <a:r>
                        <a:rPr lang="en-US" sz="1600" b="0" baseline="0" dirty="0">
                          <a:solidFill>
                            <a:schemeClr val="tx1"/>
                          </a:solidFill>
                          <a:latin typeface="Arial" pitchFamily="34" charset="0"/>
                          <a:cs typeface="Arial" pitchFamily="34" charset="0"/>
                        </a:rPr>
                        <a:t> density</a:t>
                      </a:r>
                      <a:endParaRPr lang="en-US" sz="1600" b="0" dirty="0">
                        <a:solidFill>
                          <a:schemeClr val="tx1"/>
                        </a:solidFill>
                        <a:latin typeface="Arial" pitchFamily="34" charset="0"/>
                        <a:cs typeface="Arial" pitchFamily="34" charset="0"/>
                      </a:endParaRPr>
                    </a:p>
                  </a:txBody>
                  <a:tcPr anchor="ctr"/>
                </a:tc>
                <a:tc hMerge="1">
                  <a:txBody>
                    <a:bodyPr/>
                    <a:lstStyle/>
                    <a:p>
                      <a:endParaRPr lang="en-US" sz="1600" b="0" dirty="0">
                        <a:solidFill>
                          <a:schemeClr val="tx1"/>
                        </a:solidFill>
                        <a:latin typeface="Arial" pitchFamily="34" charset="0"/>
                        <a:cs typeface="Arial" pitchFamily="34" charset="0"/>
                      </a:endParaRPr>
                    </a:p>
                  </a:txBody>
                  <a:tcPr/>
                </a:tc>
                <a:tc>
                  <a:txBody>
                    <a:bodyPr/>
                    <a:lstStyle/>
                    <a:p>
                      <a:r>
                        <a:rPr lang="en-US" sz="1400" b="0" dirty="0">
                          <a:solidFill>
                            <a:schemeClr val="tx1"/>
                          </a:solidFill>
                          <a:latin typeface="Arial" pitchFamily="34" charset="0"/>
                          <a:cs typeface="Arial" pitchFamily="34" charset="0"/>
                        </a:rPr>
                        <a:t>Protein: 24%</a:t>
                      </a:r>
                    </a:p>
                    <a:p>
                      <a:r>
                        <a:rPr lang="en-US" sz="1400" b="0" dirty="0">
                          <a:solidFill>
                            <a:schemeClr val="tx1"/>
                          </a:solidFill>
                          <a:latin typeface="Arial" pitchFamily="34" charset="0"/>
                          <a:cs typeface="Arial" pitchFamily="34" charset="0"/>
                        </a:rPr>
                        <a:t>Fat: </a:t>
                      </a:r>
                    </a:p>
                    <a:p>
                      <a:r>
                        <a:rPr lang="en-US" sz="1400" b="0" dirty="0">
                          <a:solidFill>
                            <a:schemeClr val="tx1"/>
                          </a:solidFill>
                          <a:latin typeface="Arial" pitchFamily="34" charset="0"/>
                          <a:cs typeface="Arial" pitchFamily="34" charset="0"/>
                        </a:rPr>
                        <a:t>18%</a:t>
                      </a:r>
                    </a:p>
                    <a:p>
                      <a:endParaRPr lang="en-US" sz="1600" b="0" dirty="0">
                        <a:solidFill>
                          <a:schemeClr val="tx1"/>
                        </a:solidFill>
                        <a:latin typeface="Arial" pitchFamily="34" charset="0"/>
                        <a:cs typeface="Arial" pitchFamily="34" charset="0"/>
                      </a:endParaRPr>
                    </a:p>
                  </a:txBody>
                  <a:tcPr/>
                </a:tc>
                <a:tc>
                  <a:txBody>
                    <a:bodyPr/>
                    <a:lstStyle/>
                    <a:p>
                      <a:r>
                        <a:rPr lang="en-US" sz="1400" b="0" dirty="0">
                          <a:solidFill>
                            <a:schemeClr val="tx1"/>
                          </a:solidFill>
                          <a:latin typeface="Arial" pitchFamily="34" charset="0"/>
                          <a:cs typeface="Arial" pitchFamily="34" charset="0"/>
                        </a:rPr>
                        <a:t>Protein: 27.5%</a:t>
                      </a:r>
                    </a:p>
                    <a:p>
                      <a:r>
                        <a:rPr lang="en-US" sz="1400" b="0" dirty="0">
                          <a:solidFill>
                            <a:schemeClr val="tx1"/>
                          </a:solidFill>
                          <a:latin typeface="Arial" pitchFamily="34" charset="0"/>
                          <a:cs typeface="Arial" pitchFamily="34" charset="0"/>
                        </a:rPr>
                        <a:t>Fat: </a:t>
                      </a:r>
                    </a:p>
                    <a:p>
                      <a:r>
                        <a:rPr lang="en-US" sz="1400" b="0" dirty="0">
                          <a:solidFill>
                            <a:schemeClr val="tx1"/>
                          </a:solidFill>
                          <a:latin typeface="Arial" pitchFamily="34" charset="0"/>
                          <a:cs typeface="Arial" pitchFamily="34" charset="0"/>
                        </a:rPr>
                        <a:t>26%</a:t>
                      </a:r>
                    </a:p>
                    <a:p>
                      <a:endParaRPr lang="en-US" sz="1200" b="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9651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7600" cy="914400"/>
          </a:xfrm>
        </p:spPr>
        <p:txBody>
          <a:bodyPr>
            <a:noAutofit/>
          </a:bodyPr>
          <a:lstStyle/>
          <a:p>
            <a:pPr algn="ctr"/>
            <a:r>
              <a:rPr lang="en-US" sz="2800" u="sng" dirty="0">
                <a:solidFill>
                  <a:srgbClr val="FFFF0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2800" dirty="0">
                <a:solidFill>
                  <a:srgbClr val="FFFF00"/>
                </a:solidFill>
                <a:latin typeface="Arial" panose="020B0604020202020204" pitchFamily="34" charset="0"/>
                <a:ea typeface="Calibri" panose="020F0502020204030204" pitchFamily="34" charset="0"/>
                <a:cs typeface="Arial" panose="020B0604020202020204" pitchFamily="34" charset="0"/>
              </a:rPr>
              <a:t>Diet and Comfort modulate pain in sickle mice</a:t>
            </a:r>
            <a:br>
              <a:rPr lang="en-US" sz="2800" dirty="0">
                <a:solidFill>
                  <a:srgbClr val="FFFF00"/>
                </a:solidFill>
                <a:latin typeface="Arial" panose="020B0604020202020204" pitchFamily="34" charset="0"/>
                <a:ea typeface="Calibri" panose="020F0502020204030204" pitchFamily="34" charset="0"/>
                <a:cs typeface="Arial" panose="020B0604020202020204" pitchFamily="34" charset="0"/>
              </a:rPr>
            </a:br>
            <a:r>
              <a:rPr lang="en-US" sz="2000" dirty="0">
                <a:solidFill>
                  <a:srgbClr val="FFFF00"/>
                </a:solidFill>
                <a:latin typeface="Arial" panose="020B0604020202020204" pitchFamily="34" charset="0"/>
                <a:ea typeface="Times New Roman" panose="02020603050405020304" pitchFamily="18" charset="0"/>
                <a:cs typeface="Arial" panose="020B0604020202020204" pitchFamily="34" charset="0"/>
              </a:rPr>
              <a:t>Tran H, Sagi V, Jarrett S, </a:t>
            </a:r>
            <a:r>
              <a:rPr lang="en-US" sz="2000" dirty="0" err="1">
                <a:solidFill>
                  <a:srgbClr val="FFFF00"/>
                </a:solidFill>
                <a:latin typeface="Arial" panose="020B0604020202020204" pitchFamily="34" charset="0"/>
                <a:ea typeface="Times New Roman" panose="02020603050405020304" pitchFamily="18" charset="0"/>
                <a:cs typeface="Arial" panose="020B0604020202020204" pitchFamily="34" charset="0"/>
              </a:rPr>
              <a:t>Palzer</a:t>
            </a:r>
            <a:r>
              <a:rPr lang="en-US" sz="2000" dirty="0">
                <a:solidFill>
                  <a:srgbClr val="FFFF00"/>
                </a:solidFill>
                <a:latin typeface="Arial" panose="020B0604020202020204" pitchFamily="34" charset="0"/>
                <a:ea typeface="Times New Roman" panose="02020603050405020304" pitchFamily="18" charset="0"/>
                <a:cs typeface="Arial" panose="020B0604020202020204" pitchFamily="34" charset="0"/>
              </a:rPr>
              <a:t> EF, Badgaiyan RD, Gupta K. Sci Rep. 2021 Feb 1;11(1):2330</a:t>
            </a:r>
            <a:r>
              <a:rPr lang="en-US" sz="2400"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br>
              <a:rPr lang="en-US" sz="2400" dirty="0">
                <a:solidFill>
                  <a:srgbClr val="FFFF00"/>
                </a:solidFill>
                <a:latin typeface="Arial" panose="020B0604020202020204" pitchFamily="34" charset="0"/>
                <a:ea typeface="Times New Roman" panose="02020603050405020304" pitchFamily="18" charset="0"/>
                <a:cs typeface="Arial" panose="020B0604020202020204" pitchFamily="34" charset="0"/>
              </a:rPr>
            </a:br>
            <a:b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br>
            <a:endParaRPr lang="en-US" sz="2400" dirty="0">
              <a:solidFill>
                <a:srgbClr val="FFFF00"/>
              </a:solidFill>
              <a:latin typeface="Arial" panose="020B0604020202020204" pitchFamily="34" charset="0"/>
              <a:cs typeface="Arial" pitchFamily="34" charset="0"/>
            </a:endParaRPr>
          </a:p>
        </p:txBody>
      </p:sp>
      <p:sp>
        <p:nvSpPr>
          <p:cNvPr id="17" name="Rectangle 16"/>
          <p:cNvSpPr/>
          <p:nvPr/>
        </p:nvSpPr>
        <p:spPr>
          <a:xfrm>
            <a:off x="689113" y="4830114"/>
            <a:ext cx="8305800" cy="954107"/>
          </a:xfrm>
          <a:prstGeom prst="rect">
            <a:avLst/>
          </a:prstGeom>
        </p:spPr>
        <p:txBody>
          <a:bodyPr wrap="square">
            <a:spAutoFit/>
          </a:bodyPr>
          <a:lstStyle/>
          <a:p>
            <a:pPr algn="just" defTabSz="2873853">
              <a:defRPr/>
            </a:pPr>
            <a:r>
              <a:rPr lang="en-US" altLang="zh-CN" sz="2800" dirty="0">
                <a:latin typeface="Arial"/>
                <a:cs typeface="Arial"/>
              </a:rPr>
              <a:t>Treatment groups: (n=10/treatment), </a:t>
            </a:r>
            <a:r>
              <a:rPr lang="en-US" altLang="zh-CN" sz="2800" dirty="0" err="1">
                <a:latin typeface="Arial"/>
                <a:cs typeface="Arial"/>
              </a:rPr>
              <a:t>HbSS</a:t>
            </a:r>
            <a:r>
              <a:rPr lang="en-US" altLang="zh-CN" sz="2800" dirty="0">
                <a:latin typeface="Arial"/>
                <a:cs typeface="Arial"/>
              </a:rPr>
              <a:t>-BERK</a:t>
            </a:r>
          </a:p>
          <a:p>
            <a:pPr marL="120650" algn="just" defTabSz="2873853">
              <a:defRPr/>
            </a:pPr>
            <a:endParaRPr lang="en-US" altLang="zh-CN" sz="2800" dirty="0">
              <a:latin typeface="Arial"/>
              <a:cs typeface="Arial"/>
            </a:endParaRPr>
          </a:p>
        </p:txBody>
      </p:sp>
      <p:graphicFrame>
        <p:nvGraphicFramePr>
          <p:cNvPr id="18" name="Content Placeholder 5"/>
          <p:cNvGraphicFramePr>
            <a:graphicFrameLocks/>
          </p:cNvGraphicFramePr>
          <p:nvPr/>
        </p:nvGraphicFramePr>
        <p:xfrm>
          <a:off x="838199" y="1550832"/>
          <a:ext cx="7759700" cy="3054478"/>
        </p:xfrm>
        <a:graphic>
          <a:graphicData uri="http://schemas.openxmlformats.org/drawingml/2006/table">
            <a:tbl>
              <a:tblPr firstRow="1" bandRow="1">
                <a:tableStyleId>{5C22544A-7EE6-4342-B048-85BDC9FD1C3A}</a:tableStyleId>
              </a:tblPr>
              <a:tblGrid>
                <a:gridCol w="3992291">
                  <a:extLst>
                    <a:ext uri="{9D8B030D-6E8A-4147-A177-3AD203B41FA5}">
                      <a16:colId xmlns:a16="http://schemas.microsoft.com/office/drawing/2014/main" val="20000"/>
                    </a:ext>
                  </a:extLst>
                </a:gridCol>
                <a:gridCol w="3767409">
                  <a:extLst>
                    <a:ext uri="{9D8B030D-6E8A-4147-A177-3AD203B41FA5}">
                      <a16:colId xmlns:a16="http://schemas.microsoft.com/office/drawing/2014/main" val="20001"/>
                    </a:ext>
                  </a:extLst>
                </a:gridCol>
              </a:tblGrid>
              <a:tr h="616078">
                <a:tc>
                  <a:txBody>
                    <a:bodyPr/>
                    <a:lstStyle/>
                    <a:p>
                      <a:pPr algn="ctr"/>
                      <a:r>
                        <a:rPr lang="en-US" sz="2800" b="0" dirty="0">
                          <a:solidFill>
                            <a:schemeClr val="bg1"/>
                          </a:solidFill>
                          <a:latin typeface="Arial" pitchFamily="34" charset="0"/>
                        </a:rPr>
                        <a:t>Deprived</a:t>
                      </a:r>
                      <a:endParaRPr lang="en-US" sz="2800" b="0" baseline="0" dirty="0">
                        <a:solidFill>
                          <a:schemeClr val="bg1"/>
                        </a:solidFill>
                        <a:latin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2800" b="0" dirty="0">
                          <a:solidFill>
                            <a:srgbClr val="FFFF00"/>
                          </a:solidFill>
                          <a:latin typeface="Arial" pitchFamily="34" charset="0"/>
                        </a:rPr>
                        <a:t>Happy</a:t>
                      </a:r>
                      <a:endParaRPr lang="en-US" sz="2800" b="0" baseline="0" dirty="0">
                        <a:solidFill>
                          <a:srgbClr val="FFFF00"/>
                        </a:solidFill>
                        <a:latin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606361">
                <a:tc>
                  <a:txBody>
                    <a:bodyPr/>
                    <a:lstStyle/>
                    <a:p>
                      <a:pPr algn="ctr"/>
                      <a:r>
                        <a:rPr lang="en-US" sz="2000" dirty="0">
                          <a:solidFill>
                            <a:schemeClr val="bg1"/>
                          </a:solidFill>
                          <a:latin typeface="Arial" pitchFamily="34" charset="0"/>
                        </a:rPr>
                        <a:t>Male in isolation on Rodent Diet without companion (RD/M-)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Arial" pitchFamily="34" charset="0"/>
                        </a:rPr>
                        <a:t>Male on Sickle Diet with female companion [SD/M+]</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606361">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800" b="0" dirty="0">
                          <a:solidFill>
                            <a:srgbClr val="FFFF00"/>
                          </a:solidFill>
                          <a:latin typeface="Arial" pitchFamily="34" charset="0"/>
                        </a:rPr>
                        <a:t>Unhappy</a:t>
                      </a:r>
                    </a:p>
                    <a:p>
                      <a:pPr algn="ctr"/>
                      <a:r>
                        <a:rPr lang="en-US" sz="2000" dirty="0">
                          <a:solidFill>
                            <a:srgbClr val="FFFF00"/>
                          </a:solidFill>
                          <a:latin typeface="Arial" pitchFamily="34" charset="0"/>
                        </a:rPr>
                        <a:t>Withdrawal of happiness</a:t>
                      </a:r>
                    </a:p>
                    <a:p>
                      <a:pPr algn="ctr"/>
                      <a:r>
                        <a:rPr lang="en-US" sz="2000" dirty="0">
                          <a:solidFill>
                            <a:srgbClr val="FFFF00"/>
                          </a:solidFill>
                          <a:latin typeface="Arial" pitchFamily="34" charset="0"/>
                        </a:rPr>
                        <a:t>Female withdrawn leaving the male mouse alone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7248F6D3-5AE7-907B-5D0A-0C5B7CFC0EF4}"/>
              </a:ext>
            </a:extLst>
          </p:cNvPr>
          <p:cNvPicPr>
            <a:picLocks noChangeAspect="1"/>
          </p:cNvPicPr>
          <p:nvPr/>
        </p:nvPicPr>
        <p:blipFill>
          <a:blip r:embed="rId4"/>
          <a:stretch>
            <a:fillRect/>
          </a:stretch>
        </p:blipFill>
        <p:spPr>
          <a:xfrm>
            <a:off x="9459411" y="2047754"/>
            <a:ext cx="1894390" cy="2367988"/>
          </a:xfrm>
          <a:prstGeom prst="rect">
            <a:avLst/>
          </a:prstGeom>
        </p:spPr>
      </p:pic>
      <p:sp>
        <p:nvSpPr>
          <p:cNvPr id="4" name="TextBox 3">
            <a:extLst>
              <a:ext uri="{FF2B5EF4-FFF2-40B4-BE49-F238E27FC236}">
                <a16:creationId xmlns:a16="http://schemas.microsoft.com/office/drawing/2014/main" id="{16DFB9D6-D7E6-3790-8D77-5FA540273452}"/>
              </a:ext>
            </a:extLst>
          </p:cNvPr>
          <p:cNvSpPr txBox="1"/>
          <p:nvPr/>
        </p:nvSpPr>
        <p:spPr>
          <a:xfrm>
            <a:off x="9459411" y="4472203"/>
            <a:ext cx="1894390" cy="1015663"/>
          </a:xfrm>
          <a:prstGeom prst="rect">
            <a:avLst/>
          </a:prstGeom>
          <a:noFill/>
        </p:spPr>
        <p:txBody>
          <a:bodyPr wrap="square" rtlCol="0">
            <a:spAutoFit/>
          </a:bodyPr>
          <a:lstStyle/>
          <a:p>
            <a:pPr algn="ctr"/>
            <a:r>
              <a:rPr lang="en-US" sz="2000" dirty="0">
                <a:latin typeface="Chalkboard" panose="03050602040202020205" pitchFamily="66" charset="77"/>
              </a:rPr>
              <a:t>Dr </a:t>
            </a:r>
            <a:r>
              <a:rPr lang="en-US" sz="2000" dirty="0" err="1">
                <a:latin typeface="Chalkboard" panose="03050602040202020205" pitchFamily="66" charset="77"/>
              </a:rPr>
              <a:t>Huy</a:t>
            </a:r>
            <a:r>
              <a:rPr lang="en-US" sz="2000" dirty="0">
                <a:latin typeface="Chalkboard" panose="03050602040202020205" pitchFamily="66" charset="77"/>
              </a:rPr>
              <a:t> Tran</a:t>
            </a:r>
          </a:p>
          <a:p>
            <a:pPr algn="ctr"/>
            <a:r>
              <a:rPr lang="en-US" sz="2000" dirty="0">
                <a:latin typeface="Chalkboard" panose="03050602040202020205" pitchFamily="66" charset="77"/>
              </a:rPr>
              <a:t>Resident </a:t>
            </a:r>
          </a:p>
          <a:p>
            <a:pPr algn="ctr"/>
            <a:r>
              <a:rPr lang="en-US" sz="2000" dirty="0">
                <a:latin typeface="Chalkboard" panose="03050602040202020205" pitchFamily="66" charset="77"/>
              </a:rPr>
              <a:t>Univ Arkansas</a:t>
            </a:r>
          </a:p>
        </p:txBody>
      </p:sp>
    </p:spTree>
    <p:extLst>
      <p:ext uri="{BB962C8B-B14F-4D97-AF65-F5344CB8AC3E}">
        <p14:creationId xmlns:p14="http://schemas.microsoft.com/office/powerpoint/2010/main" val="4224733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9"/>
          <p:cNvGrpSpPr/>
          <p:nvPr/>
        </p:nvGrpSpPr>
        <p:grpSpPr>
          <a:xfrm>
            <a:off x="2147669" y="1206500"/>
            <a:ext cx="6767731" cy="5613400"/>
            <a:chOff x="420468" y="0"/>
            <a:chExt cx="8226863" cy="6858000"/>
          </a:xfrm>
        </p:grpSpPr>
        <p:pic>
          <p:nvPicPr>
            <p:cNvPr id="4" name="Picture 3" descr="Pain and serotonin combined.tif"/>
            <p:cNvPicPr>
              <a:picLocks noChangeAspect="1"/>
            </p:cNvPicPr>
            <p:nvPr/>
          </p:nvPicPr>
          <p:blipFill>
            <a:blip r:embed="rId3" cstate="print"/>
            <a:stretch>
              <a:fillRect/>
            </a:stretch>
          </p:blipFill>
          <p:spPr>
            <a:xfrm>
              <a:off x="1143000" y="0"/>
              <a:ext cx="6858000" cy="6858000"/>
            </a:xfrm>
            <a:prstGeom prst="rect">
              <a:avLst/>
            </a:prstGeom>
          </p:spPr>
        </p:pic>
        <p:sp>
          <p:nvSpPr>
            <p:cNvPr id="5" name="TextBox 4"/>
            <p:cNvSpPr txBox="1"/>
            <p:nvPr/>
          </p:nvSpPr>
          <p:spPr>
            <a:xfrm>
              <a:off x="1196667" y="4861512"/>
              <a:ext cx="327333" cy="400110"/>
            </a:xfrm>
            <a:prstGeom prst="rect">
              <a:avLst/>
            </a:prstGeom>
            <a:noFill/>
          </p:spPr>
          <p:txBody>
            <a:bodyPr wrap="none" rtlCol="0">
              <a:spAutoFit/>
            </a:bodyPr>
            <a:lstStyle/>
            <a:p>
              <a:pPr algn="r"/>
              <a:r>
                <a:rPr lang="en-US" sz="2000" dirty="0">
                  <a:latin typeface="Arial" pitchFamily="34" charset="0"/>
                  <a:cs typeface="Arial" pitchFamily="34" charset="0"/>
                </a:rPr>
                <a:t>1</a:t>
              </a:r>
            </a:p>
          </p:txBody>
        </p:sp>
        <p:sp>
          <p:nvSpPr>
            <p:cNvPr id="6" name="TextBox 5"/>
            <p:cNvSpPr txBox="1"/>
            <p:nvPr/>
          </p:nvSpPr>
          <p:spPr>
            <a:xfrm>
              <a:off x="990600" y="3722334"/>
              <a:ext cx="533400" cy="400110"/>
            </a:xfrm>
            <a:prstGeom prst="rect">
              <a:avLst/>
            </a:prstGeom>
            <a:noFill/>
          </p:spPr>
          <p:txBody>
            <a:bodyPr wrap="square" rtlCol="0">
              <a:spAutoFit/>
            </a:bodyPr>
            <a:lstStyle/>
            <a:p>
              <a:pPr algn="r"/>
              <a:r>
                <a:rPr lang="en-US" sz="2000" dirty="0">
                  <a:latin typeface="Arial" pitchFamily="34" charset="0"/>
                  <a:cs typeface="Arial" pitchFamily="34" charset="0"/>
                </a:rPr>
                <a:t>2</a:t>
              </a:r>
            </a:p>
          </p:txBody>
        </p:sp>
        <p:sp>
          <p:nvSpPr>
            <p:cNvPr id="7" name="TextBox 6"/>
            <p:cNvSpPr txBox="1"/>
            <p:nvPr/>
          </p:nvSpPr>
          <p:spPr>
            <a:xfrm>
              <a:off x="990600" y="304800"/>
              <a:ext cx="533400" cy="400110"/>
            </a:xfrm>
            <a:prstGeom prst="rect">
              <a:avLst/>
            </a:prstGeom>
            <a:noFill/>
          </p:spPr>
          <p:txBody>
            <a:bodyPr wrap="square" rtlCol="0">
              <a:spAutoFit/>
            </a:bodyPr>
            <a:lstStyle/>
            <a:p>
              <a:pPr algn="r"/>
              <a:r>
                <a:rPr lang="en-US" sz="2000" dirty="0">
                  <a:latin typeface="Arial" pitchFamily="34" charset="0"/>
                  <a:cs typeface="Arial" pitchFamily="34" charset="0"/>
                </a:rPr>
                <a:t>5</a:t>
              </a:r>
            </a:p>
          </p:txBody>
        </p:sp>
        <p:sp>
          <p:nvSpPr>
            <p:cNvPr id="8" name="TextBox 7"/>
            <p:cNvSpPr txBox="1"/>
            <p:nvPr/>
          </p:nvSpPr>
          <p:spPr>
            <a:xfrm>
              <a:off x="990600" y="2583156"/>
              <a:ext cx="533400" cy="400110"/>
            </a:xfrm>
            <a:prstGeom prst="rect">
              <a:avLst/>
            </a:prstGeom>
            <a:noFill/>
          </p:spPr>
          <p:txBody>
            <a:bodyPr wrap="square" rtlCol="0">
              <a:spAutoFit/>
            </a:bodyPr>
            <a:lstStyle/>
            <a:p>
              <a:pPr algn="r"/>
              <a:r>
                <a:rPr lang="en-US" sz="2000" dirty="0">
                  <a:latin typeface="Arial" pitchFamily="34" charset="0"/>
                  <a:cs typeface="Arial" pitchFamily="34" charset="0"/>
                </a:rPr>
                <a:t>3</a:t>
              </a:r>
            </a:p>
          </p:txBody>
        </p:sp>
        <p:sp>
          <p:nvSpPr>
            <p:cNvPr id="9" name="TextBox 8"/>
            <p:cNvSpPr txBox="1"/>
            <p:nvPr/>
          </p:nvSpPr>
          <p:spPr>
            <a:xfrm>
              <a:off x="990600" y="1443978"/>
              <a:ext cx="533400" cy="400110"/>
            </a:xfrm>
            <a:prstGeom prst="rect">
              <a:avLst/>
            </a:prstGeom>
            <a:noFill/>
          </p:spPr>
          <p:txBody>
            <a:bodyPr wrap="square" rtlCol="0">
              <a:spAutoFit/>
            </a:bodyPr>
            <a:lstStyle/>
            <a:p>
              <a:pPr algn="r"/>
              <a:r>
                <a:rPr lang="en-US" sz="2000" dirty="0">
                  <a:latin typeface="Arial" pitchFamily="34" charset="0"/>
                  <a:cs typeface="Arial" pitchFamily="34" charset="0"/>
                </a:rPr>
                <a:t>4</a:t>
              </a:r>
            </a:p>
          </p:txBody>
        </p:sp>
        <p:sp>
          <p:nvSpPr>
            <p:cNvPr id="10" name="TextBox 9"/>
            <p:cNvSpPr txBox="1"/>
            <p:nvPr/>
          </p:nvSpPr>
          <p:spPr>
            <a:xfrm>
              <a:off x="1126134" y="6000690"/>
              <a:ext cx="397866" cy="400110"/>
            </a:xfrm>
            <a:prstGeom prst="rect">
              <a:avLst/>
            </a:prstGeom>
            <a:noFill/>
          </p:spPr>
          <p:txBody>
            <a:bodyPr wrap="none" rtlCol="0">
              <a:spAutoFit/>
            </a:bodyPr>
            <a:lstStyle/>
            <a:p>
              <a:pPr algn="r"/>
              <a:r>
                <a:rPr lang="en-US" sz="2000" dirty="0">
                  <a:latin typeface="Arial" pitchFamily="34" charset="0"/>
                  <a:cs typeface="Arial" pitchFamily="34" charset="0"/>
                </a:rPr>
                <a:t> 0</a:t>
              </a:r>
            </a:p>
          </p:txBody>
        </p:sp>
        <p:sp>
          <p:nvSpPr>
            <p:cNvPr id="11" name="TextBox 10"/>
            <p:cNvSpPr txBox="1"/>
            <p:nvPr/>
          </p:nvSpPr>
          <p:spPr>
            <a:xfrm>
              <a:off x="7543800" y="4869156"/>
              <a:ext cx="327334" cy="400110"/>
            </a:xfrm>
            <a:prstGeom prst="rect">
              <a:avLst/>
            </a:prstGeom>
            <a:noFill/>
          </p:spPr>
          <p:txBody>
            <a:bodyPr wrap="none" rtlCol="0">
              <a:spAutoFit/>
            </a:bodyPr>
            <a:lstStyle/>
            <a:p>
              <a:r>
                <a:rPr lang="en-US" sz="2000" dirty="0">
                  <a:latin typeface="Arial" pitchFamily="34" charset="0"/>
                  <a:cs typeface="Arial" pitchFamily="34" charset="0"/>
                </a:rPr>
                <a:t>2</a:t>
              </a:r>
            </a:p>
          </p:txBody>
        </p:sp>
        <p:sp>
          <p:nvSpPr>
            <p:cNvPr id="12" name="TextBox 11"/>
            <p:cNvSpPr txBox="1"/>
            <p:nvPr/>
          </p:nvSpPr>
          <p:spPr>
            <a:xfrm>
              <a:off x="7543800" y="3729978"/>
              <a:ext cx="533400" cy="400110"/>
            </a:xfrm>
            <a:prstGeom prst="rect">
              <a:avLst/>
            </a:prstGeom>
            <a:noFill/>
          </p:spPr>
          <p:txBody>
            <a:bodyPr wrap="square" rtlCol="0">
              <a:spAutoFit/>
            </a:bodyPr>
            <a:lstStyle/>
            <a:p>
              <a:r>
                <a:rPr lang="en-US" sz="2000" dirty="0">
                  <a:latin typeface="Arial" pitchFamily="34" charset="0"/>
                  <a:cs typeface="Arial" pitchFamily="34" charset="0"/>
                </a:rPr>
                <a:t>4</a:t>
              </a:r>
            </a:p>
          </p:txBody>
        </p:sp>
        <p:sp>
          <p:nvSpPr>
            <p:cNvPr id="13" name="TextBox 12"/>
            <p:cNvSpPr txBox="1"/>
            <p:nvPr/>
          </p:nvSpPr>
          <p:spPr>
            <a:xfrm>
              <a:off x="7543800" y="312444"/>
              <a:ext cx="533400" cy="400110"/>
            </a:xfrm>
            <a:prstGeom prst="rect">
              <a:avLst/>
            </a:prstGeom>
            <a:noFill/>
          </p:spPr>
          <p:txBody>
            <a:bodyPr wrap="square" rtlCol="0">
              <a:spAutoFit/>
            </a:bodyPr>
            <a:lstStyle/>
            <a:p>
              <a:r>
                <a:rPr lang="en-US" sz="2000" dirty="0">
                  <a:latin typeface="Arial" pitchFamily="34" charset="0"/>
                  <a:cs typeface="Arial" pitchFamily="34" charset="0"/>
                </a:rPr>
                <a:t>10</a:t>
              </a:r>
            </a:p>
          </p:txBody>
        </p:sp>
        <p:sp>
          <p:nvSpPr>
            <p:cNvPr id="14" name="TextBox 13"/>
            <p:cNvSpPr txBox="1"/>
            <p:nvPr/>
          </p:nvSpPr>
          <p:spPr>
            <a:xfrm>
              <a:off x="7543800" y="2590800"/>
              <a:ext cx="533400" cy="400110"/>
            </a:xfrm>
            <a:prstGeom prst="rect">
              <a:avLst/>
            </a:prstGeom>
            <a:noFill/>
          </p:spPr>
          <p:txBody>
            <a:bodyPr wrap="square" rtlCol="0">
              <a:spAutoFit/>
            </a:bodyPr>
            <a:lstStyle/>
            <a:p>
              <a:r>
                <a:rPr lang="en-US" sz="2000" dirty="0">
                  <a:latin typeface="Arial" pitchFamily="34" charset="0"/>
                  <a:cs typeface="Arial" pitchFamily="34" charset="0"/>
                </a:rPr>
                <a:t>6</a:t>
              </a:r>
            </a:p>
          </p:txBody>
        </p:sp>
        <p:sp>
          <p:nvSpPr>
            <p:cNvPr id="15" name="TextBox 14"/>
            <p:cNvSpPr txBox="1"/>
            <p:nvPr/>
          </p:nvSpPr>
          <p:spPr>
            <a:xfrm>
              <a:off x="7543800" y="1451622"/>
              <a:ext cx="533400" cy="400110"/>
            </a:xfrm>
            <a:prstGeom prst="rect">
              <a:avLst/>
            </a:prstGeom>
            <a:noFill/>
          </p:spPr>
          <p:txBody>
            <a:bodyPr wrap="square" rtlCol="0">
              <a:spAutoFit/>
            </a:bodyPr>
            <a:lstStyle/>
            <a:p>
              <a:r>
                <a:rPr lang="en-US" sz="2000" dirty="0">
                  <a:latin typeface="Arial" pitchFamily="34" charset="0"/>
                  <a:cs typeface="Arial" pitchFamily="34" charset="0"/>
                </a:rPr>
                <a:t>8</a:t>
              </a:r>
            </a:p>
          </p:txBody>
        </p:sp>
        <p:sp>
          <p:nvSpPr>
            <p:cNvPr id="16" name="TextBox 15"/>
            <p:cNvSpPr txBox="1"/>
            <p:nvPr/>
          </p:nvSpPr>
          <p:spPr>
            <a:xfrm>
              <a:off x="7543800" y="6008334"/>
              <a:ext cx="327334" cy="400110"/>
            </a:xfrm>
            <a:prstGeom prst="rect">
              <a:avLst/>
            </a:prstGeom>
            <a:noFill/>
          </p:spPr>
          <p:txBody>
            <a:bodyPr wrap="none" rtlCol="0">
              <a:spAutoFit/>
            </a:bodyPr>
            <a:lstStyle/>
            <a:p>
              <a:r>
                <a:rPr lang="en-US" sz="2000" dirty="0">
                  <a:latin typeface="Arial" pitchFamily="34" charset="0"/>
                  <a:cs typeface="Arial" pitchFamily="34" charset="0"/>
                </a:rPr>
                <a:t>0</a:t>
              </a:r>
            </a:p>
          </p:txBody>
        </p:sp>
        <p:sp>
          <p:nvSpPr>
            <p:cNvPr id="17" name="TextBox 16"/>
            <p:cNvSpPr txBox="1"/>
            <p:nvPr/>
          </p:nvSpPr>
          <p:spPr>
            <a:xfrm>
              <a:off x="1991146" y="6324600"/>
              <a:ext cx="1212191" cy="400110"/>
            </a:xfrm>
            <a:prstGeom prst="rect">
              <a:avLst/>
            </a:prstGeom>
            <a:noFill/>
          </p:spPr>
          <p:txBody>
            <a:bodyPr wrap="none" rtlCol="0">
              <a:spAutoFit/>
            </a:bodyPr>
            <a:lstStyle/>
            <a:p>
              <a:pPr algn="ctr"/>
              <a:r>
                <a:rPr lang="en-US" sz="2000" dirty="0">
                  <a:latin typeface="Arial" pitchFamily="34" charset="0"/>
                  <a:cs typeface="Arial" pitchFamily="34" charset="0"/>
                </a:rPr>
                <a:t>Deprived</a:t>
              </a:r>
            </a:p>
          </p:txBody>
        </p:sp>
        <p:sp>
          <p:nvSpPr>
            <p:cNvPr id="18" name="TextBox 17"/>
            <p:cNvSpPr txBox="1"/>
            <p:nvPr/>
          </p:nvSpPr>
          <p:spPr>
            <a:xfrm>
              <a:off x="4045250" y="6324600"/>
              <a:ext cx="926857" cy="400110"/>
            </a:xfrm>
            <a:prstGeom prst="rect">
              <a:avLst/>
            </a:prstGeom>
            <a:noFill/>
          </p:spPr>
          <p:txBody>
            <a:bodyPr wrap="none" rtlCol="0">
              <a:spAutoFit/>
            </a:bodyPr>
            <a:lstStyle/>
            <a:p>
              <a:pPr algn="ctr"/>
              <a:r>
                <a:rPr lang="en-US" sz="2000" dirty="0">
                  <a:latin typeface="Arial" pitchFamily="34" charset="0"/>
                  <a:cs typeface="Arial" pitchFamily="34" charset="0"/>
                </a:rPr>
                <a:t>Happy</a:t>
              </a:r>
            </a:p>
          </p:txBody>
        </p:sp>
        <p:sp>
          <p:nvSpPr>
            <p:cNvPr id="19" name="TextBox 18"/>
            <p:cNvSpPr txBox="1"/>
            <p:nvPr/>
          </p:nvSpPr>
          <p:spPr>
            <a:xfrm>
              <a:off x="5814022" y="6324600"/>
              <a:ext cx="1212191" cy="400110"/>
            </a:xfrm>
            <a:prstGeom prst="rect">
              <a:avLst/>
            </a:prstGeom>
            <a:noFill/>
          </p:spPr>
          <p:txBody>
            <a:bodyPr wrap="none" rtlCol="0">
              <a:spAutoFit/>
            </a:bodyPr>
            <a:lstStyle/>
            <a:p>
              <a:pPr algn="ctr"/>
              <a:r>
                <a:rPr lang="en-US" sz="2000" dirty="0">
                  <a:latin typeface="Arial" pitchFamily="34" charset="0"/>
                  <a:cs typeface="Arial" pitchFamily="34" charset="0"/>
                </a:rPr>
                <a:t>Unhappy</a:t>
              </a:r>
            </a:p>
          </p:txBody>
        </p:sp>
        <p:sp>
          <p:nvSpPr>
            <p:cNvPr id="20" name="TextBox 19"/>
            <p:cNvSpPr txBox="1"/>
            <p:nvPr/>
          </p:nvSpPr>
          <p:spPr>
            <a:xfrm rot="16200000">
              <a:off x="-2075767" y="3029633"/>
              <a:ext cx="5638801" cy="646331"/>
            </a:xfrm>
            <a:prstGeom prst="rect">
              <a:avLst/>
            </a:prstGeom>
            <a:noFill/>
          </p:spPr>
          <p:txBody>
            <a:bodyPr wrap="square" rtlCol="0">
              <a:spAutoFit/>
            </a:bodyPr>
            <a:lstStyle/>
            <a:p>
              <a:pPr algn="ctr"/>
              <a:r>
                <a:rPr lang="en-US" dirty="0">
                  <a:latin typeface="Arial" pitchFamily="34" charset="0"/>
                  <a:cs typeface="Arial" pitchFamily="34" charset="0"/>
                </a:rPr>
                <a:t>Serotonin</a:t>
              </a:r>
            </a:p>
            <a:p>
              <a:pPr algn="ctr"/>
              <a:r>
                <a:rPr lang="en-US" dirty="0">
                  <a:latin typeface="Arial" pitchFamily="34" charset="0"/>
                  <a:cs typeface="Arial" pitchFamily="34" charset="0"/>
                </a:rPr>
                <a:t>Pixel Count x 10</a:t>
              </a:r>
              <a:r>
                <a:rPr lang="en-US" baseline="30000" dirty="0">
                  <a:latin typeface="Arial" pitchFamily="34" charset="0"/>
                  <a:cs typeface="Arial" pitchFamily="34" charset="0"/>
                </a:rPr>
                <a:t>4</a:t>
              </a:r>
            </a:p>
          </p:txBody>
        </p:sp>
        <p:sp>
          <p:nvSpPr>
            <p:cNvPr id="21" name="TextBox 20"/>
            <p:cNvSpPr txBox="1"/>
            <p:nvPr/>
          </p:nvSpPr>
          <p:spPr>
            <a:xfrm rot="5400000">
              <a:off x="5504765" y="3029635"/>
              <a:ext cx="5638801" cy="646331"/>
            </a:xfrm>
            <a:prstGeom prst="rect">
              <a:avLst/>
            </a:prstGeom>
            <a:noFill/>
          </p:spPr>
          <p:txBody>
            <a:bodyPr wrap="square" rtlCol="0">
              <a:spAutoFit/>
            </a:bodyPr>
            <a:lstStyle/>
            <a:p>
              <a:pPr algn="ctr"/>
              <a:r>
                <a:rPr lang="en-US" dirty="0">
                  <a:latin typeface="Arial" pitchFamily="34" charset="0"/>
                  <a:cs typeface="Arial" pitchFamily="34" charset="0"/>
                </a:rPr>
                <a:t>Mechanical hyperalgesia</a:t>
              </a:r>
            </a:p>
            <a:p>
              <a:pPr algn="ctr"/>
              <a:r>
                <a:rPr lang="en-US" dirty="0">
                  <a:latin typeface="Arial" pitchFamily="34" charset="0"/>
                  <a:cs typeface="Arial" pitchFamily="34" charset="0"/>
                </a:rPr>
                <a:t>PWF (1.0 g fiber)</a:t>
              </a:r>
              <a:endParaRPr lang="en-US" baseline="30000" dirty="0">
                <a:latin typeface="Arial" pitchFamily="34" charset="0"/>
                <a:cs typeface="Arial" pitchFamily="34" charset="0"/>
              </a:endParaRPr>
            </a:p>
          </p:txBody>
        </p:sp>
        <p:cxnSp>
          <p:nvCxnSpPr>
            <p:cNvPr id="26" name="Straight Connector 25"/>
            <p:cNvCxnSpPr/>
            <p:nvPr/>
          </p:nvCxnSpPr>
          <p:spPr>
            <a:xfrm>
              <a:off x="2819400" y="4343400"/>
              <a:ext cx="990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57800" y="4343400"/>
              <a:ext cx="990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628706" y="3959281"/>
              <a:ext cx="1295398" cy="488822"/>
            </a:xfrm>
            <a:prstGeom prst="rect">
              <a:avLst/>
            </a:prstGeom>
            <a:noFill/>
          </p:spPr>
          <p:txBody>
            <a:bodyPr wrap="square" rtlCol="0">
              <a:spAutoFit/>
            </a:bodyPr>
            <a:lstStyle/>
            <a:p>
              <a:pPr algn="ctr"/>
              <a:r>
                <a:rPr lang="en-US" sz="2000" dirty="0">
                  <a:latin typeface="Arial" pitchFamily="34" charset="0"/>
                  <a:cs typeface="Arial" pitchFamily="34" charset="0"/>
                </a:rPr>
                <a:t>0.008</a:t>
              </a:r>
            </a:p>
          </p:txBody>
        </p:sp>
        <p:sp>
          <p:nvSpPr>
            <p:cNvPr id="29" name="TextBox 28"/>
            <p:cNvSpPr txBox="1"/>
            <p:nvPr/>
          </p:nvSpPr>
          <p:spPr>
            <a:xfrm>
              <a:off x="5047787" y="3959281"/>
              <a:ext cx="1372330" cy="488822"/>
            </a:xfrm>
            <a:prstGeom prst="rect">
              <a:avLst/>
            </a:prstGeom>
            <a:noFill/>
          </p:spPr>
          <p:txBody>
            <a:bodyPr wrap="square" rtlCol="0">
              <a:spAutoFit/>
            </a:bodyPr>
            <a:lstStyle/>
            <a:p>
              <a:pPr algn="ctr"/>
              <a:r>
                <a:rPr lang="en-US" sz="2000" dirty="0">
                  <a:latin typeface="Arial" pitchFamily="34" charset="0"/>
                  <a:cs typeface="Arial" pitchFamily="34" charset="0"/>
                </a:rPr>
                <a:t>0.002</a:t>
              </a:r>
            </a:p>
          </p:txBody>
        </p:sp>
      </p:grpSp>
      <p:pic>
        <p:nvPicPr>
          <p:cNvPr id="2" name="Picture 1"/>
          <p:cNvPicPr>
            <a:picLocks noChangeAspect="1"/>
          </p:cNvPicPr>
          <p:nvPr/>
        </p:nvPicPr>
        <p:blipFill>
          <a:blip r:embed="rId4" cstate="print"/>
          <a:stretch>
            <a:fillRect/>
          </a:stretch>
        </p:blipFill>
        <p:spPr>
          <a:xfrm>
            <a:off x="5084928" y="1189347"/>
            <a:ext cx="851718" cy="851718"/>
          </a:xfrm>
          <a:prstGeom prst="rect">
            <a:avLst/>
          </a:prstGeom>
        </p:spPr>
      </p:pic>
      <p:pic>
        <p:nvPicPr>
          <p:cNvPr id="3" name="Picture 2"/>
          <p:cNvPicPr>
            <a:picLocks noChangeAspect="1"/>
          </p:cNvPicPr>
          <p:nvPr/>
        </p:nvPicPr>
        <p:blipFill>
          <a:blip r:embed="rId5" cstate="print"/>
          <a:stretch>
            <a:fillRect/>
          </a:stretch>
        </p:blipFill>
        <p:spPr>
          <a:xfrm>
            <a:off x="6462280" y="1745381"/>
            <a:ext cx="982065" cy="982065"/>
          </a:xfrm>
          <a:prstGeom prst="rect">
            <a:avLst/>
          </a:prstGeom>
        </p:spPr>
      </p:pic>
      <p:pic>
        <p:nvPicPr>
          <p:cNvPr id="25" name="Picture 24"/>
          <p:cNvPicPr>
            <a:picLocks noChangeAspect="1"/>
          </p:cNvPicPr>
          <p:nvPr/>
        </p:nvPicPr>
        <p:blipFill>
          <a:blip r:embed="rId6" cstate="print"/>
          <a:stretch>
            <a:fillRect/>
          </a:stretch>
        </p:blipFill>
        <p:spPr>
          <a:xfrm>
            <a:off x="3524489" y="1954679"/>
            <a:ext cx="731325" cy="731325"/>
          </a:xfrm>
          <a:prstGeom prst="rect">
            <a:avLst/>
          </a:prstGeom>
        </p:spPr>
      </p:pic>
      <p:sp>
        <p:nvSpPr>
          <p:cNvPr id="23" name="TextBox 22">
            <a:extLst>
              <a:ext uri="{FF2B5EF4-FFF2-40B4-BE49-F238E27FC236}">
                <a16:creationId xmlns:a16="http://schemas.microsoft.com/office/drawing/2014/main" id="{CE6D6C33-10CB-BD4F-A07D-AE7B52CAC357}"/>
              </a:ext>
            </a:extLst>
          </p:cNvPr>
          <p:cNvSpPr txBox="1"/>
          <p:nvPr/>
        </p:nvSpPr>
        <p:spPr>
          <a:xfrm>
            <a:off x="0" y="-43798"/>
            <a:ext cx="12192000" cy="1077218"/>
          </a:xfrm>
          <a:prstGeom prst="rect">
            <a:avLst/>
          </a:prstGeom>
          <a:solidFill>
            <a:schemeClr val="accent6">
              <a:lumMod val="90000"/>
              <a:lumOff val="10000"/>
            </a:schemeClr>
          </a:solidFill>
        </p:spPr>
        <p:txBody>
          <a:bodyPr wrap="square" rtlCol="0">
            <a:spAutoFit/>
          </a:bodyPr>
          <a:lstStyle/>
          <a:p>
            <a:pPr algn="ctr"/>
            <a:r>
              <a:rPr lang="en-US" sz="3200" dirty="0">
                <a:solidFill>
                  <a:srgbClr val="FFFF00"/>
                </a:solidFill>
                <a:latin typeface="Arial" panose="020B0604020202020204" pitchFamily="34" charset="0"/>
                <a:cs typeface="Arial" panose="020B0604020202020204" pitchFamily="34" charset="0"/>
              </a:rPr>
              <a:t>Diet and happiness reduce pain</a:t>
            </a:r>
          </a:p>
          <a:p>
            <a:pPr algn="ctr"/>
            <a:endParaRPr lang="en-US" sz="3200" dirty="0">
              <a:solidFill>
                <a:srgbClr val="FFFF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DE4787B-13BF-1F4F-AAA9-92B47A9483A2}"/>
              </a:ext>
            </a:extLst>
          </p:cNvPr>
          <p:cNvSpPr txBox="1"/>
          <p:nvPr/>
        </p:nvSpPr>
        <p:spPr>
          <a:xfrm>
            <a:off x="4027554" y="2680189"/>
            <a:ext cx="731324" cy="369332"/>
          </a:xfrm>
          <a:prstGeom prst="rect">
            <a:avLst/>
          </a:prstGeom>
          <a:no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Pain</a:t>
            </a:r>
          </a:p>
        </p:txBody>
      </p:sp>
      <p:sp>
        <p:nvSpPr>
          <p:cNvPr id="30" name="TextBox 29">
            <a:extLst>
              <a:ext uri="{FF2B5EF4-FFF2-40B4-BE49-F238E27FC236}">
                <a16:creationId xmlns:a16="http://schemas.microsoft.com/office/drawing/2014/main" id="{A07D50C7-FD20-B144-86C6-20B76791CB05}"/>
              </a:ext>
            </a:extLst>
          </p:cNvPr>
          <p:cNvSpPr txBox="1"/>
          <p:nvPr/>
        </p:nvSpPr>
        <p:spPr>
          <a:xfrm>
            <a:off x="6473839" y="2753219"/>
            <a:ext cx="731324" cy="369332"/>
          </a:xfrm>
          <a:prstGeom prst="rect">
            <a:avLst/>
          </a:prstGeom>
          <a:no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Pain</a:t>
            </a:r>
          </a:p>
        </p:txBody>
      </p:sp>
      <p:sp>
        <p:nvSpPr>
          <p:cNvPr id="31" name="TextBox 30">
            <a:extLst>
              <a:ext uri="{FF2B5EF4-FFF2-40B4-BE49-F238E27FC236}">
                <a16:creationId xmlns:a16="http://schemas.microsoft.com/office/drawing/2014/main" id="{214E4C22-D0B2-264F-8372-97F364EA4397}"/>
              </a:ext>
            </a:extLst>
          </p:cNvPr>
          <p:cNvSpPr txBox="1"/>
          <p:nvPr/>
        </p:nvSpPr>
        <p:spPr>
          <a:xfrm>
            <a:off x="5206214" y="3617011"/>
            <a:ext cx="731324" cy="369332"/>
          </a:xfrm>
          <a:prstGeom prst="rect">
            <a:avLst/>
          </a:prstGeom>
          <a:no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Pain</a:t>
            </a:r>
          </a:p>
        </p:txBody>
      </p:sp>
    </p:spTree>
    <p:extLst>
      <p:ext uri="{BB962C8B-B14F-4D97-AF65-F5344CB8AC3E}">
        <p14:creationId xmlns:p14="http://schemas.microsoft.com/office/powerpoint/2010/main" val="2443382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ED2F6A-8726-C037-30FA-2EAD339BB689}"/>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25</a:t>
            </a:fld>
            <a:endParaRPr lang="en-US">
              <a:solidFill>
                <a:prstClr val="black">
                  <a:tint val="75000"/>
                </a:prstClr>
              </a:solidFill>
            </a:endParaRPr>
          </a:p>
        </p:txBody>
      </p:sp>
      <p:sp>
        <p:nvSpPr>
          <p:cNvPr id="3" name="Title 1">
            <a:extLst>
              <a:ext uri="{FF2B5EF4-FFF2-40B4-BE49-F238E27FC236}">
                <a16:creationId xmlns:a16="http://schemas.microsoft.com/office/drawing/2014/main" id="{1A9432AD-CDDA-BC71-AF24-42794B4969B7}"/>
              </a:ext>
            </a:extLst>
          </p:cNvPr>
          <p:cNvSpPr txBox="1">
            <a:spLocks/>
          </p:cNvSpPr>
          <p:nvPr/>
        </p:nvSpPr>
        <p:spPr>
          <a:xfrm>
            <a:off x="0" y="0"/>
            <a:ext cx="12192000" cy="990600"/>
          </a:xfrm>
          <a:prstGeom prst="rect">
            <a:avLst/>
          </a:prstGeom>
          <a:solidFill>
            <a:schemeClr val="accent6">
              <a:lumMod val="90000"/>
              <a:lumOff val="1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00"/>
                </a:solidFill>
                <a:latin typeface="Arial" pitchFamily="34" charset="0"/>
                <a:cs typeface="Arial" pitchFamily="34" charset="0"/>
              </a:rPr>
              <a:t>Spinothalamic mechanisms mediate pleasure-related analgesia.</a:t>
            </a:r>
          </a:p>
        </p:txBody>
      </p:sp>
      <p:cxnSp>
        <p:nvCxnSpPr>
          <p:cNvPr id="4" name="Straight Connector 3">
            <a:extLst>
              <a:ext uri="{FF2B5EF4-FFF2-40B4-BE49-F238E27FC236}">
                <a16:creationId xmlns:a16="http://schemas.microsoft.com/office/drawing/2014/main" id="{20EF2070-F5CF-E8FB-54DB-96C1B5CBAD97}"/>
              </a:ext>
            </a:extLst>
          </p:cNvPr>
          <p:cNvCxnSpPr>
            <a:cxnSpLocks/>
          </p:cNvCxnSpPr>
          <p:nvPr/>
        </p:nvCxnSpPr>
        <p:spPr>
          <a:xfrm>
            <a:off x="0" y="990600"/>
            <a:ext cx="1219200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F735C67-118E-3D2E-76EA-79B01B6DA480}"/>
              </a:ext>
            </a:extLst>
          </p:cNvPr>
          <p:cNvSpPr/>
          <p:nvPr/>
        </p:nvSpPr>
        <p:spPr>
          <a:xfrm>
            <a:off x="1828800" y="5867400"/>
            <a:ext cx="8128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Freeform 5">
            <a:extLst>
              <a:ext uri="{FF2B5EF4-FFF2-40B4-BE49-F238E27FC236}">
                <a16:creationId xmlns:a16="http://schemas.microsoft.com/office/drawing/2014/main" id="{A9B0D3CA-A3D3-BC28-52EF-7E078C8AAD94}"/>
              </a:ext>
            </a:extLst>
          </p:cNvPr>
          <p:cNvSpPr/>
          <p:nvPr/>
        </p:nvSpPr>
        <p:spPr>
          <a:xfrm>
            <a:off x="6477000" y="2504419"/>
            <a:ext cx="2485656" cy="1029984"/>
          </a:xfrm>
          <a:custGeom>
            <a:avLst/>
            <a:gdLst>
              <a:gd name="connsiteX0" fmla="*/ 536944 w 1864242"/>
              <a:gd name="connsiteY0" fmla="*/ 0 h 2080437"/>
              <a:gd name="connsiteX1" fmla="*/ 547576 w 1864242"/>
              <a:gd name="connsiteY1" fmla="*/ 1233376 h 2080437"/>
              <a:gd name="connsiteX2" fmla="*/ 154172 w 1864242"/>
              <a:gd name="connsiteY2" fmla="*/ 1669311 h 2080437"/>
              <a:gd name="connsiteX3" fmla="*/ 132907 w 1864242"/>
              <a:gd name="connsiteY3" fmla="*/ 1924493 h 2080437"/>
              <a:gd name="connsiteX4" fmla="*/ 951614 w 1864242"/>
              <a:gd name="connsiteY4" fmla="*/ 2052083 h 2080437"/>
              <a:gd name="connsiteX5" fmla="*/ 1770321 w 1864242"/>
              <a:gd name="connsiteY5" fmla="*/ 1988288 h 2080437"/>
              <a:gd name="connsiteX6" fmla="*/ 1515139 w 1864242"/>
              <a:gd name="connsiteY6" fmla="*/ 1499190 h 2080437"/>
              <a:gd name="connsiteX7" fmla="*/ 1121735 w 1864242"/>
              <a:gd name="connsiteY7" fmla="*/ 1329069 h 2080437"/>
              <a:gd name="connsiteX8" fmla="*/ 1079204 w 1864242"/>
              <a:gd name="connsiteY8" fmla="*/ 31897 h 208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4242" h="2080437">
                <a:moveTo>
                  <a:pt x="536944" y="0"/>
                </a:moveTo>
                <a:cubicBezTo>
                  <a:pt x="574157" y="477579"/>
                  <a:pt x="611371" y="955158"/>
                  <a:pt x="547576" y="1233376"/>
                </a:cubicBezTo>
                <a:cubicBezTo>
                  <a:pt x="483781" y="1511595"/>
                  <a:pt x="223284" y="1554125"/>
                  <a:pt x="154172" y="1669311"/>
                </a:cubicBezTo>
                <a:cubicBezTo>
                  <a:pt x="85061" y="1784497"/>
                  <a:pt x="0" y="1860698"/>
                  <a:pt x="132907" y="1924493"/>
                </a:cubicBezTo>
                <a:cubicBezTo>
                  <a:pt x="265814" y="1988288"/>
                  <a:pt x="678712" y="2041450"/>
                  <a:pt x="951614" y="2052083"/>
                </a:cubicBezTo>
                <a:cubicBezTo>
                  <a:pt x="1224516" y="2062716"/>
                  <a:pt x="1676400" y="2080437"/>
                  <a:pt x="1770321" y="1988288"/>
                </a:cubicBezTo>
                <a:cubicBezTo>
                  <a:pt x="1864242" y="1896139"/>
                  <a:pt x="1623237" y="1609060"/>
                  <a:pt x="1515139" y="1499190"/>
                </a:cubicBezTo>
                <a:cubicBezTo>
                  <a:pt x="1407041" y="1389320"/>
                  <a:pt x="1194391" y="1573618"/>
                  <a:pt x="1121735" y="1329069"/>
                </a:cubicBezTo>
                <a:cubicBezTo>
                  <a:pt x="1049079" y="1084520"/>
                  <a:pt x="1086292" y="260497"/>
                  <a:pt x="1079204" y="3189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7" name="Freeform 6">
            <a:extLst>
              <a:ext uri="{FF2B5EF4-FFF2-40B4-BE49-F238E27FC236}">
                <a16:creationId xmlns:a16="http://schemas.microsoft.com/office/drawing/2014/main" id="{E32CFC5A-E047-7C84-CCA9-40043FF0C458}"/>
              </a:ext>
            </a:extLst>
          </p:cNvPr>
          <p:cNvSpPr/>
          <p:nvPr/>
        </p:nvSpPr>
        <p:spPr>
          <a:xfrm>
            <a:off x="6476999" y="4821866"/>
            <a:ext cx="2511645" cy="1269164"/>
          </a:xfrm>
          <a:custGeom>
            <a:avLst/>
            <a:gdLst>
              <a:gd name="connsiteX0" fmla="*/ 522767 w 1883734"/>
              <a:gd name="connsiteY0" fmla="*/ 2036135 h 2036135"/>
              <a:gd name="connsiteX1" fmla="*/ 469604 w 1883734"/>
              <a:gd name="connsiteY1" fmla="*/ 983512 h 2036135"/>
              <a:gd name="connsiteX2" fmla="*/ 44302 w 1883734"/>
              <a:gd name="connsiteY2" fmla="*/ 590107 h 2036135"/>
              <a:gd name="connsiteX3" fmla="*/ 203790 w 1883734"/>
              <a:gd name="connsiteY3" fmla="*/ 90377 h 2036135"/>
              <a:gd name="connsiteX4" fmla="*/ 1181985 w 1883734"/>
              <a:gd name="connsiteY4" fmla="*/ 47847 h 2036135"/>
              <a:gd name="connsiteX5" fmla="*/ 1851836 w 1883734"/>
              <a:gd name="connsiteY5" fmla="*/ 303028 h 2036135"/>
              <a:gd name="connsiteX6" fmla="*/ 1373371 w 1883734"/>
              <a:gd name="connsiteY6" fmla="*/ 717698 h 2036135"/>
              <a:gd name="connsiteX7" fmla="*/ 1118190 w 1883734"/>
              <a:gd name="connsiteY7" fmla="*/ 1132368 h 2036135"/>
              <a:gd name="connsiteX8" fmla="*/ 1150088 w 1883734"/>
              <a:gd name="connsiteY8" fmla="*/ 1982972 h 203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734" h="2036135">
                <a:moveTo>
                  <a:pt x="522767" y="2036135"/>
                </a:moveTo>
                <a:cubicBezTo>
                  <a:pt x="536057" y="1630326"/>
                  <a:pt x="549348" y="1224517"/>
                  <a:pt x="469604" y="983512"/>
                </a:cubicBezTo>
                <a:cubicBezTo>
                  <a:pt x="389860" y="742507"/>
                  <a:pt x="88604" y="738963"/>
                  <a:pt x="44302" y="590107"/>
                </a:cubicBezTo>
                <a:cubicBezTo>
                  <a:pt x="0" y="441251"/>
                  <a:pt x="14176" y="180754"/>
                  <a:pt x="203790" y="90377"/>
                </a:cubicBezTo>
                <a:cubicBezTo>
                  <a:pt x="393404" y="0"/>
                  <a:pt x="907311" y="12405"/>
                  <a:pt x="1181985" y="47847"/>
                </a:cubicBezTo>
                <a:cubicBezTo>
                  <a:pt x="1456659" y="83289"/>
                  <a:pt x="1819938" y="191386"/>
                  <a:pt x="1851836" y="303028"/>
                </a:cubicBezTo>
                <a:cubicBezTo>
                  <a:pt x="1883734" y="414670"/>
                  <a:pt x="1495645" y="579475"/>
                  <a:pt x="1373371" y="717698"/>
                </a:cubicBezTo>
                <a:cubicBezTo>
                  <a:pt x="1251097" y="855921"/>
                  <a:pt x="1155404" y="921489"/>
                  <a:pt x="1118190" y="1132368"/>
                </a:cubicBezTo>
                <a:cubicBezTo>
                  <a:pt x="1080976" y="1343247"/>
                  <a:pt x="1115532" y="1663109"/>
                  <a:pt x="1150088" y="198297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8" name="Rectangle 7">
            <a:extLst>
              <a:ext uri="{FF2B5EF4-FFF2-40B4-BE49-F238E27FC236}">
                <a16:creationId xmlns:a16="http://schemas.microsoft.com/office/drawing/2014/main" id="{AD771D32-7C16-840D-5993-30B503286F7A}"/>
              </a:ext>
            </a:extLst>
          </p:cNvPr>
          <p:cNvSpPr/>
          <p:nvPr/>
        </p:nvSpPr>
        <p:spPr>
          <a:xfrm>
            <a:off x="7816702" y="3505200"/>
            <a:ext cx="406400" cy="45719"/>
          </a:xfrm>
          <a:prstGeom prst="rect">
            <a:avLst/>
          </a:prstGeom>
          <a:solidFill>
            <a:srgbClr val="FA000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a:extLst>
              <a:ext uri="{FF2B5EF4-FFF2-40B4-BE49-F238E27FC236}">
                <a16:creationId xmlns:a16="http://schemas.microsoft.com/office/drawing/2014/main" id="{A8F1D02E-E2A3-E368-D2A7-777F82C4C866}"/>
              </a:ext>
            </a:extLst>
          </p:cNvPr>
          <p:cNvSpPr/>
          <p:nvPr/>
        </p:nvSpPr>
        <p:spPr>
          <a:xfrm>
            <a:off x="6749902" y="3006319"/>
            <a:ext cx="6096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Pie 9">
            <a:extLst>
              <a:ext uri="{FF2B5EF4-FFF2-40B4-BE49-F238E27FC236}">
                <a16:creationId xmlns:a16="http://schemas.microsoft.com/office/drawing/2014/main" id="{D5CAD731-2EED-673D-CE01-274F78A91BA9}"/>
              </a:ext>
            </a:extLst>
          </p:cNvPr>
          <p:cNvSpPr/>
          <p:nvPr/>
        </p:nvSpPr>
        <p:spPr>
          <a:xfrm rot="18712040">
            <a:off x="6698137" y="4614364"/>
            <a:ext cx="304800" cy="406400"/>
          </a:xfrm>
          <a:prstGeom prst="pie">
            <a:avLst/>
          </a:prstGeom>
          <a:solidFill>
            <a:srgbClr val="FA000A"/>
          </a:solidFill>
          <a:ln>
            <a:solidFill>
              <a:srgbClr val="FA0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1" name="Isosceles Triangle 20">
            <a:extLst>
              <a:ext uri="{FF2B5EF4-FFF2-40B4-BE49-F238E27FC236}">
                <a16:creationId xmlns:a16="http://schemas.microsoft.com/office/drawing/2014/main" id="{5D567222-C1DF-A958-1DFF-B51C54056C5F}"/>
              </a:ext>
            </a:extLst>
          </p:cNvPr>
          <p:cNvSpPr/>
          <p:nvPr/>
        </p:nvSpPr>
        <p:spPr>
          <a:xfrm flipV="1">
            <a:off x="6749901" y="3809998"/>
            <a:ext cx="245731" cy="110717"/>
          </a:xfrm>
          <a:prstGeom prst="triangle">
            <a:avLst/>
          </a:prstGeom>
          <a:solidFill>
            <a:srgbClr val="FA000A"/>
          </a:solidFill>
          <a:ln>
            <a:solidFill>
              <a:srgbClr val="FA0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Arrow 11">
            <a:extLst>
              <a:ext uri="{FF2B5EF4-FFF2-40B4-BE49-F238E27FC236}">
                <a16:creationId xmlns:a16="http://schemas.microsoft.com/office/drawing/2014/main" id="{66FE53C6-BAF7-C511-9865-614B5DE426B6}"/>
              </a:ext>
            </a:extLst>
          </p:cNvPr>
          <p:cNvSpPr/>
          <p:nvPr/>
        </p:nvSpPr>
        <p:spPr>
          <a:xfrm rot="5826953">
            <a:off x="6793398" y="3449531"/>
            <a:ext cx="304800" cy="203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a:extLst>
              <a:ext uri="{FF2B5EF4-FFF2-40B4-BE49-F238E27FC236}">
                <a16:creationId xmlns:a16="http://schemas.microsoft.com/office/drawing/2014/main" id="{3D7AB0D8-F4FA-ECE1-7E18-07C9F57F64B9}"/>
              </a:ext>
            </a:extLst>
          </p:cNvPr>
          <p:cNvSpPr txBox="1"/>
          <p:nvPr/>
        </p:nvSpPr>
        <p:spPr>
          <a:xfrm>
            <a:off x="6248400" y="3959423"/>
            <a:ext cx="1219200" cy="307777"/>
          </a:xfrm>
          <a:prstGeom prst="rect">
            <a:avLst/>
          </a:prstGeom>
          <a:noFill/>
        </p:spPr>
        <p:txBody>
          <a:bodyPr wrap="square" rtlCol="0">
            <a:spAutoFit/>
          </a:bodyPr>
          <a:lstStyle/>
          <a:p>
            <a:r>
              <a:rPr lang="en-US" sz="1400" dirty="0">
                <a:solidFill>
                  <a:prstClr val="black"/>
                </a:solidFill>
              </a:rPr>
              <a:t>Serotonin</a:t>
            </a:r>
          </a:p>
        </p:txBody>
      </p:sp>
      <p:sp>
        <p:nvSpPr>
          <p:cNvPr id="14" name="TextBox 13">
            <a:extLst>
              <a:ext uri="{FF2B5EF4-FFF2-40B4-BE49-F238E27FC236}">
                <a16:creationId xmlns:a16="http://schemas.microsoft.com/office/drawing/2014/main" id="{7096895B-97A8-F2E2-B95B-2F38FE6AB9E0}"/>
              </a:ext>
            </a:extLst>
          </p:cNvPr>
          <p:cNvSpPr txBox="1"/>
          <p:nvPr/>
        </p:nvSpPr>
        <p:spPr>
          <a:xfrm>
            <a:off x="7207102" y="2007706"/>
            <a:ext cx="1852325" cy="646331"/>
          </a:xfrm>
          <a:prstGeom prst="rect">
            <a:avLst/>
          </a:prstGeom>
          <a:solidFill>
            <a:srgbClr val="4BF5F5"/>
          </a:solidFill>
        </p:spPr>
        <p:txBody>
          <a:bodyPr wrap="square" rtlCol="0">
            <a:spAutoFit/>
          </a:bodyPr>
          <a:lstStyle/>
          <a:p>
            <a:r>
              <a:rPr lang="en-US" dirty="0">
                <a:solidFill>
                  <a:prstClr val="black"/>
                </a:solidFill>
                <a:latin typeface="Arial" charset="0"/>
                <a:ea typeface="Arial" charset="0"/>
                <a:cs typeface="Arial" charset="0"/>
              </a:rPr>
              <a:t>Reuptake transporter</a:t>
            </a:r>
          </a:p>
        </p:txBody>
      </p:sp>
      <p:cxnSp>
        <p:nvCxnSpPr>
          <p:cNvPr id="15" name="Straight Connector 14">
            <a:extLst>
              <a:ext uri="{FF2B5EF4-FFF2-40B4-BE49-F238E27FC236}">
                <a16:creationId xmlns:a16="http://schemas.microsoft.com/office/drawing/2014/main" id="{0CBFF630-98AA-BE50-A906-EC3907926C0D}"/>
              </a:ext>
            </a:extLst>
          </p:cNvPr>
          <p:cNvCxnSpPr>
            <a:endCxn id="8" idx="0"/>
          </p:cNvCxnSpPr>
          <p:nvPr/>
        </p:nvCxnSpPr>
        <p:spPr>
          <a:xfrm>
            <a:off x="7816702" y="2438400"/>
            <a:ext cx="20320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F88A997-6589-9969-2604-EC80A196F65F}"/>
              </a:ext>
            </a:extLst>
          </p:cNvPr>
          <p:cNvCxnSpPr>
            <a:cxnSpLocks/>
          </p:cNvCxnSpPr>
          <p:nvPr/>
        </p:nvCxnSpPr>
        <p:spPr>
          <a:xfrm>
            <a:off x="8001000" y="3581400"/>
            <a:ext cx="425302" cy="3352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F741D5-98A1-F300-68ED-1A062BC92859}"/>
              </a:ext>
            </a:extLst>
          </p:cNvPr>
          <p:cNvSpPr txBox="1"/>
          <p:nvPr/>
        </p:nvSpPr>
        <p:spPr>
          <a:xfrm>
            <a:off x="6521302" y="5029200"/>
            <a:ext cx="1320800" cy="523220"/>
          </a:xfrm>
          <a:prstGeom prst="rect">
            <a:avLst/>
          </a:prstGeom>
          <a:noFill/>
        </p:spPr>
        <p:txBody>
          <a:bodyPr wrap="square" rtlCol="0">
            <a:spAutoFit/>
          </a:bodyPr>
          <a:lstStyle/>
          <a:p>
            <a:r>
              <a:rPr lang="en-US" sz="1400" dirty="0">
                <a:solidFill>
                  <a:prstClr val="black"/>
                </a:solidFill>
              </a:rPr>
              <a:t>Serotonin receptor</a:t>
            </a:r>
          </a:p>
        </p:txBody>
      </p:sp>
      <p:cxnSp>
        <p:nvCxnSpPr>
          <p:cNvPr id="18" name="Straight Connector 17">
            <a:extLst>
              <a:ext uri="{FF2B5EF4-FFF2-40B4-BE49-F238E27FC236}">
                <a16:creationId xmlns:a16="http://schemas.microsoft.com/office/drawing/2014/main" id="{D9CFED1D-F034-EE38-43F0-12299152DE9A}"/>
              </a:ext>
            </a:extLst>
          </p:cNvPr>
          <p:cNvCxnSpPr>
            <a:cxnSpLocks/>
          </p:cNvCxnSpPr>
          <p:nvPr/>
        </p:nvCxnSpPr>
        <p:spPr>
          <a:xfrm>
            <a:off x="6145696" y="1371600"/>
            <a:ext cx="76200" cy="53340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hevron 18">
            <a:extLst>
              <a:ext uri="{FF2B5EF4-FFF2-40B4-BE49-F238E27FC236}">
                <a16:creationId xmlns:a16="http://schemas.microsoft.com/office/drawing/2014/main" id="{87E80906-31DF-0642-51DC-4D32BCFE7883}"/>
              </a:ext>
            </a:extLst>
          </p:cNvPr>
          <p:cNvSpPr/>
          <p:nvPr/>
        </p:nvSpPr>
        <p:spPr>
          <a:xfrm rot="5400000">
            <a:off x="7486502" y="4597400"/>
            <a:ext cx="304800" cy="406400"/>
          </a:xfrm>
          <a:prstGeom prst="chevron">
            <a:avLst/>
          </a:prstGeom>
          <a:solidFill>
            <a:srgbClr val="1A0AFB"/>
          </a:solidFill>
          <a:ln>
            <a:solidFill>
              <a:srgbClr val="1A0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Oval 19">
            <a:extLst>
              <a:ext uri="{FF2B5EF4-FFF2-40B4-BE49-F238E27FC236}">
                <a16:creationId xmlns:a16="http://schemas.microsoft.com/office/drawing/2014/main" id="{9A231FDA-7083-E129-4C09-6BE1140D6806}"/>
              </a:ext>
            </a:extLst>
          </p:cNvPr>
          <p:cNvSpPr/>
          <p:nvPr/>
        </p:nvSpPr>
        <p:spPr>
          <a:xfrm>
            <a:off x="7283302" y="3048000"/>
            <a:ext cx="6096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ight Arrow 20">
            <a:extLst>
              <a:ext uri="{FF2B5EF4-FFF2-40B4-BE49-F238E27FC236}">
                <a16:creationId xmlns:a16="http://schemas.microsoft.com/office/drawing/2014/main" id="{7B43D9DF-1383-95E6-5D6C-F642F4B25167}"/>
              </a:ext>
            </a:extLst>
          </p:cNvPr>
          <p:cNvSpPr/>
          <p:nvPr/>
        </p:nvSpPr>
        <p:spPr>
          <a:xfrm rot="5826953">
            <a:off x="7326798" y="3567412"/>
            <a:ext cx="304800" cy="203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Pentagon 21">
            <a:extLst>
              <a:ext uri="{FF2B5EF4-FFF2-40B4-BE49-F238E27FC236}">
                <a16:creationId xmlns:a16="http://schemas.microsoft.com/office/drawing/2014/main" id="{8B5FD5AB-938E-1B15-B9F9-94A428D328E2}"/>
              </a:ext>
            </a:extLst>
          </p:cNvPr>
          <p:cNvSpPr/>
          <p:nvPr/>
        </p:nvSpPr>
        <p:spPr>
          <a:xfrm rot="5208448">
            <a:off x="7410223" y="3070571"/>
            <a:ext cx="304800" cy="406400"/>
          </a:xfrm>
          <a:prstGeom prst="homePlate">
            <a:avLst/>
          </a:prstGeom>
          <a:solidFill>
            <a:srgbClr val="1A0AFB"/>
          </a:solidFill>
          <a:ln>
            <a:solidFill>
              <a:srgbClr val="1A0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3" name="Pentagon 22">
            <a:extLst>
              <a:ext uri="{FF2B5EF4-FFF2-40B4-BE49-F238E27FC236}">
                <a16:creationId xmlns:a16="http://schemas.microsoft.com/office/drawing/2014/main" id="{73EF1888-7087-13C0-229A-25569CAD4EB7}"/>
              </a:ext>
            </a:extLst>
          </p:cNvPr>
          <p:cNvSpPr/>
          <p:nvPr/>
        </p:nvSpPr>
        <p:spPr>
          <a:xfrm rot="5208448">
            <a:off x="7297972" y="3990244"/>
            <a:ext cx="304800" cy="406400"/>
          </a:xfrm>
          <a:prstGeom prst="homePlate">
            <a:avLst/>
          </a:prstGeom>
          <a:solidFill>
            <a:srgbClr val="1A0AFB"/>
          </a:solidFill>
          <a:ln>
            <a:solidFill>
              <a:srgbClr val="1A0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4" name="TextBox 23">
            <a:extLst>
              <a:ext uri="{FF2B5EF4-FFF2-40B4-BE49-F238E27FC236}">
                <a16:creationId xmlns:a16="http://schemas.microsoft.com/office/drawing/2014/main" id="{C588E0B8-DDC2-44D0-6514-4106C9F8499C}"/>
              </a:ext>
            </a:extLst>
          </p:cNvPr>
          <p:cNvSpPr txBox="1"/>
          <p:nvPr/>
        </p:nvSpPr>
        <p:spPr>
          <a:xfrm>
            <a:off x="7467600" y="4188023"/>
            <a:ext cx="1828800" cy="307777"/>
          </a:xfrm>
          <a:prstGeom prst="rect">
            <a:avLst/>
          </a:prstGeom>
          <a:noFill/>
        </p:spPr>
        <p:txBody>
          <a:bodyPr wrap="square" rtlCol="0">
            <a:spAutoFit/>
          </a:bodyPr>
          <a:lstStyle/>
          <a:p>
            <a:r>
              <a:rPr lang="en-US" sz="1400" dirty="0" err="1">
                <a:solidFill>
                  <a:prstClr val="black"/>
                </a:solidFill>
              </a:rPr>
              <a:t>Norepinephrine</a:t>
            </a:r>
            <a:endParaRPr lang="en-US" sz="1400" dirty="0">
              <a:solidFill>
                <a:prstClr val="black"/>
              </a:solidFill>
            </a:endParaRPr>
          </a:p>
        </p:txBody>
      </p:sp>
      <p:sp>
        <p:nvSpPr>
          <p:cNvPr id="25" name="TextBox 24">
            <a:extLst>
              <a:ext uri="{FF2B5EF4-FFF2-40B4-BE49-F238E27FC236}">
                <a16:creationId xmlns:a16="http://schemas.microsoft.com/office/drawing/2014/main" id="{4D2BEE85-050C-F548-0DA8-F6F2809561ED}"/>
              </a:ext>
            </a:extLst>
          </p:cNvPr>
          <p:cNvSpPr txBox="1"/>
          <p:nvPr/>
        </p:nvSpPr>
        <p:spPr>
          <a:xfrm>
            <a:off x="7359501" y="4953000"/>
            <a:ext cx="2074531" cy="523220"/>
          </a:xfrm>
          <a:prstGeom prst="rect">
            <a:avLst/>
          </a:prstGeom>
          <a:noFill/>
        </p:spPr>
        <p:txBody>
          <a:bodyPr wrap="square" rtlCol="0">
            <a:spAutoFit/>
          </a:bodyPr>
          <a:lstStyle/>
          <a:p>
            <a:r>
              <a:rPr lang="en-US" sz="1400" dirty="0" err="1">
                <a:solidFill>
                  <a:prstClr val="black"/>
                </a:solidFill>
              </a:rPr>
              <a:t>Norepinephrine</a:t>
            </a:r>
            <a:endParaRPr lang="en-US" sz="1400" dirty="0">
              <a:solidFill>
                <a:prstClr val="black"/>
              </a:solidFill>
            </a:endParaRPr>
          </a:p>
          <a:p>
            <a:r>
              <a:rPr lang="en-US" sz="1400" dirty="0">
                <a:solidFill>
                  <a:prstClr val="black"/>
                </a:solidFill>
              </a:rPr>
              <a:t> receptor</a:t>
            </a:r>
          </a:p>
        </p:txBody>
      </p:sp>
      <p:sp>
        <p:nvSpPr>
          <p:cNvPr id="26" name="Rectangle 25">
            <a:extLst>
              <a:ext uri="{FF2B5EF4-FFF2-40B4-BE49-F238E27FC236}">
                <a16:creationId xmlns:a16="http://schemas.microsoft.com/office/drawing/2014/main" id="{78A83FF7-29C8-C6A3-3801-97D4538FDE6B}"/>
              </a:ext>
            </a:extLst>
          </p:cNvPr>
          <p:cNvSpPr/>
          <p:nvPr/>
        </p:nvSpPr>
        <p:spPr>
          <a:xfrm rot="14118698" flipV="1">
            <a:off x="8004726" y="3268721"/>
            <a:ext cx="273522" cy="60959"/>
          </a:xfrm>
          <a:prstGeom prst="rect">
            <a:avLst/>
          </a:prstGeom>
          <a:solidFill>
            <a:srgbClr val="1A0AFB"/>
          </a:solidFill>
          <a:ln>
            <a:solidFill>
              <a:srgbClr val="1A0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000"/>
              </a:solidFill>
            </a:endParaRPr>
          </a:p>
        </p:txBody>
      </p:sp>
      <p:cxnSp>
        <p:nvCxnSpPr>
          <p:cNvPr id="27" name="Straight Connector 26">
            <a:extLst>
              <a:ext uri="{FF2B5EF4-FFF2-40B4-BE49-F238E27FC236}">
                <a16:creationId xmlns:a16="http://schemas.microsoft.com/office/drawing/2014/main" id="{AA1B1182-D083-EF0D-17E7-EABD6BF46313}"/>
              </a:ext>
            </a:extLst>
          </p:cNvPr>
          <p:cNvCxnSpPr>
            <a:stCxn id="14" idx="2"/>
            <a:endCxn id="26" idx="3"/>
          </p:cNvCxnSpPr>
          <p:nvPr/>
        </p:nvCxnSpPr>
        <p:spPr>
          <a:xfrm flipH="1">
            <a:off x="8063654" y="2654037"/>
            <a:ext cx="69611" cy="5327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9C773E-0168-85BD-E5C0-6CE753AF4B78}"/>
              </a:ext>
            </a:extLst>
          </p:cNvPr>
          <p:cNvCxnSpPr>
            <a:cxnSpLocks/>
          </p:cNvCxnSpPr>
          <p:nvPr/>
        </p:nvCxnSpPr>
        <p:spPr>
          <a:xfrm>
            <a:off x="8273902" y="3200400"/>
            <a:ext cx="152400" cy="7162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08C3ED-768F-B6B3-7AA1-52DFBEE7C890}"/>
              </a:ext>
            </a:extLst>
          </p:cNvPr>
          <p:cNvSpPr/>
          <p:nvPr/>
        </p:nvSpPr>
        <p:spPr>
          <a:xfrm>
            <a:off x="5715000" y="5029200"/>
            <a:ext cx="711200" cy="152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a:extLst>
              <a:ext uri="{FF2B5EF4-FFF2-40B4-BE49-F238E27FC236}">
                <a16:creationId xmlns:a16="http://schemas.microsoft.com/office/drawing/2014/main" id="{14AD3AA2-D293-05AF-798A-B0BC925E67EE}"/>
              </a:ext>
            </a:extLst>
          </p:cNvPr>
          <p:cNvSpPr/>
          <p:nvPr/>
        </p:nvSpPr>
        <p:spPr>
          <a:xfrm>
            <a:off x="2667000" y="2743200"/>
            <a:ext cx="711200" cy="152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a:extLst>
              <a:ext uri="{FF2B5EF4-FFF2-40B4-BE49-F238E27FC236}">
                <a16:creationId xmlns:a16="http://schemas.microsoft.com/office/drawing/2014/main" id="{0C2BDF40-2BE6-971B-A52D-26EFF825D502}"/>
              </a:ext>
            </a:extLst>
          </p:cNvPr>
          <p:cNvSpPr/>
          <p:nvPr/>
        </p:nvSpPr>
        <p:spPr>
          <a:xfrm>
            <a:off x="6361043" y="1093304"/>
            <a:ext cx="3455477" cy="707886"/>
          </a:xfrm>
          <a:prstGeom prst="rect">
            <a:avLst/>
          </a:prstGeom>
        </p:spPr>
        <p:txBody>
          <a:bodyPr wrap="square">
            <a:spAutoFit/>
          </a:bodyPr>
          <a:lstStyle/>
          <a:p>
            <a:pPr algn="ctr"/>
            <a:r>
              <a:rPr lang="en-US" sz="2000" dirty="0">
                <a:solidFill>
                  <a:prstClr val="black"/>
                </a:solidFill>
                <a:latin typeface="Arial"/>
                <a:cs typeface="Arial"/>
              </a:rPr>
              <a:t>Serotonergic and norepinephrinergic neurons</a:t>
            </a:r>
          </a:p>
        </p:txBody>
      </p:sp>
      <p:sp>
        <p:nvSpPr>
          <p:cNvPr id="32" name="Rectangle 31">
            <a:extLst>
              <a:ext uri="{FF2B5EF4-FFF2-40B4-BE49-F238E27FC236}">
                <a16:creationId xmlns:a16="http://schemas.microsoft.com/office/drawing/2014/main" id="{87B78E75-4F12-262B-F09D-64FB59350DC5}"/>
              </a:ext>
            </a:extLst>
          </p:cNvPr>
          <p:cNvSpPr/>
          <p:nvPr/>
        </p:nvSpPr>
        <p:spPr>
          <a:xfrm>
            <a:off x="6499498" y="6222164"/>
            <a:ext cx="3265377" cy="646331"/>
          </a:xfrm>
          <a:prstGeom prst="rect">
            <a:avLst/>
          </a:prstGeom>
        </p:spPr>
        <p:txBody>
          <a:bodyPr wrap="square">
            <a:spAutoFit/>
          </a:bodyPr>
          <a:lstStyle/>
          <a:p>
            <a:pPr algn="ctr"/>
            <a:r>
              <a:rPr lang="en-US" dirty="0">
                <a:solidFill>
                  <a:prstClr val="black"/>
                </a:solidFill>
                <a:latin typeface="Arial"/>
                <a:cs typeface="Arial"/>
              </a:rPr>
              <a:t>First and second order nerve terminals  </a:t>
            </a:r>
          </a:p>
        </p:txBody>
      </p:sp>
      <p:pic>
        <p:nvPicPr>
          <p:cNvPr id="33" name="Picture 32">
            <a:extLst>
              <a:ext uri="{FF2B5EF4-FFF2-40B4-BE49-F238E27FC236}">
                <a16:creationId xmlns:a16="http://schemas.microsoft.com/office/drawing/2014/main" id="{7D293E61-611E-53D2-7374-CC70912A1CF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346" y="1295400"/>
            <a:ext cx="3853033" cy="5410200"/>
          </a:xfrm>
          <a:prstGeom prst="rect">
            <a:avLst/>
          </a:prstGeom>
          <a:noFill/>
          <a:ln>
            <a:noFill/>
          </a:ln>
        </p:spPr>
      </p:pic>
      <p:sp>
        <p:nvSpPr>
          <p:cNvPr id="34" name="Isosceles Triangle 44">
            <a:extLst>
              <a:ext uri="{FF2B5EF4-FFF2-40B4-BE49-F238E27FC236}">
                <a16:creationId xmlns:a16="http://schemas.microsoft.com/office/drawing/2014/main" id="{E94E7996-EAFB-6FEC-2091-01F3FA0D5E70}"/>
              </a:ext>
            </a:extLst>
          </p:cNvPr>
          <p:cNvSpPr/>
          <p:nvPr/>
        </p:nvSpPr>
        <p:spPr>
          <a:xfrm flipV="1">
            <a:off x="6553199" y="3657599"/>
            <a:ext cx="245731" cy="110717"/>
          </a:xfrm>
          <a:prstGeom prst="triangle">
            <a:avLst/>
          </a:prstGeom>
          <a:solidFill>
            <a:srgbClr val="FA000A"/>
          </a:solidFill>
          <a:ln>
            <a:solidFill>
              <a:srgbClr val="FA0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Isosceles Triangle 45">
            <a:extLst>
              <a:ext uri="{FF2B5EF4-FFF2-40B4-BE49-F238E27FC236}">
                <a16:creationId xmlns:a16="http://schemas.microsoft.com/office/drawing/2014/main" id="{B1E36105-FDDC-6DBC-623C-EC72D6C83FFB}"/>
              </a:ext>
            </a:extLst>
          </p:cNvPr>
          <p:cNvSpPr/>
          <p:nvPr/>
        </p:nvSpPr>
        <p:spPr>
          <a:xfrm flipV="1">
            <a:off x="6781799" y="3276599"/>
            <a:ext cx="245731" cy="110717"/>
          </a:xfrm>
          <a:prstGeom prst="triangle">
            <a:avLst/>
          </a:prstGeom>
          <a:solidFill>
            <a:srgbClr val="FA000A"/>
          </a:solidFill>
          <a:ln>
            <a:solidFill>
              <a:srgbClr val="FA0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Isosceles Triangle 46">
            <a:extLst>
              <a:ext uri="{FF2B5EF4-FFF2-40B4-BE49-F238E27FC236}">
                <a16:creationId xmlns:a16="http://schemas.microsoft.com/office/drawing/2014/main" id="{00C5858B-4F3F-87A9-D58C-C100C39FE76B}"/>
              </a:ext>
            </a:extLst>
          </p:cNvPr>
          <p:cNvSpPr/>
          <p:nvPr/>
        </p:nvSpPr>
        <p:spPr>
          <a:xfrm flipV="1">
            <a:off x="6934199" y="3124199"/>
            <a:ext cx="245731" cy="110717"/>
          </a:xfrm>
          <a:prstGeom prst="triangle">
            <a:avLst/>
          </a:prstGeom>
          <a:solidFill>
            <a:srgbClr val="FA000A"/>
          </a:solidFill>
          <a:ln>
            <a:solidFill>
              <a:srgbClr val="FA0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TextBox 36">
            <a:extLst>
              <a:ext uri="{FF2B5EF4-FFF2-40B4-BE49-F238E27FC236}">
                <a16:creationId xmlns:a16="http://schemas.microsoft.com/office/drawing/2014/main" id="{7B7CC5C3-0FF7-E725-E49F-1F755EB4F791}"/>
              </a:ext>
            </a:extLst>
          </p:cNvPr>
          <p:cNvSpPr txBox="1"/>
          <p:nvPr/>
        </p:nvSpPr>
        <p:spPr>
          <a:xfrm>
            <a:off x="3037872" y="1654628"/>
            <a:ext cx="4184011" cy="923330"/>
          </a:xfrm>
          <a:prstGeom prst="rect">
            <a:avLst/>
          </a:prstGeom>
          <a:noFill/>
        </p:spPr>
        <p:txBody>
          <a:bodyPr wrap="square" rtlCol="0">
            <a:spAutoFit/>
          </a:bodyPr>
          <a:lstStyle/>
          <a:p>
            <a:pPr algn="ctr"/>
            <a:r>
              <a:rPr lang="en-US" dirty="0">
                <a:solidFill>
                  <a:srgbClr val="00B050"/>
                </a:solidFill>
                <a:latin typeface="Arial" charset="0"/>
                <a:ea typeface="Arial" charset="0"/>
                <a:cs typeface="Arial" charset="0"/>
              </a:rPr>
              <a:t>Dopaminergic</a:t>
            </a:r>
          </a:p>
          <a:p>
            <a:pPr algn="ctr"/>
            <a:r>
              <a:rPr lang="en-US" dirty="0">
                <a:solidFill>
                  <a:srgbClr val="00B050"/>
                </a:solidFill>
                <a:latin typeface="Arial" charset="0"/>
                <a:ea typeface="Arial" charset="0"/>
                <a:cs typeface="Arial" charset="0"/>
              </a:rPr>
              <a:t>Caudal mesodiancephalic periaqueductal grey (PAG)</a:t>
            </a:r>
          </a:p>
        </p:txBody>
      </p:sp>
      <p:sp>
        <p:nvSpPr>
          <p:cNvPr id="38" name="TextBox 37">
            <a:extLst>
              <a:ext uri="{FF2B5EF4-FFF2-40B4-BE49-F238E27FC236}">
                <a16:creationId xmlns:a16="http://schemas.microsoft.com/office/drawing/2014/main" id="{373FDFCF-C483-3E6E-964C-FA5FE9E33028}"/>
              </a:ext>
            </a:extLst>
          </p:cNvPr>
          <p:cNvSpPr txBox="1"/>
          <p:nvPr/>
        </p:nvSpPr>
        <p:spPr>
          <a:xfrm>
            <a:off x="2699973" y="3944034"/>
            <a:ext cx="3018549" cy="646331"/>
          </a:xfrm>
          <a:prstGeom prst="rect">
            <a:avLst/>
          </a:prstGeom>
          <a:noFill/>
        </p:spPr>
        <p:txBody>
          <a:bodyPr wrap="square" rtlCol="0">
            <a:spAutoFit/>
          </a:bodyPr>
          <a:lstStyle/>
          <a:p>
            <a:pPr algn="ctr"/>
            <a:r>
              <a:rPr lang="en-US" dirty="0" err="1">
                <a:solidFill>
                  <a:srgbClr val="2F4EF2"/>
                </a:solidFill>
                <a:latin typeface="Arial" charset="0"/>
                <a:ea typeface="Arial" charset="0"/>
                <a:cs typeface="Arial" charset="0"/>
              </a:rPr>
              <a:t>Norepinephrinergic</a:t>
            </a:r>
            <a:r>
              <a:rPr lang="en-US" dirty="0">
                <a:solidFill>
                  <a:srgbClr val="2F4EF2"/>
                </a:solidFill>
                <a:latin typeface="Arial" charset="0"/>
                <a:ea typeface="Arial" charset="0"/>
                <a:cs typeface="Arial" charset="0"/>
              </a:rPr>
              <a:t> </a:t>
            </a:r>
            <a:r>
              <a:rPr lang="en-US" dirty="0" err="1">
                <a:solidFill>
                  <a:srgbClr val="2F4EF2"/>
                </a:solidFill>
                <a:latin typeface="Arial" charset="0"/>
                <a:ea typeface="Arial" charset="0"/>
                <a:cs typeface="Arial" charset="0"/>
              </a:rPr>
              <a:t>Ventrolateral</a:t>
            </a:r>
            <a:r>
              <a:rPr lang="en-US" dirty="0">
                <a:solidFill>
                  <a:srgbClr val="2F4EF2"/>
                </a:solidFill>
                <a:latin typeface="Arial" charset="0"/>
                <a:ea typeface="Arial" charset="0"/>
                <a:cs typeface="Arial" charset="0"/>
              </a:rPr>
              <a:t> </a:t>
            </a:r>
            <a:r>
              <a:rPr lang="en-US" dirty="0" err="1">
                <a:solidFill>
                  <a:srgbClr val="2F4EF2"/>
                </a:solidFill>
                <a:latin typeface="Arial" charset="0"/>
                <a:ea typeface="Arial" charset="0"/>
                <a:cs typeface="Arial" charset="0"/>
              </a:rPr>
              <a:t>pons</a:t>
            </a:r>
            <a:endParaRPr lang="en-US" dirty="0">
              <a:solidFill>
                <a:srgbClr val="2F4EF2"/>
              </a:solidFill>
              <a:latin typeface="Arial" charset="0"/>
              <a:ea typeface="Arial" charset="0"/>
              <a:cs typeface="Arial" charset="0"/>
            </a:endParaRPr>
          </a:p>
        </p:txBody>
      </p:sp>
      <p:sp>
        <p:nvSpPr>
          <p:cNvPr id="39" name="TextBox 38">
            <a:extLst>
              <a:ext uri="{FF2B5EF4-FFF2-40B4-BE49-F238E27FC236}">
                <a16:creationId xmlns:a16="http://schemas.microsoft.com/office/drawing/2014/main" id="{32350B51-1A4E-9023-8FB7-240C8D0925E1}"/>
              </a:ext>
            </a:extLst>
          </p:cNvPr>
          <p:cNvSpPr txBox="1"/>
          <p:nvPr/>
        </p:nvSpPr>
        <p:spPr>
          <a:xfrm>
            <a:off x="2334958" y="5329534"/>
            <a:ext cx="4704224" cy="646331"/>
          </a:xfrm>
          <a:prstGeom prst="rect">
            <a:avLst/>
          </a:prstGeom>
          <a:noFill/>
        </p:spPr>
        <p:txBody>
          <a:bodyPr wrap="square" rtlCol="0">
            <a:spAutoFit/>
          </a:bodyPr>
          <a:lstStyle/>
          <a:p>
            <a:pPr algn="ctr"/>
            <a:r>
              <a:rPr lang="en-US" dirty="0">
                <a:solidFill>
                  <a:srgbClr val="FF0000"/>
                </a:solidFill>
                <a:latin typeface="Arial" charset="0"/>
                <a:ea typeface="Arial" charset="0"/>
                <a:cs typeface="Arial" charset="0"/>
              </a:rPr>
              <a:t>Serotonergic</a:t>
            </a:r>
          </a:p>
          <a:p>
            <a:pPr algn="ctr"/>
            <a:r>
              <a:rPr lang="en-US" dirty="0">
                <a:solidFill>
                  <a:srgbClr val="FF0000"/>
                </a:solidFill>
                <a:latin typeface="Arial" charset="0"/>
                <a:ea typeface="Arial" charset="0"/>
                <a:cs typeface="Arial" charset="0"/>
              </a:rPr>
              <a:t>Rostral ventromedial medulla (RVM)</a:t>
            </a:r>
          </a:p>
        </p:txBody>
      </p:sp>
      <p:sp>
        <p:nvSpPr>
          <p:cNvPr id="40" name="&quot;No&quot; Symbol 39">
            <a:extLst>
              <a:ext uri="{FF2B5EF4-FFF2-40B4-BE49-F238E27FC236}">
                <a16:creationId xmlns:a16="http://schemas.microsoft.com/office/drawing/2014/main" id="{864A2730-DEA6-CDC3-AF20-50DDF4D52F55}"/>
              </a:ext>
            </a:extLst>
          </p:cNvPr>
          <p:cNvSpPr/>
          <p:nvPr/>
        </p:nvSpPr>
        <p:spPr>
          <a:xfrm>
            <a:off x="8382000" y="3127512"/>
            <a:ext cx="769457" cy="609600"/>
          </a:xfrm>
          <a:prstGeom prst="noSmoking">
            <a:avLst/>
          </a:prstGeom>
          <a:solidFill>
            <a:srgbClr val="FF0000"/>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 name="TextBox 40">
            <a:extLst>
              <a:ext uri="{FF2B5EF4-FFF2-40B4-BE49-F238E27FC236}">
                <a16:creationId xmlns:a16="http://schemas.microsoft.com/office/drawing/2014/main" id="{D29A261C-C021-65E6-EDA6-5E0CB55FD549}"/>
              </a:ext>
            </a:extLst>
          </p:cNvPr>
          <p:cNvSpPr txBox="1"/>
          <p:nvPr/>
        </p:nvSpPr>
        <p:spPr>
          <a:xfrm>
            <a:off x="7848601" y="3886200"/>
            <a:ext cx="1727200" cy="369332"/>
          </a:xfrm>
          <a:prstGeom prst="rect">
            <a:avLst/>
          </a:prstGeom>
          <a:solidFill>
            <a:srgbClr val="4BF5F5"/>
          </a:solidFill>
        </p:spPr>
        <p:txBody>
          <a:bodyPr wrap="square" rtlCol="0">
            <a:spAutoFit/>
          </a:bodyPr>
          <a:lstStyle/>
          <a:p>
            <a:r>
              <a:rPr lang="en-US" dirty="0">
                <a:latin typeface="Arial"/>
                <a:cs typeface="Arial"/>
              </a:rPr>
              <a:t>Duloxetine</a:t>
            </a:r>
          </a:p>
        </p:txBody>
      </p:sp>
    </p:spTree>
    <p:extLst>
      <p:ext uri="{BB962C8B-B14F-4D97-AF65-F5344CB8AC3E}">
        <p14:creationId xmlns:p14="http://schemas.microsoft.com/office/powerpoint/2010/main" val="499225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8BBE59-28C1-FFA5-5997-3897FBE14AB1}"/>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26</a:t>
            </a:fld>
            <a:endParaRPr lang="en-US">
              <a:solidFill>
                <a:prstClr val="black">
                  <a:tint val="75000"/>
                </a:prstClr>
              </a:solidFill>
            </a:endParaRPr>
          </a:p>
        </p:txBody>
      </p:sp>
      <p:sp>
        <p:nvSpPr>
          <p:cNvPr id="3" name="Title 1">
            <a:extLst>
              <a:ext uri="{FF2B5EF4-FFF2-40B4-BE49-F238E27FC236}">
                <a16:creationId xmlns:a16="http://schemas.microsoft.com/office/drawing/2014/main" id="{99A26395-B130-F01B-45B3-65E0FBE951E1}"/>
              </a:ext>
            </a:extLst>
          </p:cNvPr>
          <p:cNvSpPr txBox="1">
            <a:spLocks/>
          </p:cNvSpPr>
          <p:nvPr/>
        </p:nvSpPr>
        <p:spPr>
          <a:xfrm>
            <a:off x="0" y="0"/>
            <a:ext cx="12192000" cy="1143000"/>
          </a:xfrm>
          <a:prstGeom prst="rect">
            <a:avLst/>
          </a:prstGeom>
          <a:solidFill>
            <a:schemeClr val="accent6">
              <a:lumMod val="90000"/>
              <a:lumOff val="10000"/>
            </a:schemeClr>
          </a:solidFill>
        </p:spPr>
        <p:txBody>
          <a:bodyPr>
            <a:normAutofit/>
          </a:bodyPr>
          <a:lstStyle>
            <a:lvl1pPr algn="l" defTabSz="914400" rtl="0" eaLnBrk="1" latinLnBrk="0" hangingPunct="1">
              <a:lnSpc>
                <a:spcPct val="90000"/>
              </a:lnSpc>
              <a:spcBef>
                <a:spcPct val="0"/>
              </a:spcBef>
              <a:buNone/>
              <a:defRPr sz="3200" b="0" kern="1200">
                <a:solidFill>
                  <a:srgbClr val="FFE700"/>
                </a:solidFill>
                <a:latin typeface="+mn-lt"/>
                <a:ea typeface="+mj-ea"/>
                <a:cs typeface="+mj-cs"/>
              </a:defRPr>
            </a:lvl1pPr>
          </a:lstStyle>
          <a:p>
            <a:pPr algn="ctr"/>
            <a:r>
              <a:rPr lang="en-US" sz="2800" dirty="0">
                <a:latin typeface="Arial" pitchFamily="34" charset="0"/>
                <a:cs typeface="Arial" pitchFamily="34" charset="0"/>
              </a:rPr>
              <a:t>Withdrawal of pleasure diminishes spinothalamic anti-nociceptive mechanisms.</a:t>
            </a:r>
          </a:p>
        </p:txBody>
      </p:sp>
      <p:cxnSp>
        <p:nvCxnSpPr>
          <p:cNvPr id="4" name="Straight Connector 3">
            <a:extLst>
              <a:ext uri="{FF2B5EF4-FFF2-40B4-BE49-F238E27FC236}">
                <a16:creationId xmlns:a16="http://schemas.microsoft.com/office/drawing/2014/main" id="{6DC39499-4DEB-8ECA-F47F-D1BF4F038F28}"/>
              </a:ext>
            </a:extLst>
          </p:cNvPr>
          <p:cNvCxnSpPr>
            <a:cxnSpLocks/>
          </p:cNvCxnSpPr>
          <p:nvPr/>
        </p:nvCxnSpPr>
        <p:spPr>
          <a:xfrm>
            <a:off x="0" y="1143000"/>
            <a:ext cx="1219200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5746A1-E0EF-CE9D-DCCA-0688DAD823BF}"/>
              </a:ext>
            </a:extLst>
          </p:cNvPr>
          <p:cNvGrpSpPr/>
          <p:nvPr/>
        </p:nvGrpSpPr>
        <p:grpSpPr>
          <a:xfrm>
            <a:off x="5753632" y="1639669"/>
            <a:ext cx="3669768" cy="2438400"/>
            <a:chOff x="3038874" y="1066800"/>
            <a:chExt cx="2752326" cy="2438400"/>
          </a:xfrm>
        </p:grpSpPr>
        <p:pic>
          <p:nvPicPr>
            <p:cNvPr id="6" name="Picture 6" descr="H:\A11 DA.tif">
              <a:extLst>
                <a:ext uri="{FF2B5EF4-FFF2-40B4-BE49-F238E27FC236}">
                  <a16:creationId xmlns:a16="http://schemas.microsoft.com/office/drawing/2014/main" id="{83C90EE7-A46D-9D7C-F645-BF2886101EF8}"/>
                </a:ext>
              </a:extLst>
            </p:cNvPr>
            <p:cNvPicPr>
              <a:picLocks noChangeAspect="1" noChangeArrowheads="1"/>
            </p:cNvPicPr>
            <p:nvPr/>
          </p:nvPicPr>
          <p:blipFill>
            <a:blip r:embed="rId2" cstate="print"/>
            <a:srcRect/>
            <a:stretch>
              <a:fillRect/>
            </a:stretch>
          </p:blipFill>
          <p:spPr bwMode="auto">
            <a:xfrm>
              <a:off x="3695697" y="1066800"/>
              <a:ext cx="2095503" cy="2294381"/>
            </a:xfrm>
            <a:prstGeom prst="rect">
              <a:avLst/>
            </a:prstGeom>
            <a:noFill/>
          </p:spPr>
        </p:pic>
        <p:sp>
          <p:nvSpPr>
            <p:cNvPr id="7" name="TextBox 6">
              <a:extLst>
                <a:ext uri="{FF2B5EF4-FFF2-40B4-BE49-F238E27FC236}">
                  <a16:creationId xmlns:a16="http://schemas.microsoft.com/office/drawing/2014/main" id="{91411BCC-498C-F598-6AE8-E2D70ACF3DF3}"/>
                </a:ext>
              </a:extLst>
            </p:cNvPr>
            <p:cNvSpPr txBox="1"/>
            <p:nvPr/>
          </p:nvSpPr>
          <p:spPr>
            <a:xfrm rot="16200000">
              <a:off x="2353032" y="2315020"/>
              <a:ext cx="1625600" cy="253916"/>
            </a:xfrm>
            <a:prstGeom prst="rect">
              <a:avLst/>
            </a:prstGeom>
            <a:noFill/>
          </p:spPr>
          <p:txBody>
            <a:bodyPr wrap="square" rtlCol="0">
              <a:spAutoFit/>
            </a:bodyPr>
            <a:lstStyle/>
            <a:p>
              <a:pPr algn="ctr"/>
              <a:r>
                <a:rPr lang="en-US" sz="1600" dirty="0">
                  <a:latin typeface="Arial" pitchFamily="34" charset="0"/>
                  <a:cs typeface="Arial" pitchFamily="34" charset="0"/>
                </a:rPr>
                <a:t>PAG-Brain</a:t>
              </a:r>
            </a:p>
          </p:txBody>
        </p:sp>
        <p:sp>
          <p:nvSpPr>
            <p:cNvPr id="8" name="TextBox 7">
              <a:extLst>
                <a:ext uri="{FF2B5EF4-FFF2-40B4-BE49-F238E27FC236}">
                  <a16:creationId xmlns:a16="http://schemas.microsoft.com/office/drawing/2014/main" id="{581C73B7-D04E-F04E-3C0F-3515A16315FB}"/>
                </a:ext>
              </a:extLst>
            </p:cNvPr>
            <p:cNvSpPr txBox="1"/>
            <p:nvPr/>
          </p:nvSpPr>
          <p:spPr>
            <a:xfrm rot="16200000">
              <a:off x="2432567" y="2078622"/>
              <a:ext cx="1905000" cy="338554"/>
            </a:xfrm>
            <a:prstGeom prst="rect">
              <a:avLst/>
            </a:prstGeom>
            <a:noFill/>
          </p:spPr>
          <p:txBody>
            <a:bodyPr wrap="square" rtlCol="0">
              <a:spAutoFit/>
            </a:bodyPr>
            <a:lstStyle/>
            <a:p>
              <a:pPr algn="ctr"/>
              <a:r>
                <a:rPr lang="en-US" sz="1600" dirty="0">
                  <a:latin typeface="Arial" pitchFamily="34" charset="0"/>
                  <a:cs typeface="Arial" pitchFamily="34" charset="0"/>
                </a:rPr>
                <a:t>Pixel count x10</a:t>
              </a:r>
              <a:r>
                <a:rPr lang="en-US" sz="1600" baseline="30000" dirty="0">
                  <a:latin typeface="Arial" pitchFamily="34" charset="0"/>
                  <a:cs typeface="Arial" pitchFamily="34" charset="0"/>
                </a:rPr>
                <a:t>3</a:t>
              </a:r>
            </a:p>
          </p:txBody>
        </p:sp>
        <p:sp>
          <p:nvSpPr>
            <p:cNvPr id="9" name="TextBox 8">
              <a:extLst>
                <a:ext uri="{FF2B5EF4-FFF2-40B4-BE49-F238E27FC236}">
                  <a16:creationId xmlns:a16="http://schemas.microsoft.com/office/drawing/2014/main" id="{E18FE3D9-68B6-46F7-CBA8-AF1C609E7990}"/>
                </a:ext>
              </a:extLst>
            </p:cNvPr>
            <p:cNvSpPr txBox="1"/>
            <p:nvPr/>
          </p:nvSpPr>
          <p:spPr>
            <a:xfrm>
              <a:off x="4949286" y="2272701"/>
              <a:ext cx="138548" cy="338554"/>
            </a:xfrm>
            <a:prstGeom prst="rect">
              <a:avLst/>
            </a:prstGeom>
            <a:noFill/>
          </p:spPr>
          <p:txBody>
            <a:bodyPr wrap="none" rtlCol="0">
              <a:spAutoFit/>
            </a:bodyPr>
            <a:lstStyle/>
            <a:p>
              <a:endParaRPr lang="en-US" sz="1600" dirty="0">
                <a:latin typeface="Arial" pitchFamily="34" charset="0"/>
                <a:cs typeface="Arial" pitchFamily="34" charset="0"/>
              </a:endParaRPr>
            </a:p>
          </p:txBody>
        </p:sp>
        <p:sp>
          <p:nvSpPr>
            <p:cNvPr id="10" name="TextBox 9">
              <a:extLst>
                <a:ext uri="{FF2B5EF4-FFF2-40B4-BE49-F238E27FC236}">
                  <a16:creationId xmlns:a16="http://schemas.microsoft.com/office/drawing/2014/main" id="{03A69849-DC95-9DC0-598D-1757C2459FEE}"/>
                </a:ext>
              </a:extLst>
            </p:cNvPr>
            <p:cNvSpPr txBox="1"/>
            <p:nvPr/>
          </p:nvSpPr>
          <p:spPr>
            <a:xfrm>
              <a:off x="3657600" y="3243590"/>
              <a:ext cx="914400" cy="261610"/>
            </a:xfrm>
            <a:prstGeom prst="rect">
              <a:avLst/>
            </a:prstGeom>
            <a:noFill/>
          </p:spPr>
          <p:txBody>
            <a:bodyPr wrap="square" rtlCol="0">
              <a:spAutoFit/>
            </a:bodyPr>
            <a:lstStyle/>
            <a:p>
              <a:pPr algn="ctr"/>
              <a:r>
                <a:rPr lang="en-US" sz="1100" dirty="0">
                  <a:latin typeface="Arial" pitchFamily="34" charset="0"/>
                  <a:cs typeface="Arial" pitchFamily="34" charset="0"/>
                </a:rPr>
                <a:t>Deprived</a:t>
              </a:r>
            </a:p>
          </p:txBody>
        </p:sp>
        <p:sp>
          <p:nvSpPr>
            <p:cNvPr id="11" name="TextBox 10">
              <a:extLst>
                <a:ext uri="{FF2B5EF4-FFF2-40B4-BE49-F238E27FC236}">
                  <a16:creationId xmlns:a16="http://schemas.microsoft.com/office/drawing/2014/main" id="{00E34CF5-37D9-1104-03AE-90DC7E73F4A1}"/>
                </a:ext>
              </a:extLst>
            </p:cNvPr>
            <p:cNvSpPr txBox="1"/>
            <p:nvPr/>
          </p:nvSpPr>
          <p:spPr>
            <a:xfrm>
              <a:off x="4495800" y="3243590"/>
              <a:ext cx="593432" cy="261610"/>
            </a:xfrm>
            <a:prstGeom prst="rect">
              <a:avLst/>
            </a:prstGeom>
            <a:noFill/>
          </p:spPr>
          <p:txBody>
            <a:bodyPr wrap="square" rtlCol="0">
              <a:spAutoFit/>
            </a:bodyPr>
            <a:lstStyle/>
            <a:p>
              <a:pPr algn="ctr"/>
              <a:r>
                <a:rPr lang="en-US" sz="1100" dirty="0">
                  <a:latin typeface="Arial" pitchFamily="34" charset="0"/>
                  <a:cs typeface="Arial" pitchFamily="34" charset="0"/>
                </a:rPr>
                <a:t>Happy</a:t>
              </a:r>
            </a:p>
          </p:txBody>
        </p:sp>
        <p:sp>
          <p:nvSpPr>
            <p:cNvPr id="12" name="TextBox 11">
              <a:extLst>
                <a:ext uri="{FF2B5EF4-FFF2-40B4-BE49-F238E27FC236}">
                  <a16:creationId xmlns:a16="http://schemas.microsoft.com/office/drawing/2014/main" id="{3D9C55FE-8BF5-B945-9C46-1824734D2A95}"/>
                </a:ext>
              </a:extLst>
            </p:cNvPr>
            <p:cNvSpPr txBox="1"/>
            <p:nvPr/>
          </p:nvSpPr>
          <p:spPr>
            <a:xfrm>
              <a:off x="5029200" y="3243590"/>
              <a:ext cx="750525" cy="261610"/>
            </a:xfrm>
            <a:prstGeom prst="rect">
              <a:avLst/>
            </a:prstGeom>
            <a:noFill/>
          </p:spPr>
          <p:txBody>
            <a:bodyPr wrap="square" rtlCol="0">
              <a:spAutoFit/>
            </a:bodyPr>
            <a:lstStyle/>
            <a:p>
              <a:pPr algn="ctr"/>
              <a:r>
                <a:rPr lang="en-US" sz="1100" dirty="0">
                  <a:latin typeface="Arial" pitchFamily="34" charset="0"/>
                  <a:cs typeface="Arial" pitchFamily="34" charset="0"/>
                </a:rPr>
                <a:t>Unhappy</a:t>
              </a:r>
            </a:p>
          </p:txBody>
        </p:sp>
        <p:sp>
          <p:nvSpPr>
            <p:cNvPr id="13" name="TextBox 12">
              <a:extLst>
                <a:ext uri="{FF2B5EF4-FFF2-40B4-BE49-F238E27FC236}">
                  <a16:creationId xmlns:a16="http://schemas.microsoft.com/office/drawing/2014/main" id="{1D5DC527-5BEE-59E6-1551-727CE6B6AEBC}"/>
                </a:ext>
              </a:extLst>
            </p:cNvPr>
            <p:cNvSpPr txBox="1"/>
            <p:nvPr/>
          </p:nvSpPr>
          <p:spPr>
            <a:xfrm>
              <a:off x="3581400" y="1170801"/>
              <a:ext cx="304800" cy="276999"/>
            </a:xfrm>
            <a:prstGeom prst="rect">
              <a:avLst/>
            </a:prstGeom>
            <a:noFill/>
          </p:spPr>
          <p:txBody>
            <a:bodyPr wrap="square" rtlCol="0">
              <a:spAutoFit/>
            </a:bodyPr>
            <a:lstStyle/>
            <a:p>
              <a:r>
                <a:rPr lang="en-US" sz="1200" dirty="0">
                  <a:latin typeface="Arial" pitchFamily="34" charset="0"/>
                  <a:cs typeface="Arial" pitchFamily="34" charset="0"/>
                </a:rPr>
                <a:t>6</a:t>
              </a:r>
            </a:p>
          </p:txBody>
        </p:sp>
        <p:sp>
          <p:nvSpPr>
            <p:cNvPr id="14" name="TextBox 13">
              <a:extLst>
                <a:ext uri="{FF2B5EF4-FFF2-40B4-BE49-F238E27FC236}">
                  <a16:creationId xmlns:a16="http://schemas.microsoft.com/office/drawing/2014/main" id="{36597FE2-3A45-B116-DB08-BC92B2A91E49}"/>
                </a:ext>
              </a:extLst>
            </p:cNvPr>
            <p:cNvSpPr txBox="1"/>
            <p:nvPr/>
          </p:nvSpPr>
          <p:spPr>
            <a:xfrm>
              <a:off x="3581400" y="1796534"/>
              <a:ext cx="304800" cy="276999"/>
            </a:xfrm>
            <a:prstGeom prst="rect">
              <a:avLst/>
            </a:prstGeom>
            <a:noFill/>
          </p:spPr>
          <p:txBody>
            <a:bodyPr wrap="square" rtlCol="0">
              <a:spAutoFit/>
            </a:bodyPr>
            <a:lstStyle/>
            <a:p>
              <a:r>
                <a:rPr lang="en-US" sz="1200" dirty="0">
                  <a:latin typeface="Arial" pitchFamily="34" charset="0"/>
                  <a:cs typeface="Arial" pitchFamily="34" charset="0"/>
                </a:rPr>
                <a:t>4</a:t>
              </a:r>
            </a:p>
          </p:txBody>
        </p:sp>
        <p:sp>
          <p:nvSpPr>
            <p:cNvPr id="15" name="TextBox 14">
              <a:extLst>
                <a:ext uri="{FF2B5EF4-FFF2-40B4-BE49-F238E27FC236}">
                  <a16:creationId xmlns:a16="http://schemas.microsoft.com/office/drawing/2014/main" id="{22BAC20D-4C6B-DF09-3B20-D95D7714CF33}"/>
                </a:ext>
              </a:extLst>
            </p:cNvPr>
            <p:cNvSpPr txBox="1"/>
            <p:nvPr/>
          </p:nvSpPr>
          <p:spPr>
            <a:xfrm>
              <a:off x="3581400" y="2422267"/>
              <a:ext cx="304800" cy="276999"/>
            </a:xfrm>
            <a:prstGeom prst="rect">
              <a:avLst/>
            </a:prstGeom>
            <a:noFill/>
          </p:spPr>
          <p:txBody>
            <a:bodyPr wrap="square" rtlCol="0">
              <a:spAutoFit/>
            </a:bodyPr>
            <a:lstStyle/>
            <a:p>
              <a:r>
                <a:rPr lang="en-US" sz="1200" dirty="0">
                  <a:latin typeface="Arial" pitchFamily="34" charset="0"/>
                  <a:cs typeface="Arial" pitchFamily="34" charset="0"/>
                </a:rPr>
                <a:t>2</a:t>
              </a:r>
            </a:p>
          </p:txBody>
        </p:sp>
        <p:sp>
          <p:nvSpPr>
            <p:cNvPr id="16" name="TextBox 15">
              <a:extLst>
                <a:ext uri="{FF2B5EF4-FFF2-40B4-BE49-F238E27FC236}">
                  <a16:creationId xmlns:a16="http://schemas.microsoft.com/office/drawing/2014/main" id="{9BB31DDF-9881-BE43-9F71-76BE892BAD17}"/>
                </a:ext>
              </a:extLst>
            </p:cNvPr>
            <p:cNvSpPr txBox="1"/>
            <p:nvPr/>
          </p:nvSpPr>
          <p:spPr>
            <a:xfrm>
              <a:off x="3581400" y="3048000"/>
              <a:ext cx="304800" cy="276999"/>
            </a:xfrm>
            <a:prstGeom prst="rect">
              <a:avLst/>
            </a:prstGeom>
            <a:noFill/>
          </p:spPr>
          <p:txBody>
            <a:bodyPr wrap="square" rtlCol="0">
              <a:spAutoFit/>
            </a:bodyPr>
            <a:lstStyle/>
            <a:p>
              <a:r>
                <a:rPr lang="en-US" sz="1200" dirty="0">
                  <a:latin typeface="Arial" pitchFamily="34" charset="0"/>
                  <a:cs typeface="Arial" pitchFamily="34" charset="0"/>
                </a:rPr>
                <a:t>0</a:t>
              </a:r>
            </a:p>
          </p:txBody>
        </p:sp>
      </p:grpSp>
      <p:grpSp>
        <p:nvGrpSpPr>
          <p:cNvPr id="17" name="Group 16">
            <a:extLst>
              <a:ext uri="{FF2B5EF4-FFF2-40B4-BE49-F238E27FC236}">
                <a16:creationId xmlns:a16="http://schemas.microsoft.com/office/drawing/2014/main" id="{F6535A51-BDCE-00BF-5BE7-A1F7DD61249F}"/>
              </a:ext>
            </a:extLst>
          </p:cNvPr>
          <p:cNvGrpSpPr/>
          <p:nvPr/>
        </p:nvGrpSpPr>
        <p:grpSpPr>
          <a:xfrm>
            <a:off x="1544911" y="1600200"/>
            <a:ext cx="9039365" cy="2514600"/>
            <a:chOff x="1201331" y="1484531"/>
            <a:chExt cx="6779524" cy="2514600"/>
          </a:xfrm>
        </p:grpSpPr>
        <p:sp>
          <p:nvSpPr>
            <p:cNvPr id="18" name="TextBox 17">
              <a:extLst>
                <a:ext uri="{FF2B5EF4-FFF2-40B4-BE49-F238E27FC236}">
                  <a16:creationId xmlns:a16="http://schemas.microsoft.com/office/drawing/2014/main" id="{F8E6A304-EBF7-27DC-4F98-3D4477853E9F}"/>
                </a:ext>
              </a:extLst>
            </p:cNvPr>
            <p:cNvSpPr txBox="1"/>
            <p:nvPr/>
          </p:nvSpPr>
          <p:spPr>
            <a:xfrm rot="16200000">
              <a:off x="539739" y="2670573"/>
              <a:ext cx="1577099" cy="253916"/>
            </a:xfrm>
            <a:prstGeom prst="rect">
              <a:avLst/>
            </a:prstGeom>
            <a:noFill/>
          </p:spPr>
          <p:txBody>
            <a:bodyPr wrap="none" rtlCol="0">
              <a:spAutoFit/>
            </a:bodyPr>
            <a:lstStyle/>
            <a:p>
              <a:r>
                <a:rPr lang="en-US" sz="1600" dirty="0">
                  <a:latin typeface="Arial" pitchFamily="34" charset="0"/>
                  <a:cs typeface="Arial" pitchFamily="34" charset="0"/>
                </a:rPr>
                <a:t>RVM-Brain</a:t>
              </a:r>
            </a:p>
          </p:txBody>
        </p:sp>
        <p:sp>
          <p:nvSpPr>
            <p:cNvPr id="19" name="TextBox 18">
              <a:extLst>
                <a:ext uri="{FF2B5EF4-FFF2-40B4-BE49-F238E27FC236}">
                  <a16:creationId xmlns:a16="http://schemas.microsoft.com/office/drawing/2014/main" id="{10FD8AE8-F738-EA0A-B7E2-55AF70656264}"/>
                </a:ext>
              </a:extLst>
            </p:cNvPr>
            <p:cNvSpPr txBox="1"/>
            <p:nvPr/>
          </p:nvSpPr>
          <p:spPr>
            <a:xfrm>
              <a:off x="7842307" y="2901159"/>
              <a:ext cx="138548" cy="338554"/>
            </a:xfrm>
            <a:prstGeom prst="rect">
              <a:avLst/>
            </a:prstGeom>
            <a:noFill/>
          </p:spPr>
          <p:txBody>
            <a:bodyPr wrap="none" rtlCol="0">
              <a:spAutoFit/>
            </a:bodyPr>
            <a:lstStyle/>
            <a:p>
              <a:endParaRPr lang="en-US" sz="1600" dirty="0">
                <a:latin typeface="Arial" pitchFamily="34" charset="0"/>
                <a:cs typeface="Arial" pitchFamily="34" charset="0"/>
              </a:endParaRPr>
            </a:p>
          </p:txBody>
        </p:sp>
        <p:grpSp>
          <p:nvGrpSpPr>
            <p:cNvPr id="20" name="Group 19">
              <a:extLst>
                <a:ext uri="{FF2B5EF4-FFF2-40B4-BE49-F238E27FC236}">
                  <a16:creationId xmlns:a16="http://schemas.microsoft.com/office/drawing/2014/main" id="{062824B9-8DA4-191C-A3A8-FF00DBCCA9A8}"/>
                </a:ext>
              </a:extLst>
            </p:cNvPr>
            <p:cNvGrpSpPr/>
            <p:nvPr/>
          </p:nvGrpSpPr>
          <p:grpSpPr>
            <a:xfrm>
              <a:off x="1386989" y="1484531"/>
              <a:ext cx="2499211" cy="2514600"/>
              <a:chOff x="2606189" y="1143000"/>
              <a:chExt cx="2499211" cy="2514600"/>
            </a:xfrm>
          </p:grpSpPr>
          <p:pic>
            <p:nvPicPr>
              <p:cNvPr id="21" name="Picture 5" descr="H:\RVM 5HT.tif">
                <a:extLst>
                  <a:ext uri="{FF2B5EF4-FFF2-40B4-BE49-F238E27FC236}">
                    <a16:creationId xmlns:a16="http://schemas.microsoft.com/office/drawing/2014/main" id="{B0749EF4-17C6-9697-07DE-3FDEFC24AEE7}"/>
                  </a:ext>
                </a:extLst>
              </p:cNvPr>
              <p:cNvPicPr>
                <a:picLocks noChangeAspect="1" noChangeArrowheads="1"/>
              </p:cNvPicPr>
              <p:nvPr/>
            </p:nvPicPr>
            <p:blipFill>
              <a:blip r:embed="rId3" cstate="print"/>
              <a:srcRect/>
              <a:stretch>
                <a:fillRect/>
              </a:stretch>
            </p:blipFill>
            <p:spPr bwMode="auto">
              <a:xfrm>
                <a:off x="3048000" y="1143000"/>
                <a:ext cx="1981200" cy="2333237"/>
              </a:xfrm>
              <a:prstGeom prst="rect">
                <a:avLst/>
              </a:prstGeom>
              <a:noFill/>
            </p:spPr>
          </p:pic>
          <p:sp>
            <p:nvSpPr>
              <p:cNvPr id="22" name="TextBox 21">
                <a:extLst>
                  <a:ext uri="{FF2B5EF4-FFF2-40B4-BE49-F238E27FC236}">
                    <a16:creationId xmlns:a16="http://schemas.microsoft.com/office/drawing/2014/main" id="{EA228275-BC4F-8FC2-0187-BE2813EB48C5}"/>
                  </a:ext>
                </a:extLst>
              </p:cNvPr>
              <p:cNvSpPr txBox="1"/>
              <p:nvPr/>
            </p:nvSpPr>
            <p:spPr>
              <a:xfrm rot="16200000">
                <a:off x="1822966" y="2231023"/>
                <a:ext cx="1905000" cy="338554"/>
              </a:xfrm>
              <a:prstGeom prst="rect">
                <a:avLst/>
              </a:prstGeom>
              <a:noFill/>
            </p:spPr>
            <p:txBody>
              <a:bodyPr wrap="square" rtlCol="0">
                <a:spAutoFit/>
              </a:bodyPr>
              <a:lstStyle/>
              <a:p>
                <a:pPr algn="ctr"/>
                <a:r>
                  <a:rPr lang="en-US" sz="1600" dirty="0">
                    <a:latin typeface="Arial" pitchFamily="34" charset="0"/>
                    <a:cs typeface="Arial" pitchFamily="34" charset="0"/>
                  </a:rPr>
                  <a:t>Pixel count x10</a:t>
                </a:r>
                <a:r>
                  <a:rPr lang="en-US" sz="1600" baseline="30000" dirty="0">
                    <a:latin typeface="Arial" pitchFamily="34" charset="0"/>
                    <a:cs typeface="Arial" pitchFamily="34" charset="0"/>
                  </a:rPr>
                  <a:t>3</a:t>
                </a:r>
              </a:p>
            </p:txBody>
          </p:sp>
          <p:sp>
            <p:nvSpPr>
              <p:cNvPr id="23" name="TextBox 22">
                <a:extLst>
                  <a:ext uri="{FF2B5EF4-FFF2-40B4-BE49-F238E27FC236}">
                    <a16:creationId xmlns:a16="http://schemas.microsoft.com/office/drawing/2014/main" id="{3E39A93F-29CA-2803-7227-98238115F76C}"/>
                  </a:ext>
                </a:extLst>
              </p:cNvPr>
              <p:cNvSpPr txBox="1"/>
              <p:nvPr/>
            </p:nvSpPr>
            <p:spPr>
              <a:xfrm>
                <a:off x="3048000" y="3352800"/>
                <a:ext cx="762000" cy="261610"/>
              </a:xfrm>
              <a:prstGeom prst="rect">
                <a:avLst/>
              </a:prstGeom>
              <a:noFill/>
            </p:spPr>
            <p:txBody>
              <a:bodyPr wrap="square" rtlCol="0">
                <a:spAutoFit/>
              </a:bodyPr>
              <a:lstStyle/>
              <a:p>
                <a:pPr algn="ctr"/>
                <a:r>
                  <a:rPr lang="en-US" sz="1100" dirty="0">
                    <a:latin typeface="Arial" pitchFamily="34" charset="0"/>
                    <a:cs typeface="Arial" pitchFamily="34" charset="0"/>
                  </a:rPr>
                  <a:t>Deprived</a:t>
                </a:r>
              </a:p>
            </p:txBody>
          </p:sp>
          <p:sp>
            <p:nvSpPr>
              <p:cNvPr id="24" name="TextBox 23">
                <a:extLst>
                  <a:ext uri="{FF2B5EF4-FFF2-40B4-BE49-F238E27FC236}">
                    <a16:creationId xmlns:a16="http://schemas.microsoft.com/office/drawing/2014/main" id="{68F6D892-FB6F-CC1C-8630-3BBD69B75EBC}"/>
                  </a:ext>
                </a:extLst>
              </p:cNvPr>
              <p:cNvSpPr txBox="1"/>
              <p:nvPr/>
            </p:nvSpPr>
            <p:spPr>
              <a:xfrm>
                <a:off x="3733800" y="3357233"/>
                <a:ext cx="651311" cy="300367"/>
              </a:xfrm>
              <a:prstGeom prst="rect">
                <a:avLst/>
              </a:prstGeom>
              <a:noFill/>
            </p:spPr>
            <p:txBody>
              <a:bodyPr wrap="none" rtlCol="0">
                <a:spAutoFit/>
              </a:bodyPr>
              <a:lstStyle/>
              <a:p>
                <a:pPr algn="ctr"/>
                <a:r>
                  <a:rPr lang="en-US" sz="1100" dirty="0">
                    <a:latin typeface="Arial" pitchFamily="34" charset="0"/>
                    <a:cs typeface="Arial" pitchFamily="34" charset="0"/>
                  </a:rPr>
                  <a:t>Happy</a:t>
                </a:r>
              </a:p>
            </p:txBody>
          </p:sp>
          <p:sp>
            <p:nvSpPr>
              <p:cNvPr id="25" name="TextBox 24">
                <a:extLst>
                  <a:ext uri="{FF2B5EF4-FFF2-40B4-BE49-F238E27FC236}">
                    <a16:creationId xmlns:a16="http://schemas.microsoft.com/office/drawing/2014/main" id="{5A8B48F3-28EF-99AA-0264-D315EFCCEEC2}"/>
                  </a:ext>
                </a:extLst>
              </p:cNvPr>
              <p:cNvSpPr txBox="1"/>
              <p:nvPr/>
            </p:nvSpPr>
            <p:spPr>
              <a:xfrm>
                <a:off x="4281674" y="3352800"/>
                <a:ext cx="823726" cy="300367"/>
              </a:xfrm>
              <a:prstGeom prst="rect">
                <a:avLst/>
              </a:prstGeom>
              <a:noFill/>
            </p:spPr>
            <p:txBody>
              <a:bodyPr wrap="none" rtlCol="0">
                <a:spAutoFit/>
              </a:bodyPr>
              <a:lstStyle/>
              <a:p>
                <a:pPr algn="ctr"/>
                <a:r>
                  <a:rPr lang="en-US" sz="1100" dirty="0">
                    <a:latin typeface="Arial" pitchFamily="34" charset="0"/>
                    <a:cs typeface="Arial" pitchFamily="34" charset="0"/>
                  </a:rPr>
                  <a:t>Unhappy</a:t>
                </a:r>
              </a:p>
            </p:txBody>
          </p:sp>
          <p:sp>
            <p:nvSpPr>
              <p:cNvPr id="26" name="TextBox 25">
                <a:extLst>
                  <a:ext uri="{FF2B5EF4-FFF2-40B4-BE49-F238E27FC236}">
                    <a16:creationId xmlns:a16="http://schemas.microsoft.com/office/drawing/2014/main" id="{3C93BAC2-4F55-4DD6-6FDC-76756BCBC76C}"/>
                  </a:ext>
                </a:extLst>
              </p:cNvPr>
              <p:cNvSpPr txBox="1"/>
              <p:nvPr/>
            </p:nvSpPr>
            <p:spPr>
              <a:xfrm>
                <a:off x="2851008" y="1295400"/>
                <a:ext cx="425592" cy="276999"/>
              </a:xfrm>
              <a:prstGeom prst="rect">
                <a:avLst/>
              </a:prstGeom>
              <a:noFill/>
            </p:spPr>
            <p:txBody>
              <a:bodyPr wrap="square" rtlCol="0">
                <a:spAutoFit/>
              </a:bodyPr>
              <a:lstStyle/>
              <a:p>
                <a:r>
                  <a:rPr lang="en-US" sz="1200" dirty="0">
                    <a:latin typeface="Arial" pitchFamily="34" charset="0"/>
                    <a:cs typeface="Arial" pitchFamily="34" charset="0"/>
                  </a:rPr>
                  <a:t>15</a:t>
                </a:r>
              </a:p>
            </p:txBody>
          </p:sp>
          <p:sp>
            <p:nvSpPr>
              <p:cNvPr id="27" name="TextBox 26">
                <a:extLst>
                  <a:ext uri="{FF2B5EF4-FFF2-40B4-BE49-F238E27FC236}">
                    <a16:creationId xmlns:a16="http://schemas.microsoft.com/office/drawing/2014/main" id="{48FC3E32-C4AA-37A1-BC10-BC30841633CA}"/>
                  </a:ext>
                </a:extLst>
              </p:cNvPr>
              <p:cNvSpPr txBox="1"/>
              <p:nvPr/>
            </p:nvSpPr>
            <p:spPr>
              <a:xfrm>
                <a:off x="2851008" y="1948048"/>
                <a:ext cx="425592" cy="276999"/>
              </a:xfrm>
              <a:prstGeom prst="rect">
                <a:avLst/>
              </a:prstGeom>
              <a:noFill/>
            </p:spPr>
            <p:txBody>
              <a:bodyPr wrap="square" rtlCol="0">
                <a:spAutoFit/>
              </a:bodyPr>
              <a:lstStyle/>
              <a:p>
                <a:r>
                  <a:rPr lang="en-US" sz="1200" dirty="0">
                    <a:latin typeface="Arial" pitchFamily="34" charset="0"/>
                    <a:cs typeface="Arial" pitchFamily="34" charset="0"/>
                  </a:rPr>
                  <a:t>10</a:t>
                </a:r>
              </a:p>
            </p:txBody>
          </p:sp>
          <p:sp>
            <p:nvSpPr>
              <p:cNvPr id="28" name="TextBox 27">
                <a:extLst>
                  <a:ext uri="{FF2B5EF4-FFF2-40B4-BE49-F238E27FC236}">
                    <a16:creationId xmlns:a16="http://schemas.microsoft.com/office/drawing/2014/main" id="{70A3889C-D0B2-C03B-A9A5-6313696333F4}"/>
                  </a:ext>
                </a:extLst>
              </p:cNvPr>
              <p:cNvSpPr txBox="1"/>
              <p:nvPr/>
            </p:nvSpPr>
            <p:spPr>
              <a:xfrm>
                <a:off x="2927208" y="2557648"/>
                <a:ext cx="273192" cy="276999"/>
              </a:xfrm>
              <a:prstGeom prst="rect">
                <a:avLst/>
              </a:prstGeom>
              <a:noFill/>
            </p:spPr>
            <p:txBody>
              <a:bodyPr wrap="square" rtlCol="0">
                <a:spAutoFit/>
              </a:bodyPr>
              <a:lstStyle/>
              <a:p>
                <a:r>
                  <a:rPr lang="en-US" sz="1200" dirty="0">
                    <a:latin typeface="Arial" pitchFamily="34" charset="0"/>
                    <a:cs typeface="Arial" pitchFamily="34" charset="0"/>
                  </a:rPr>
                  <a:t>5</a:t>
                </a:r>
              </a:p>
            </p:txBody>
          </p:sp>
          <p:sp>
            <p:nvSpPr>
              <p:cNvPr id="29" name="TextBox 28">
                <a:extLst>
                  <a:ext uri="{FF2B5EF4-FFF2-40B4-BE49-F238E27FC236}">
                    <a16:creationId xmlns:a16="http://schemas.microsoft.com/office/drawing/2014/main" id="{C4E0425A-1EC7-866A-8BD9-004E08B17B29}"/>
                  </a:ext>
                </a:extLst>
              </p:cNvPr>
              <p:cNvSpPr txBox="1"/>
              <p:nvPr/>
            </p:nvSpPr>
            <p:spPr>
              <a:xfrm>
                <a:off x="2927208" y="3167248"/>
                <a:ext cx="273192" cy="276999"/>
              </a:xfrm>
              <a:prstGeom prst="rect">
                <a:avLst/>
              </a:prstGeom>
              <a:noFill/>
            </p:spPr>
            <p:txBody>
              <a:bodyPr wrap="square" rtlCol="0">
                <a:spAutoFit/>
              </a:bodyPr>
              <a:lstStyle/>
              <a:p>
                <a:r>
                  <a:rPr lang="en-US" sz="1200" dirty="0">
                    <a:latin typeface="Arial" pitchFamily="34" charset="0"/>
                    <a:cs typeface="Arial" pitchFamily="34" charset="0"/>
                  </a:rPr>
                  <a:t>0</a:t>
                </a:r>
              </a:p>
            </p:txBody>
          </p:sp>
        </p:grpSp>
      </p:grpSp>
      <p:grpSp>
        <p:nvGrpSpPr>
          <p:cNvPr id="30" name="Group 29">
            <a:extLst>
              <a:ext uri="{FF2B5EF4-FFF2-40B4-BE49-F238E27FC236}">
                <a16:creationId xmlns:a16="http://schemas.microsoft.com/office/drawing/2014/main" id="{C3126634-9821-AE73-8DF9-06F3F43C16BE}"/>
              </a:ext>
            </a:extLst>
          </p:cNvPr>
          <p:cNvGrpSpPr/>
          <p:nvPr/>
        </p:nvGrpSpPr>
        <p:grpSpPr>
          <a:xfrm>
            <a:off x="5918199" y="4262258"/>
            <a:ext cx="5852411" cy="2535942"/>
            <a:chOff x="5577989" y="4169658"/>
            <a:chExt cx="4389308" cy="2535942"/>
          </a:xfrm>
        </p:grpSpPr>
        <p:pic>
          <p:nvPicPr>
            <p:cNvPr id="31" name="Picture 3" descr="H:\Dopamin SPC.tif">
              <a:extLst>
                <a:ext uri="{FF2B5EF4-FFF2-40B4-BE49-F238E27FC236}">
                  <a16:creationId xmlns:a16="http://schemas.microsoft.com/office/drawing/2014/main" id="{A1A0A98F-80DA-B99C-B2B2-B6208D16A6EF}"/>
                </a:ext>
              </a:extLst>
            </p:cNvPr>
            <p:cNvPicPr>
              <a:picLocks noChangeAspect="1" noChangeArrowheads="1"/>
            </p:cNvPicPr>
            <p:nvPr/>
          </p:nvPicPr>
          <p:blipFill>
            <a:blip r:embed="rId4" cstate="print"/>
            <a:srcRect/>
            <a:stretch>
              <a:fillRect/>
            </a:stretch>
          </p:blipFill>
          <p:spPr bwMode="auto">
            <a:xfrm>
              <a:off x="5867400" y="4169658"/>
              <a:ext cx="2362200" cy="2400381"/>
            </a:xfrm>
            <a:prstGeom prst="rect">
              <a:avLst/>
            </a:prstGeom>
            <a:noFill/>
          </p:spPr>
        </p:pic>
        <p:sp>
          <p:nvSpPr>
            <p:cNvPr id="32" name="TextBox 31">
              <a:extLst>
                <a:ext uri="{FF2B5EF4-FFF2-40B4-BE49-F238E27FC236}">
                  <a16:creationId xmlns:a16="http://schemas.microsoft.com/office/drawing/2014/main" id="{FB11E980-3088-AE60-EFD7-80D93E986C7D}"/>
                </a:ext>
              </a:extLst>
            </p:cNvPr>
            <p:cNvSpPr txBox="1"/>
            <p:nvPr/>
          </p:nvSpPr>
          <p:spPr>
            <a:xfrm rot="16200000">
              <a:off x="4794766" y="5257681"/>
              <a:ext cx="1905000" cy="338554"/>
            </a:xfrm>
            <a:prstGeom prst="rect">
              <a:avLst/>
            </a:prstGeom>
            <a:noFill/>
          </p:spPr>
          <p:txBody>
            <a:bodyPr wrap="square" rtlCol="0">
              <a:spAutoFit/>
            </a:bodyPr>
            <a:lstStyle/>
            <a:p>
              <a:pPr algn="ctr"/>
              <a:r>
                <a:rPr lang="en-US" sz="1600" dirty="0">
                  <a:latin typeface="Arial" pitchFamily="34" charset="0"/>
                  <a:cs typeface="Arial" pitchFamily="34" charset="0"/>
                </a:rPr>
                <a:t>pg/g spinal cord</a:t>
              </a:r>
            </a:p>
          </p:txBody>
        </p:sp>
        <p:sp>
          <p:nvSpPr>
            <p:cNvPr id="34" name="TextBox 33">
              <a:extLst>
                <a:ext uri="{FF2B5EF4-FFF2-40B4-BE49-F238E27FC236}">
                  <a16:creationId xmlns:a16="http://schemas.microsoft.com/office/drawing/2014/main" id="{0732DD58-E33F-D582-B49C-8B9C9A5D0738}"/>
                </a:ext>
              </a:extLst>
            </p:cNvPr>
            <p:cNvSpPr txBox="1"/>
            <p:nvPr/>
          </p:nvSpPr>
          <p:spPr>
            <a:xfrm>
              <a:off x="6096000" y="6443990"/>
              <a:ext cx="914400" cy="261610"/>
            </a:xfrm>
            <a:prstGeom prst="rect">
              <a:avLst/>
            </a:prstGeom>
            <a:noFill/>
          </p:spPr>
          <p:txBody>
            <a:bodyPr wrap="square" rtlCol="0">
              <a:spAutoFit/>
            </a:bodyPr>
            <a:lstStyle/>
            <a:p>
              <a:pPr algn="ctr"/>
              <a:r>
                <a:rPr lang="en-US" sz="1100" dirty="0">
                  <a:latin typeface="Arial" pitchFamily="34" charset="0"/>
                  <a:cs typeface="Arial" pitchFamily="34" charset="0"/>
                </a:rPr>
                <a:t>Deprived</a:t>
              </a:r>
            </a:p>
          </p:txBody>
        </p:sp>
        <p:sp>
          <p:nvSpPr>
            <p:cNvPr id="35" name="TextBox 34">
              <a:extLst>
                <a:ext uri="{FF2B5EF4-FFF2-40B4-BE49-F238E27FC236}">
                  <a16:creationId xmlns:a16="http://schemas.microsoft.com/office/drawing/2014/main" id="{92AF1175-5746-98D9-5B32-0D275AB7F8E0}"/>
                </a:ext>
              </a:extLst>
            </p:cNvPr>
            <p:cNvSpPr txBox="1"/>
            <p:nvPr/>
          </p:nvSpPr>
          <p:spPr>
            <a:xfrm>
              <a:off x="6874168" y="6443990"/>
              <a:ext cx="593432" cy="261610"/>
            </a:xfrm>
            <a:prstGeom prst="rect">
              <a:avLst/>
            </a:prstGeom>
            <a:noFill/>
          </p:spPr>
          <p:txBody>
            <a:bodyPr wrap="none" rtlCol="0">
              <a:spAutoFit/>
            </a:bodyPr>
            <a:lstStyle/>
            <a:p>
              <a:pPr algn="ctr"/>
              <a:r>
                <a:rPr lang="en-US" sz="1100" dirty="0">
                  <a:latin typeface="Arial" pitchFamily="34" charset="0"/>
                  <a:cs typeface="Arial" pitchFamily="34" charset="0"/>
                </a:rPr>
                <a:t>Happy</a:t>
              </a:r>
            </a:p>
          </p:txBody>
        </p:sp>
        <p:sp>
          <p:nvSpPr>
            <p:cNvPr id="36" name="TextBox 35">
              <a:extLst>
                <a:ext uri="{FF2B5EF4-FFF2-40B4-BE49-F238E27FC236}">
                  <a16:creationId xmlns:a16="http://schemas.microsoft.com/office/drawing/2014/main" id="{12116B70-C9EE-C433-46D2-E2DB176F7DE3}"/>
                </a:ext>
              </a:extLst>
            </p:cNvPr>
            <p:cNvSpPr txBox="1"/>
            <p:nvPr/>
          </p:nvSpPr>
          <p:spPr>
            <a:xfrm>
              <a:off x="7467600" y="6443990"/>
              <a:ext cx="750525" cy="261610"/>
            </a:xfrm>
            <a:prstGeom prst="rect">
              <a:avLst/>
            </a:prstGeom>
            <a:noFill/>
          </p:spPr>
          <p:txBody>
            <a:bodyPr wrap="none" rtlCol="0">
              <a:spAutoFit/>
            </a:bodyPr>
            <a:lstStyle/>
            <a:p>
              <a:pPr algn="ctr"/>
              <a:r>
                <a:rPr lang="en-US" sz="1100" dirty="0">
                  <a:latin typeface="Arial" pitchFamily="34" charset="0"/>
                  <a:cs typeface="Arial" pitchFamily="34" charset="0"/>
                </a:rPr>
                <a:t>Unhappy</a:t>
              </a:r>
            </a:p>
          </p:txBody>
        </p:sp>
        <p:sp>
          <p:nvSpPr>
            <p:cNvPr id="37" name="TextBox 36">
              <a:extLst>
                <a:ext uri="{FF2B5EF4-FFF2-40B4-BE49-F238E27FC236}">
                  <a16:creationId xmlns:a16="http://schemas.microsoft.com/office/drawing/2014/main" id="{0AF36B1D-0959-4856-8E32-0A05875D4DCD}"/>
                </a:ext>
              </a:extLst>
            </p:cNvPr>
            <p:cNvSpPr txBox="1"/>
            <p:nvPr/>
          </p:nvSpPr>
          <p:spPr>
            <a:xfrm>
              <a:off x="8748097" y="5906206"/>
              <a:ext cx="1219200" cy="584775"/>
            </a:xfrm>
            <a:prstGeom prst="rect">
              <a:avLst/>
            </a:prstGeom>
            <a:noFill/>
          </p:spPr>
          <p:txBody>
            <a:bodyPr wrap="square" rtlCol="0">
              <a:spAutoFit/>
            </a:bodyPr>
            <a:lstStyle/>
            <a:p>
              <a:pPr algn="ctr"/>
              <a:r>
                <a:rPr lang="en-US" sz="1600" dirty="0">
                  <a:latin typeface="Arial" pitchFamily="34" charset="0"/>
                  <a:cs typeface="Arial" pitchFamily="34" charset="0"/>
                </a:rPr>
                <a:t>Male </a:t>
              </a:r>
              <a:r>
                <a:rPr lang="en-US" sz="1600" dirty="0" err="1">
                  <a:latin typeface="Arial" pitchFamily="34" charset="0"/>
                  <a:cs typeface="Arial" pitchFamily="34" charset="0"/>
                </a:rPr>
                <a:t>HbSS</a:t>
              </a:r>
              <a:r>
                <a:rPr lang="en-US" sz="1600" dirty="0">
                  <a:latin typeface="Arial" pitchFamily="34" charset="0"/>
                  <a:cs typeface="Arial" pitchFamily="34" charset="0"/>
                </a:rPr>
                <a:t>-BERK; n=6</a:t>
              </a:r>
            </a:p>
          </p:txBody>
        </p:sp>
      </p:grpSp>
      <p:grpSp>
        <p:nvGrpSpPr>
          <p:cNvPr id="38" name="Group 37">
            <a:extLst>
              <a:ext uri="{FF2B5EF4-FFF2-40B4-BE49-F238E27FC236}">
                <a16:creationId xmlns:a16="http://schemas.microsoft.com/office/drawing/2014/main" id="{64F9FB8C-CA8F-E733-19F3-CBA039DC37AB}"/>
              </a:ext>
            </a:extLst>
          </p:cNvPr>
          <p:cNvGrpSpPr/>
          <p:nvPr/>
        </p:nvGrpSpPr>
        <p:grpSpPr>
          <a:xfrm>
            <a:off x="509176" y="4267200"/>
            <a:ext cx="4672424" cy="2514600"/>
            <a:chOff x="381882" y="4267200"/>
            <a:chExt cx="3504318" cy="2514600"/>
          </a:xfrm>
        </p:grpSpPr>
        <p:grpSp>
          <p:nvGrpSpPr>
            <p:cNvPr id="39" name="Group 38">
              <a:extLst>
                <a:ext uri="{FF2B5EF4-FFF2-40B4-BE49-F238E27FC236}">
                  <a16:creationId xmlns:a16="http://schemas.microsoft.com/office/drawing/2014/main" id="{4133EE0F-3FED-E17D-66BC-9855187B767D}"/>
                </a:ext>
              </a:extLst>
            </p:cNvPr>
            <p:cNvGrpSpPr/>
            <p:nvPr/>
          </p:nvGrpSpPr>
          <p:grpSpPr>
            <a:xfrm>
              <a:off x="1337846" y="4267200"/>
              <a:ext cx="2548354" cy="2514600"/>
              <a:chOff x="137696" y="3468469"/>
              <a:chExt cx="2548354" cy="2514600"/>
            </a:xfrm>
          </p:grpSpPr>
          <p:pic>
            <p:nvPicPr>
              <p:cNvPr id="42" name="Picture 41" descr="H:\scaled data.tif">
                <a:extLst>
                  <a:ext uri="{FF2B5EF4-FFF2-40B4-BE49-F238E27FC236}">
                    <a16:creationId xmlns:a16="http://schemas.microsoft.com/office/drawing/2014/main" id="{B5ECA15C-E60B-617B-8709-64CB2DA86540}"/>
                  </a:ext>
                </a:extLst>
              </p:cNvPr>
              <p:cNvPicPr>
                <a:picLocks noChangeAspect="1" noChangeArrowheads="1"/>
              </p:cNvPicPr>
              <p:nvPr/>
            </p:nvPicPr>
            <p:blipFill>
              <a:blip r:embed="rId5" cstate="print"/>
              <a:srcRect t="16763"/>
              <a:stretch>
                <a:fillRect/>
              </a:stretch>
            </p:blipFill>
            <p:spPr bwMode="auto">
              <a:xfrm>
                <a:off x="381000" y="3697069"/>
                <a:ext cx="2305050" cy="2087781"/>
              </a:xfrm>
              <a:prstGeom prst="rect">
                <a:avLst/>
              </a:prstGeom>
              <a:noFill/>
            </p:spPr>
          </p:pic>
          <p:grpSp>
            <p:nvGrpSpPr>
              <p:cNvPr id="43" name="Group 42">
                <a:extLst>
                  <a:ext uri="{FF2B5EF4-FFF2-40B4-BE49-F238E27FC236}">
                    <a16:creationId xmlns:a16="http://schemas.microsoft.com/office/drawing/2014/main" id="{DC1BEE7E-FBF3-965C-F69D-1BF3F21C9677}"/>
                  </a:ext>
                </a:extLst>
              </p:cNvPr>
              <p:cNvGrpSpPr/>
              <p:nvPr/>
            </p:nvGrpSpPr>
            <p:grpSpPr>
              <a:xfrm>
                <a:off x="137696" y="3468469"/>
                <a:ext cx="2490717" cy="2514600"/>
                <a:chOff x="671097" y="2438400"/>
                <a:chExt cx="2490717" cy="2514600"/>
              </a:xfrm>
            </p:grpSpPr>
            <p:sp>
              <p:nvSpPr>
                <p:cNvPr id="44" name="TextBox 43">
                  <a:extLst>
                    <a:ext uri="{FF2B5EF4-FFF2-40B4-BE49-F238E27FC236}">
                      <a16:creationId xmlns:a16="http://schemas.microsoft.com/office/drawing/2014/main" id="{0BFA4947-3512-4DEC-8B7E-690D5585D59D}"/>
                    </a:ext>
                  </a:extLst>
                </p:cNvPr>
                <p:cNvSpPr txBox="1"/>
                <p:nvPr/>
              </p:nvSpPr>
              <p:spPr>
                <a:xfrm>
                  <a:off x="1143001" y="4648200"/>
                  <a:ext cx="914400" cy="261610"/>
                </a:xfrm>
                <a:prstGeom prst="rect">
                  <a:avLst/>
                </a:prstGeom>
                <a:noFill/>
              </p:spPr>
              <p:txBody>
                <a:bodyPr wrap="square" rtlCol="0">
                  <a:spAutoFit/>
                </a:bodyPr>
                <a:lstStyle/>
                <a:p>
                  <a:pPr algn="ctr"/>
                  <a:r>
                    <a:rPr lang="en-US" sz="1100" dirty="0">
                      <a:latin typeface="Arial" pitchFamily="34" charset="0"/>
                      <a:cs typeface="Arial" pitchFamily="34" charset="0"/>
                    </a:rPr>
                    <a:t>Deprived</a:t>
                  </a:r>
                </a:p>
              </p:txBody>
            </p:sp>
            <p:sp>
              <p:nvSpPr>
                <p:cNvPr id="45" name="TextBox 44">
                  <a:extLst>
                    <a:ext uri="{FF2B5EF4-FFF2-40B4-BE49-F238E27FC236}">
                      <a16:creationId xmlns:a16="http://schemas.microsoft.com/office/drawing/2014/main" id="{DDF4FAC1-0FC7-7EDB-674B-F7942E19F8AA}"/>
                    </a:ext>
                  </a:extLst>
                </p:cNvPr>
                <p:cNvSpPr txBox="1"/>
                <p:nvPr/>
              </p:nvSpPr>
              <p:spPr>
                <a:xfrm>
                  <a:off x="1905001" y="4648200"/>
                  <a:ext cx="593432" cy="261610"/>
                </a:xfrm>
                <a:prstGeom prst="rect">
                  <a:avLst/>
                </a:prstGeom>
                <a:noFill/>
              </p:spPr>
              <p:txBody>
                <a:bodyPr wrap="none" rtlCol="0">
                  <a:spAutoFit/>
                </a:bodyPr>
                <a:lstStyle/>
                <a:p>
                  <a:pPr algn="ctr"/>
                  <a:r>
                    <a:rPr lang="en-US" sz="1100" dirty="0">
                      <a:latin typeface="Arial" pitchFamily="34" charset="0"/>
                      <a:cs typeface="Arial" pitchFamily="34" charset="0"/>
                    </a:rPr>
                    <a:t>Happy</a:t>
                  </a:r>
                </a:p>
              </p:txBody>
            </p:sp>
            <p:sp>
              <p:nvSpPr>
                <p:cNvPr id="46" name="TextBox 45">
                  <a:extLst>
                    <a:ext uri="{FF2B5EF4-FFF2-40B4-BE49-F238E27FC236}">
                      <a16:creationId xmlns:a16="http://schemas.microsoft.com/office/drawing/2014/main" id="{A6293D28-D57C-2426-FA84-C2455852C279}"/>
                    </a:ext>
                  </a:extLst>
                </p:cNvPr>
                <p:cNvSpPr txBox="1"/>
                <p:nvPr/>
              </p:nvSpPr>
              <p:spPr>
                <a:xfrm>
                  <a:off x="2411289" y="4648200"/>
                  <a:ext cx="750525" cy="261610"/>
                </a:xfrm>
                <a:prstGeom prst="rect">
                  <a:avLst/>
                </a:prstGeom>
                <a:noFill/>
              </p:spPr>
              <p:txBody>
                <a:bodyPr wrap="none" rtlCol="0">
                  <a:spAutoFit/>
                </a:bodyPr>
                <a:lstStyle/>
                <a:p>
                  <a:pPr algn="ctr"/>
                  <a:r>
                    <a:rPr lang="en-US" sz="1100" dirty="0">
                      <a:latin typeface="Arial" pitchFamily="34" charset="0"/>
                      <a:cs typeface="Arial" pitchFamily="34" charset="0"/>
                    </a:rPr>
                    <a:t>Unhappy</a:t>
                  </a:r>
                </a:p>
              </p:txBody>
            </p:sp>
            <p:sp>
              <p:nvSpPr>
                <p:cNvPr id="47" name="TextBox 46">
                  <a:extLst>
                    <a:ext uri="{FF2B5EF4-FFF2-40B4-BE49-F238E27FC236}">
                      <a16:creationId xmlns:a16="http://schemas.microsoft.com/office/drawing/2014/main" id="{BA0AFAC9-A3E8-0CA7-2B65-9A0435B5CD8C}"/>
                    </a:ext>
                  </a:extLst>
                </p:cNvPr>
                <p:cNvSpPr txBox="1"/>
                <p:nvPr/>
              </p:nvSpPr>
              <p:spPr>
                <a:xfrm rot="16200000">
                  <a:off x="-416926" y="3526423"/>
                  <a:ext cx="2514600" cy="338554"/>
                </a:xfrm>
                <a:prstGeom prst="rect">
                  <a:avLst/>
                </a:prstGeom>
                <a:noFill/>
              </p:spPr>
              <p:txBody>
                <a:bodyPr wrap="square" rtlCol="0">
                  <a:spAutoFit/>
                </a:bodyPr>
                <a:lstStyle/>
                <a:p>
                  <a:pPr algn="ctr"/>
                  <a:r>
                    <a:rPr lang="en-US" sz="1600" dirty="0">
                      <a:latin typeface="Arial" pitchFamily="34" charset="0"/>
                      <a:cs typeface="Arial" pitchFamily="34" charset="0"/>
                    </a:rPr>
                    <a:t>Scaled intensity</a:t>
                  </a:r>
                </a:p>
              </p:txBody>
            </p:sp>
          </p:grpSp>
        </p:grpSp>
        <p:sp>
          <p:nvSpPr>
            <p:cNvPr id="40" name="TextBox 39">
              <a:extLst>
                <a:ext uri="{FF2B5EF4-FFF2-40B4-BE49-F238E27FC236}">
                  <a16:creationId xmlns:a16="http://schemas.microsoft.com/office/drawing/2014/main" id="{3401CA72-7DA9-973A-9B42-CA9A205B7410}"/>
                </a:ext>
              </a:extLst>
            </p:cNvPr>
            <p:cNvSpPr txBox="1"/>
            <p:nvPr/>
          </p:nvSpPr>
          <p:spPr>
            <a:xfrm>
              <a:off x="381882" y="5452646"/>
              <a:ext cx="138548" cy="338554"/>
            </a:xfrm>
            <a:prstGeom prst="rect">
              <a:avLst/>
            </a:prstGeom>
            <a:noFill/>
          </p:spPr>
          <p:txBody>
            <a:bodyPr wrap="none" rtlCol="0">
              <a:spAutoFit/>
            </a:bodyPr>
            <a:lstStyle/>
            <a:p>
              <a:endParaRPr lang="en-US" sz="1600" dirty="0">
                <a:latin typeface="Arial" pitchFamily="34" charset="0"/>
                <a:cs typeface="Arial" pitchFamily="34" charset="0"/>
              </a:endParaRPr>
            </a:p>
          </p:txBody>
        </p:sp>
        <p:sp>
          <p:nvSpPr>
            <p:cNvPr id="41" name="TextBox 40">
              <a:extLst>
                <a:ext uri="{FF2B5EF4-FFF2-40B4-BE49-F238E27FC236}">
                  <a16:creationId xmlns:a16="http://schemas.microsoft.com/office/drawing/2014/main" id="{5700702F-EE0B-D431-9FCB-52F6ED00E4C4}"/>
                </a:ext>
              </a:extLst>
            </p:cNvPr>
            <p:cNvSpPr txBox="1"/>
            <p:nvPr/>
          </p:nvSpPr>
          <p:spPr>
            <a:xfrm rot="16200000">
              <a:off x="391011" y="5305209"/>
              <a:ext cx="1625600" cy="438581"/>
            </a:xfrm>
            <a:prstGeom prst="rect">
              <a:avLst/>
            </a:prstGeom>
            <a:noFill/>
          </p:spPr>
          <p:txBody>
            <a:bodyPr wrap="square" rtlCol="0">
              <a:spAutoFit/>
            </a:bodyPr>
            <a:lstStyle/>
            <a:p>
              <a:pPr algn="ctr"/>
              <a:r>
                <a:rPr lang="en-US" sz="1600" dirty="0">
                  <a:latin typeface="Arial" pitchFamily="34" charset="0"/>
                  <a:cs typeface="Arial" pitchFamily="34" charset="0"/>
                </a:rPr>
                <a:t>Whole</a:t>
              </a:r>
            </a:p>
            <a:p>
              <a:pPr algn="ctr"/>
              <a:r>
                <a:rPr lang="en-US" sz="1600" dirty="0">
                  <a:latin typeface="Arial" pitchFamily="34" charset="0"/>
                  <a:cs typeface="Arial" pitchFamily="34" charset="0"/>
                </a:rPr>
                <a:t>Spinal cord</a:t>
              </a:r>
            </a:p>
          </p:txBody>
        </p:sp>
      </p:grpSp>
      <p:sp>
        <p:nvSpPr>
          <p:cNvPr id="48" name="TextBox 47">
            <a:extLst>
              <a:ext uri="{FF2B5EF4-FFF2-40B4-BE49-F238E27FC236}">
                <a16:creationId xmlns:a16="http://schemas.microsoft.com/office/drawing/2014/main" id="{D24DB897-3290-2CB0-6D91-60065490B96E}"/>
              </a:ext>
            </a:extLst>
          </p:cNvPr>
          <p:cNvSpPr txBox="1"/>
          <p:nvPr/>
        </p:nvSpPr>
        <p:spPr>
          <a:xfrm>
            <a:off x="2483136" y="1171545"/>
            <a:ext cx="2641600" cy="400110"/>
          </a:xfrm>
          <a:prstGeom prst="rect">
            <a:avLst/>
          </a:prstGeom>
          <a:noFill/>
        </p:spPr>
        <p:txBody>
          <a:bodyPr wrap="square" rtlCol="0">
            <a:spAutoFit/>
          </a:bodyPr>
          <a:lstStyle/>
          <a:p>
            <a:pPr algn="ctr"/>
            <a:r>
              <a:rPr lang="en-US" sz="2000" u="sng" dirty="0">
                <a:latin typeface="Arial" pitchFamily="34" charset="0"/>
                <a:cs typeface="Arial" pitchFamily="34" charset="0"/>
              </a:rPr>
              <a:t>Serotonin</a:t>
            </a:r>
          </a:p>
        </p:txBody>
      </p:sp>
      <p:sp>
        <p:nvSpPr>
          <p:cNvPr id="49" name="TextBox 48">
            <a:extLst>
              <a:ext uri="{FF2B5EF4-FFF2-40B4-BE49-F238E27FC236}">
                <a16:creationId xmlns:a16="http://schemas.microsoft.com/office/drawing/2014/main" id="{DD80847D-BA02-E052-1719-0581334B84FD}"/>
              </a:ext>
            </a:extLst>
          </p:cNvPr>
          <p:cNvSpPr txBox="1"/>
          <p:nvPr/>
        </p:nvSpPr>
        <p:spPr>
          <a:xfrm>
            <a:off x="6884504" y="1215085"/>
            <a:ext cx="2641600" cy="400110"/>
          </a:xfrm>
          <a:prstGeom prst="rect">
            <a:avLst/>
          </a:prstGeom>
          <a:noFill/>
        </p:spPr>
        <p:txBody>
          <a:bodyPr wrap="square" rtlCol="0">
            <a:spAutoFit/>
          </a:bodyPr>
          <a:lstStyle/>
          <a:p>
            <a:pPr algn="ctr"/>
            <a:r>
              <a:rPr lang="en-US" sz="2000" u="sng" dirty="0">
                <a:latin typeface="Arial" pitchFamily="34" charset="0"/>
                <a:cs typeface="Arial" pitchFamily="34" charset="0"/>
              </a:rPr>
              <a:t>Dopamine</a:t>
            </a:r>
          </a:p>
        </p:txBody>
      </p:sp>
      <p:pic>
        <p:nvPicPr>
          <p:cNvPr id="50" name="Picture 49" descr="H:\scaled data.tif">
            <a:extLst>
              <a:ext uri="{FF2B5EF4-FFF2-40B4-BE49-F238E27FC236}">
                <a16:creationId xmlns:a16="http://schemas.microsoft.com/office/drawing/2014/main" id="{99FD4F29-55E5-0033-B372-4A16FEB96EDC}"/>
              </a:ext>
            </a:extLst>
          </p:cNvPr>
          <p:cNvPicPr>
            <a:picLocks noChangeAspect="1" noChangeArrowheads="1"/>
          </p:cNvPicPr>
          <p:nvPr/>
        </p:nvPicPr>
        <p:blipFill>
          <a:blip r:embed="rId5" cstate="print"/>
          <a:srcRect l="56198" t="3038" r="7438" b="84810"/>
          <a:stretch>
            <a:fillRect/>
          </a:stretch>
        </p:blipFill>
        <p:spPr bwMode="auto">
          <a:xfrm>
            <a:off x="2971800" y="4267200"/>
            <a:ext cx="1117600" cy="304800"/>
          </a:xfrm>
          <a:prstGeom prst="rect">
            <a:avLst/>
          </a:prstGeom>
          <a:noFill/>
        </p:spPr>
      </p:pic>
    </p:spTree>
    <p:extLst>
      <p:ext uri="{BB962C8B-B14F-4D97-AF65-F5344CB8AC3E}">
        <p14:creationId xmlns:p14="http://schemas.microsoft.com/office/powerpoint/2010/main" val="257560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F92D3-1FBE-A95B-EB1A-935316795CF1}"/>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27</a:t>
            </a:fld>
            <a:endParaRPr lang="en-US">
              <a:solidFill>
                <a:prstClr val="black">
                  <a:tint val="75000"/>
                </a:prstClr>
              </a:solidFill>
            </a:endParaRPr>
          </a:p>
        </p:txBody>
      </p:sp>
      <p:sp>
        <p:nvSpPr>
          <p:cNvPr id="3" name="Title 2">
            <a:extLst>
              <a:ext uri="{FF2B5EF4-FFF2-40B4-BE49-F238E27FC236}">
                <a16:creationId xmlns:a16="http://schemas.microsoft.com/office/drawing/2014/main" id="{49D28EA2-0E20-510E-C9BF-2A1FF681BBD7}"/>
              </a:ext>
            </a:extLst>
          </p:cNvPr>
          <p:cNvSpPr txBox="1">
            <a:spLocks/>
          </p:cNvSpPr>
          <p:nvPr/>
        </p:nvSpPr>
        <p:spPr>
          <a:xfrm>
            <a:off x="0" y="43847"/>
            <a:ext cx="12192000" cy="867930"/>
          </a:xfrm>
          <a:prstGeom prst="rect">
            <a:avLst/>
          </a:prstGeom>
          <a:solidFill>
            <a:srgbClr val="002060"/>
          </a:solidFill>
        </p:spPr>
        <p:txBody>
          <a:bodyPr wrap="square" rtlCol="0" anchor="ctr">
            <a:spAutoFit/>
          </a:bodyPr>
          <a:lstStyle>
            <a:lvl1pPr algn="l" defTabSz="914400" rtl="0" eaLnBrk="1" latinLnBrk="0" hangingPunct="1">
              <a:lnSpc>
                <a:spcPct val="90000"/>
              </a:lnSpc>
              <a:spcBef>
                <a:spcPct val="0"/>
              </a:spcBef>
              <a:buNone/>
              <a:defRPr sz="3200" b="0" kern="1200">
                <a:solidFill>
                  <a:srgbClr val="FFE700"/>
                </a:solidFill>
                <a:latin typeface="+mn-lt"/>
                <a:ea typeface="+mj-ea"/>
                <a:cs typeface="+mj-cs"/>
              </a:defRPr>
            </a:lvl1pPr>
          </a:lstStyle>
          <a:p>
            <a:pPr algn="ctr"/>
            <a:r>
              <a:rPr lang="en-US" sz="2800" dirty="0">
                <a:latin typeface="Arial" pitchFamily="34" charset="0"/>
                <a:cs typeface="Arial" pitchFamily="34" charset="0"/>
              </a:rPr>
              <a:t>Withdrawal of high calorie diet and companion increases inflammation and splenomegaly.</a:t>
            </a:r>
          </a:p>
        </p:txBody>
      </p:sp>
      <p:graphicFrame>
        <p:nvGraphicFramePr>
          <p:cNvPr id="4" name="Object 4">
            <a:extLst>
              <a:ext uri="{FF2B5EF4-FFF2-40B4-BE49-F238E27FC236}">
                <a16:creationId xmlns:a16="http://schemas.microsoft.com/office/drawing/2014/main" id="{F0DBAF3D-AC01-E024-A5F8-6DE33738EC7C}"/>
              </a:ext>
            </a:extLst>
          </p:cNvPr>
          <p:cNvGraphicFramePr>
            <a:graphicFrameLocks noChangeAspect="1"/>
          </p:cNvGraphicFramePr>
          <p:nvPr/>
        </p:nvGraphicFramePr>
        <p:xfrm>
          <a:off x="4779434" y="1611312"/>
          <a:ext cx="4248150" cy="4332288"/>
        </p:xfrm>
        <a:graphic>
          <a:graphicData uri="http://schemas.openxmlformats.org/presentationml/2006/ole">
            <mc:AlternateContent xmlns:mc="http://schemas.openxmlformats.org/markup-compatibility/2006">
              <mc:Choice xmlns:v="urn:schemas-microsoft-com:vml" Requires="v">
                <p:oleObj name="Prism 6" r:id="rId2" imgW="6438900" imgH="6578600" progId="">
                  <p:embed/>
                </p:oleObj>
              </mc:Choice>
              <mc:Fallback>
                <p:oleObj name="Prism 6" r:id="rId2" imgW="6438900" imgH="6578600" progId="">
                  <p:embed/>
                  <p:pic>
                    <p:nvPicPr>
                      <p:cNvPr id="4" name="Object 4">
                        <a:extLst>
                          <a:ext uri="{FF2B5EF4-FFF2-40B4-BE49-F238E27FC236}">
                            <a16:creationId xmlns:a16="http://schemas.microsoft.com/office/drawing/2014/main" id="{F0DBAF3D-AC01-E024-A5F8-6DE33738E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434" y="1611312"/>
                        <a:ext cx="4248150" cy="4332288"/>
                      </a:xfrm>
                      <a:prstGeom prst="rect">
                        <a:avLst/>
                      </a:prstGeom>
                      <a:noFill/>
                      <a:ln>
                        <a:noFill/>
                      </a:ln>
                      <a:effectLst/>
                    </p:spPr>
                  </p:pic>
                </p:oleObj>
              </mc:Fallback>
            </mc:AlternateContent>
          </a:graphicData>
        </a:graphic>
      </p:graphicFrame>
      <p:graphicFrame>
        <p:nvGraphicFramePr>
          <p:cNvPr id="5" name="Object 5">
            <a:extLst>
              <a:ext uri="{FF2B5EF4-FFF2-40B4-BE49-F238E27FC236}">
                <a16:creationId xmlns:a16="http://schemas.microsoft.com/office/drawing/2014/main" id="{12F8BD64-388F-CA79-DFC6-EE8419EECBA3}"/>
              </a:ext>
            </a:extLst>
          </p:cNvPr>
          <p:cNvGraphicFramePr>
            <a:graphicFrameLocks noChangeAspect="1"/>
          </p:cNvGraphicFramePr>
          <p:nvPr/>
        </p:nvGraphicFramePr>
        <p:xfrm>
          <a:off x="116417" y="1611312"/>
          <a:ext cx="4546600" cy="4332288"/>
        </p:xfrm>
        <a:graphic>
          <a:graphicData uri="http://schemas.openxmlformats.org/presentationml/2006/ole">
            <mc:AlternateContent xmlns:mc="http://schemas.openxmlformats.org/markup-compatibility/2006">
              <mc:Choice xmlns:v="urn:schemas-microsoft-com:vml" Requires="v">
                <p:oleObj name="Prism 6" r:id="rId4" imgW="6896100" imgH="6578600" progId="">
                  <p:embed/>
                </p:oleObj>
              </mc:Choice>
              <mc:Fallback>
                <p:oleObj name="Prism 6" r:id="rId4" imgW="6896100" imgH="6578600" progId="">
                  <p:embed/>
                  <p:pic>
                    <p:nvPicPr>
                      <p:cNvPr id="5" name="Object 5">
                        <a:extLst>
                          <a:ext uri="{FF2B5EF4-FFF2-40B4-BE49-F238E27FC236}">
                            <a16:creationId xmlns:a16="http://schemas.microsoft.com/office/drawing/2014/main" id="{12F8BD64-388F-CA79-DFC6-EE8419EEC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17" y="1611312"/>
                        <a:ext cx="4546600" cy="4332288"/>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8B2D12A1-F9B1-F0EB-DEE5-F7C988BD660B}"/>
              </a:ext>
            </a:extLst>
          </p:cNvPr>
          <p:cNvSpPr txBox="1"/>
          <p:nvPr/>
        </p:nvSpPr>
        <p:spPr>
          <a:xfrm>
            <a:off x="8822569" y="6169580"/>
            <a:ext cx="2979358" cy="369332"/>
          </a:xfrm>
          <a:prstGeom prst="rect">
            <a:avLst/>
          </a:prstGeom>
          <a:noFill/>
        </p:spPr>
        <p:txBody>
          <a:bodyPr wrap="square" rtlCol="0">
            <a:spAutoFit/>
          </a:bodyPr>
          <a:lstStyle/>
          <a:p>
            <a:r>
              <a:rPr lang="en-US" dirty="0"/>
              <a:t>~8-10 </a:t>
            </a:r>
            <a:r>
              <a:rPr lang="en-US" dirty="0" err="1"/>
              <a:t>mo</a:t>
            </a:r>
            <a:r>
              <a:rPr lang="en-US" dirty="0"/>
              <a:t> male </a:t>
            </a:r>
            <a:r>
              <a:rPr lang="en-US" dirty="0" err="1"/>
              <a:t>HbSS</a:t>
            </a:r>
            <a:r>
              <a:rPr lang="en-US" dirty="0"/>
              <a:t> BERK</a:t>
            </a:r>
          </a:p>
        </p:txBody>
      </p:sp>
      <p:sp>
        <p:nvSpPr>
          <p:cNvPr id="7" name="TextBox 6">
            <a:extLst>
              <a:ext uri="{FF2B5EF4-FFF2-40B4-BE49-F238E27FC236}">
                <a16:creationId xmlns:a16="http://schemas.microsoft.com/office/drawing/2014/main" id="{5DE6D206-30BA-4B25-37AD-5CA400B20E77}"/>
              </a:ext>
            </a:extLst>
          </p:cNvPr>
          <p:cNvSpPr txBox="1"/>
          <p:nvPr/>
        </p:nvSpPr>
        <p:spPr>
          <a:xfrm rot="16200000">
            <a:off x="3836504" y="3733918"/>
            <a:ext cx="1033103" cy="369332"/>
          </a:xfrm>
          <a:prstGeom prst="rect">
            <a:avLst/>
          </a:prstGeom>
          <a:noFill/>
        </p:spPr>
        <p:txBody>
          <a:bodyPr wrap="none" rtlCol="0">
            <a:spAutoFit/>
          </a:bodyPr>
          <a:lstStyle/>
          <a:p>
            <a:r>
              <a:rPr lang="en-US" dirty="0">
                <a:solidFill>
                  <a:srgbClr val="FFFF00"/>
                </a:solidFill>
              </a:rPr>
              <a:t>Unhappy</a:t>
            </a:r>
          </a:p>
        </p:txBody>
      </p:sp>
      <p:sp>
        <p:nvSpPr>
          <p:cNvPr id="8" name="TextBox 7">
            <a:extLst>
              <a:ext uri="{FF2B5EF4-FFF2-40B4-BE49-F238E27FC236}">
                <a16:creationId xmlns:a16="http://schemas.microsoft.com/office/drawing/2014/main" id="{5DA35DF1-F217-D6E9-AF94-33ADF007BABA}"/>
              </a:ext>
            </a:extLst>
          </p:cNvPr>
          <p:cNvSpPr txBox="1"/>
          <p:nvPr/>
        </p:nvSpPr>
        <p:spPr>
          <a:xfrm rot="16200000">
            <a:off x="8232167" y="3592789"/>
            <a:ext cx="1033103" cy="369332"/>
          </a:xfrm>
          <a:prstGeom prst="rect">
            <a:avLst/>
          </a:prstGeom>
          <a:noFill/>
        </p:spPr>
        <p:txBody>
          <a:bodyPr wrap="none" rtlCol="0">
            <a:spAutoFit/>
          </a:bodyPr>
          <a:lstStyle/>
          <a:p>
            <a:r>
              <a:rPr lang="en-US" dirty="0">
                <a:solidFill>
                  <a:srgbClr val="FFFF00"/>
                </a:solidFill>
              </a:rPr>
              <a:t>Unhappy</a:t>
            </a:r>
          </a:p>
        </p:txBody>
      </p:sp>
    </p:spTree>
    <p:extLst>
      <p:ext uri="{BB962C8B-B14F-4D97-AF65-F5344CB8AC3E}">
        <p14:creationId xmlns:p14="http://schemas.microsoft.com/office/powerpoint/2010/main" val="101800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6C25-DB2E-3BCB-F06F-D25EF2F0A60D}"/>
              </a:ext>
            </a:extLst>
          </p:cNvPr>
          <p:cNvSpPr>
            <a:spLocks noGrp="1"/>
          </p:cNvSpPr>
          <p:nvPr>
            <p:ph type="title"/>
          </p:nvPr>
        </p:nvSpPr>
        <p:spPr>
          <a:xfrm>
            <a:off x="0" y="159657"/>
            <a:ext cx="12192000" cy="791029"/>
          </a:xfrm>
        </p:spPr>
        <p:txBody>
          <a:bodyPr lIns="91440" rIns="91440"/>
          <a:lstStyle/>
          <a:p>
            <a:pPr algn="ctr"/>
            <a:r>
              <a:rPr lang="en-US" dirty="0">
                <a:solidFill>
                  <a:srgbClr val="FFFF00"/>
                </a:solidFill>
                <a:latin typeface="Arial" panose="020B0604020202020204" pitchFamily="34" charset="0"/>
                <a:cs typeface="Arial" panose="020B0604020202020204" pitchFamily="34" charset="0"/>
              </a:rPr>
              <a:t>Unhappiness Leads to Cell-Specific Gene Signature Alterations in the Brain</a:t>
            </a:r>
          </a:p>
        </p:txBody>
      </p:sp>
      <p:pic>
        <p:nvPicPr>
          <p:cNvPr id="17" name="Picture 16">
            <a:extLst>
              <a:ext uri="{FF2B5EF4-FFF2-40B4-BE49-F238E27FC236}">
                <a16:creationId xmlns:a16="http://schemas.microsoft.com/office/drawing/2014/main" id="{583611B7-93A8-8FB2-9D18-4D412821E4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07889" y="1339940"/>
            <a:ext cx="6699066" cy="2243426"/>
          </a:xfrm>
          <a:prstGeom prst="rect">
            <a:avLst/>
          </a:prstGeom>
        </p:spPr>
      </p:pic>
      <p:pic>
        <p:nvPicPr>
          <p:cNvPr id="18" name="Picture 17">
            <a:extLst>
              <a:ext uri="{FF2B5EF4-FFF2-40B4-BE49-F238E27FC236}">
                <a16:creationId xmlns:a16="http://schemas.microsoft.com/office/drawing/2014/main" id="{6BF2FF31-DFBE-84E3-D2BC-A358D40DFD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19086" y="3849342"/>
            <a:ext cx="4739235" cy="2425372"/>
          </a:xfrm>
          <a:prstGeom prst="rect">
            <a:avLst/>
          </a:prstGeom>
        </p:spPr>
      </p:pic>
      <p:pic>
        <p:nvPicPr>
          <p:cNvPr id="19" name="Picture 18">
            <a:extLst>
              <a:ext uri="{FF2B5EF4-FFF2-40B4-BE49-F238E27FC236}">
                <a16:creationId xmlns:a16="http://schemas.microsoft.com/office/drawing/2014/main" id="{26CB2EE8-6A9A-A508-8AEF-790F1F8BE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744" y="6532507"/>
            <a:ext cx="5853918" cy="270530"/>
          </a:xfrm>
          <a:prstGeom prst="rect">
            <a:avLst/>
          </a:prstGeom>
        </p:spPr>
      </p:pic>
      <p:sp>
        <p:nvSpPr>
          <p:cNvPr id="11" name="Rectangle 10">
            <a:extLst>
              <a:ext uri="{FF2B5EF4-FFF2-40B4-BE49-F238E27FC236}">
                <a16:creationId xmlns:a16="http://schemas.microsoft.com/office/drawing/2014/main" id="{6FB08228-9683-9D5B-D0FE-274E2E20E239}"/>
              </a:ext>
            </a:extLst>
          </p:cNvPr>
          <p:cNvSpPr/>
          <p:nvPr/>
        </p:nvSpPr>
        <p:spPr>
          <a:xfrm>
            <a:off x="6639529" y="1148952"/>
            <a:ext cx="237744" cy="234669"/>
          </a:xfrm>
          <a:prstGeom prst="rect">
            <a:avLst/>
          </a:prstGeom>
          <a:solidFill>
            <a:srgbClr val="FF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7B1E63-BFCC-F110-C776-8B1F670A0F6E}"/>
              </a:ext>
            </a:extLst>
          </p:cNvPr>
          <p:cNvSpPr/>
          <p:nvPr/>
        </p:nvSpPr>
        <p:spPr>
          <a:xfrm>
            <a:off x="11699851" y="1208478"/>
            <a:ext cx="237744" cy="23466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9E2485-C276-E9D1-9A87-3A4B6665E1C6}"/>
              </a:ext>
            </a:extLst>
          </p:cNvPr>
          <p:cNvSpPr/>
          <p:nvPr/>
        </p:nvSpPr>
        <p:spPr>
          <a:xfrm>
            <a:off x="9355120" y="1169667"/>
            <a:ext cx="237744" cy="234669"/>
          </a:xfrm>
          <a:prstGeom prst="rect">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947256-4FAA-76B6-574F-568E2EFBD525}"/>
              </a:ext>
            </a:extLst>
          </p:cNvPr>
          <p:cNvSpPr/>
          <p:nvPr/>
        </p:nvSpPr>
        <p:spPr>
          <a:xfrm>
            <a:off x="9148377" y="3829885"/>
            <a:ext cx="237744" cy="234669"/>
          </a:xfrm>
          <a:prstGeom prst="rect">
            <a:avLst/>
          </a:prstGeom>
          <a:solidFill>
            <a:srgbClr val="99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58523A-96E8-AF2D-AB3E-DEA4019B9389}"/>
              </a:ext>
            </a:extLst>
          </p:cNvPr>
          <p:cNvSpPr/>
          <p:nvPr/>
        </p:nvSpPr>
        <p:spPr>
          <a:xfrm>
            <a:off x="11101705" y="3849342"/>
            <a:ext cx="237744" cy="234669"/>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A739C1-CE9B-A1BA-FD4D-A988943E18FE}"/>
              </a:ext>
            </a:extLst>
          </p:cNvPr>
          <p:cNvPicPr>
            <a:picLocks noChangeAspect="1"/>
          </p:cNvPicPr>
          <p:nvPr/>
        </p:nvPicPr>
        <p:blipFill rotWithShape="1">
          <a:blip r:embed="rId6"/>
          <a:srcRect t="13316" r="4445"/>
          <a:stretch/>
        </p:blipFill>
        <p:spPr>
          <a:xfrm>
            <a:off x="758102" y="1081551"/>
            <a:ext cx="4576725" cy="4645546"/>
          </a:xfrm>
          <a:prstGeom prst="rect">
            <a:avLst/>
          </a:prstGeom>
        </p:spPr>
      </p:pic>
      <p:sp>
        <p:nvSpPr>
          <p:cNvPr id="5" name="TextBox 4">
            <a:extLst>
              <a:ext uri="{FF2B5EF4-FFF2-40B4-BE49-F238E27FC236}">
                <a16:creationId xmlns:a16="http://schemas.microsoft.com/office/drawing/2014/main" id="{428226D3-ACE2-E14F-D810-B4777333F639}"/>
              </a:ext>
            </a:extLst>
          </p:cNvPr>
          <p:cNvSpPr txBox="1"/>
          <p:nvPr/>
        </p:nvSpPr>
        <p:spPr>
          <a:xfrm>
            <a:off x="4370798" y="4064554"/>
            <a:ext cx="1839242"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Multiplexed Error-Robust Fluorescence In Situ Hybridization</a:t>
            </a:r>
          </a:p>
          <a:p>
            <a:r>
              <a:rPr lang="en-US" sz="1600" dirty="0">
                <a:latin typeface="Arial" panose="020B0604020202020204" pitchFamily="34" charset="0"/>
                <a:cs typeface="Arial" panose="020B0604020202020204" pitchFamily="34" charset="0"/>
              </a:rPr>
              <a:t>(MERFISH)</a:t>
            </a:r>
          </a:p>
        </p:txBody>
      </p:sp>
      <p:pic>
        <p:nvPicPr>
          <p:cNvPr id="4" name="Picture 3">
            <a:extLst>
              <a:ext uri="{FF2B5EF4-FFF2-40B4-BE49-F238E27FC236}">
                <a16:creationId xmlns:a16="http://schemas.microsoft.com/office/drawing/2014/main" id="{F5AF23DF-817D-FC0B-ADF0-A95E072FFD2D}"/>
              </a:ext>
            </a:extLst>
          </p:cNvPr>
          <p:cNvPicPr>
            <a:picLocks noChangeAspect="1"/>
          </p:cNvPicPr>
          <p:nvPr/>
        </p:nvPicPr>
        <p:blipFill>
          <a:blip r:embed="rId7"/>
          <a:stretch>
            <a:fillRect/>
          </a:stretch>
        </p:blipFill>
        <p:spPr>
          <a:xfrm>
            <a:off x="0" y="5062028"/>
            <a:ext cx="1908313" cy="1791095"/>
          </a:xfrm>
          <a:prstGeom prst="rect">
            <a:avLst/>
          </a:prstGeom>
        </p:spPr>
      </p:pic>
      <p:sp>
        <p:nvSpPr>
          <p:cNvPr id="6" name="TextBox 5">
            <a:extLst>
              <a:ext uri="{FF2B5EF4-FFF2-40B4-BE49-F238E27FC236}">
                <a16:creationId xmlns:a16="http://schemas.microsoft.com/office/drawing/2014/main" id="{2E3DB14C-6EA4-6919-7E3A-EEFB56C3B8F3}"/>
              </a:ext>
            </a:extLst>
          </p:cNvPr>
          <p:cNvSpPr txBox="1"/>
          <p:nvPr/>
        </p:nvSpPr>
        <p:spPr>
          <a:xfrm>
            <a:off x="1908313" y="5957575"/>
            <a:ext cx="2462485"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Donovan Argueta, PhD</a:t>
            </a:r>
          </a:p>
          <a:p>
            <a:r>
              <a:rPr lang="en-US" sz="1600" dirty="0">
                <a:latin typeface="Arial" panose="020B0604020202020204" pitchFamily="34" charset="0"/>
                <a:cs typeface="Arial" panose="020B0604020202020204" pitchFamily="34" charset="0"/>
              </a:rPr>
              <a:t>NCCIH K99 Trainee</a:t>
            </a:r>
          </a:p>
          <a:p>
            <a:r>
              <a:rPr lang="en-US" sz="1600" dirty="0">
                <a:latin typeface="Arial" panose="020B0604020202020204" pitchFamily="34" charset="0"/>
                <a:cs typeface="Arial" panose="020B0604020202020204" pitchFamily="34" charset="0"/>
              </a:rPr>
              <a:t>Coll: Xiangmin Xu, PhD</a:t>
            </a:r>
          </a:p>
        </p:txBody>
      </p:sp>
    </p:spTree>
    <p:extLst>
      <p:ext uri="{BB962C8B-B14F-4D97-AF65-F5344CB8AC3E}">
        <p14:creationId xmlns:p14="http://schemas.microsoft.com/office/powerpoint/2010/main" val="2008236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F53FFC-F31E-CD2E-8B1D-BA5C70F67DBB}"/>
              </a:ext>
            </a:extLst>
          </p:cNvPr>
          <p:cNvSpPr>
            <a:spLocks noGrp="1"/>
          </p:cNvSpPr>
          <p:nvPr>
            <p:ph type="title"/>
          </p:nvPr>
        </p:nvSpPr>
        <p:spPr>
          <a:xfrm>
            <a:off x="0" y="145059"/>
            <a:ext cx="12192000" cy="791029"/>
          </a:xfrm>
        </p:spPr>
        <p:txBody>
          <a:bodyPr lIns="182880" rIns="182880"/>
          <a:lstStyle/>
          <a:p>
            <a:pPr algn="ctr"/>
            <a:r>
              <a:rPr lang="en-US" sz="2800" dirty="0">
                <a:solidFill>
                  <a:srgbClr val="FFFF00"/>
                </a:solidFill>
                <a:latin typeface="Arial" panose="020B0604020202020204" pitchFamily="34" charset="0"/>
                <a:cs typeface="Arial" panose="020B0604020202020204" pitchFamily="34" charset="0"/>
              </a:rPr>
              <a:t>Unhappiness Induces CaMKIIα Expression in Cortical and Hippocampal Regions Involved in Pain and Cognition</a:t>
            </a:r>
          </a:p>
        </p:txBody>
      </p:sp>
      <p:pic>
        <p:nvPicPr>
          <p:cNvPr id="2" name="Picture 1">
            <a:extLst>
              <a:ext uri="{FF2B5EF4-FFF2-40B4-BE49-F238E27FC236}">
                <a16:creationId xmlns:a16="http://schemas.microsoft.com/office/drawing/2014/main" id="{8D377E75-9786-FFA7-57BA-CD402022963B}"/>
              </a:ext>
            </a:extLst>
          </p:cNvPr>
          <p:cNvPicPr>
            <a:picLocks noChangeAspect="1"/>
          </p:cNvPicPr>
          <p:nvPr/>
        </p:nvPicPr>
        <p:blipFill rotWithShape="1">
          <a:blip r:embed="rId3"/>
          <a:srcRect l="61779" t="26221" r="1804" b="34261"/>
          <a:stretch/>
        </p:blipFill>
        <p:spPr>
          <a:xfrm>
            <a:off x="8093566" y="2152669"/>
            <a:ext cx="3729102" cy="2160269"/>
          </a:xfrm>
          <a:prstGeom prst="rect">
            <a:avLst/>
          </a:prstGeom>
        </p:spPr>
      </p:pic>
      <p:sp>
        <p:nvSpPr>
          <p:cNvPr id="6" name="TextBox 5">
            <a:extLst>
              <a:ext uri="{FF2B5EF4-FFF2-40B4-BE49-F238E27FC236}">
                <a16:creationId xmlns:a16="http://schemas.microsoft.com/office/drawing/2014/main" id="{BBDB9865-C93E-9ED1-952D-7ACF82401D37}"/>
              </a:ext>
            </a:extLst>
          </p:cNvPr>
          <p:cNvSpPr txBox="1"/>
          <p:nvPr/>
        </p:nvSpPr>
        <p:spPr>
          <a:xfrm rot="5400000">
            <a:off x="10540426" y="3184166"/>
            <a:ext cx="293381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CaMKIIα expression (A.U.)</a:t>
            </a:r>
          </a:p>
        </p:txBody>
      </p:sp>
      <p:sp>
        <p:nvSpPr>
          <p:cNvPr id="8" name="TextBox 7">
            <a:extLst>
              <a:ext uri="{FF2B5EF4-FFF2-40B4-BE49-F238E27FC236}">
                <a16:creationId xmlns:a16="http://schemas.microsoft.com/office/drawing/2014/main" id="{70B09BC8-A5EB-D947-FBEF-F6533C379BCA}"/>
              </a:ext>
            </a:extLst>
          </p:cNvPr>
          <p:cNvSpPr txBox="1"/>
          <p:nvPr/>
        </p:nvSpPr>
        <p:spPr>
          <a:xfrm>
            <a:off x="9113760" y="1499974"/>
            <a:ext cx="107593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Happy</a:t>
            </a:r>
          </a:p>
        </p:txBody>
      </p:sp>
      <p:pic>
        <p:nvPicPr>
          <p:cNvPr id="9" name="Picture 8">
            <a:extLst>
              <a:ext uri="{FF2B5EF4-FFF2-40B4-BE49-F238E27FC236}">
                <a16:creationId xmlns:a16="http://schemas.microsoft.com/office/drawing/2014/main" id="{90D5180B-BABD-BCF2-04D0-AEEC2EEB19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73"/>
          <a:stretch/>
        </p:blipFill>
        <p:spPr>
          <a:xfrm>
            <a:off x="152788" y="1871725"/>
            <a:ext cx="3106519" cy="3635140"/>
          </a:xfrm>
          <a:prstGeom prst="rect">
            <a:avLst/>
          </a:prstGeom>
        </p:spPr>
      </p:pic>
      <p:graphicFrame>
        <p:nvGraphicFramePr>
          <p:cNvPr id="5" name="Table 31">
            <a:extLst>
              <a:ext uri="{FF2B5EF4-FFF2-40B4-BE49-F238E27FC236}">
                <a16:creationId xmlns:a16="http://schemas.microsoft.com/office/drawing/2014/main" id="{22EEC28B-BF5C-0944-2F1C-D18833904997}"/>
              </a:ext>
            </a:extLst>
          </p:cNvPr>
          <p:cNvGraphicFramePr>
            <a:graphicFrameLocks noGrp="1"/>
          </p:cNvGraphicFramePr>
          <p:nvPr/>
        </p:nvGraphicFramePr>
        <p:xfrm>
          <a:off x="3698357" y="1871724"/>
          <a:ext cx="4363331" cy="2864046"/>
        </p:xfrm>
        <a:graphic>
          <a:graphicData uri="http://schemas.openxmlformats.org/drawingml/2006/table">
            <a:tbl>
              <a:tblPr firstRow="1" bandRow="1">
                <a:tableStyleId>{5C22544A-7EE6-4342-B048-85BDC9FD1C3A}</a:tableStyleId>
              </a:tblPr>
              <a:tblGrid>
                <a:gridCol w="1845566">
                  <a:extLst>
                    <a:ext uri="{9D8B030D-6E8A-4147-A177-3AD203B41FA5}">
                      <a16:colId xmlns:a16="http://schemas.microsoft.com/office/drawing/2014/main" val="3069908942"/>
                    </a:ext>
                  </a:extLst>
                </a:gridCol>
                <a:gridCol w="1539547">
                  <a:extLst>
                    <a:ext uri="{9D8B030D-6E8A-4147-A177-3AD203B41FA5}">
                      <a16:colId xmlns:a16="http://schemas.microsoft.com/office/drawing/2014/main" val="3797944722"/>
                    </a:ext>
                  </a:extLst>
                </a:gridCol>
                <a:gridCol w="978218">
                  <a:extLst>
                    <a:ext uri="{9D8B030D-6E8A-4147-A177-3AD203B41FA5}">
                      <a16:colId xmlns:a16="http://schemas.microsoft.com/office/drawing/2014/main" val="2933598700"/>
                    </a:ext>
                  </a:extLst>
                </a:gridCol>
              </a:tblGrid>
              <a:tr h="625551">
                <a:tc>
                  <a:txBody>
                    <a:bodyPr/>
                    <a:lstStyle/>
                    <a:p>
                      <a:r>
                        <a:rPr lang="en-US" sz="1600" dirty="0">
                          <a:latin typeface="Arial" panose="020B0604020202020204" pitchFamily="34" charset="0"/>
                          <a:cs typeface="Arial" panose="020B0604020202020204" pitchFamily="34" charset="0"/>
                        </a:rPr>
                        <a:t>Cell Type</a:t>
                      </a:r>
                    </a:p>
                  </a:txBody>
                  <a:tcPr/>
                </a:tc>
                <a:tc>
                  <a:txBody>
                    <a:bodyPr/>
                    <a:lstStyle/>
                    <a:p>
                      <a:r>
                        <a:rPr lang="en-US" sz="1600" dirty="0">
                          <a:latin typeface="Arial" panose="020B0604020202020204" pitchFamily="34" charset="0"/>
                          <a:cs typeface="Arial" panose="020B0604020202020204" pitchFamily="34" charset="0"/>
                        </a:rPr>
                        <a:t>Fold-Change Isolation</a:t>
                      </a:r>
                    </a:p>
                  </a:txBody>
                  <a:tcPr/>
                </a:tc>
                <a:tc>
                  <a:txBody>
                    <a:bodyPr/>
                    <a:lstStyle/>
                    <a:p>
                      <a:r>
                        <a:rPr lang="en-US" sz="1600" dirty="0">
                          <a:latin typeface="Arial" panose="020B0604020202020204" pitchFamily="34" charset="0"/>
                          <a:cs typeface="Arial" panose="020B0604020202020204" pitchFamily="34" charset="0"/>
                        </a:rPr>
                        <a:t>P-Value</a:t>
                      </a:r>
                    </a:p>
                  </a:txBody>
                  <a:tcPr/>
                </a:tc>
                <a:extLst>
                  <a:ext uri="{0D108BD9-81ED-4DB2-BD59-A6C34878D82A}">
                    <a16:rowId xmlns:a16="http://schemas.microsoft.com/office/drawing/2014/main" val="1400034416"/>
                  </a:ext>
                </a:extLst>
              </a:tr>
              <a:tr h="447699">
                <a:tc>
                  <a:txBody>
                    <a:bodyPr/>
                    <a:lstStyle/>
                    <a:p>
                      <a:r>
                        <a:rPr lang="en-US" sz="1600" dirty="0">
                          <a:latin typeface="Arial" panose="020B0604020202020204" pitchFamily="34" charset="0"/>
                          <a:cs typeface="Arial" panose="020B0604020202020204" pitchFamily="34" charset="0"/>
                        </a:rPr>
                        <a:t>Endothelium</a:t>
                      </a:r>
                    </a:p>
                  </a:txBody>
                  <a:tcPr/>
                </a:tc>
                <a:tc>
                  <a:txBody>
                    <a:bodyPr/>
                    <a:lstStyle/>
                    <a:p>
                      <a:r>
                        <a:rPr lang="en-US" sz="1600" dirty="0">
                          <a:latin typeface="Arial" panose="020B0604020202020204" pitchFamily="34" charset="0"/>
                          <a:cs typeface="Arial" panose="020B0604020202020204" pitchFamily="34" charset="0"/>
                        </a:rPr>
                        <a:t>X1.560</a:t>
                      </a:r>
                    </a:p>
                  </a:txBody>
                  <a:tcPr/>
                </a:tc>
                <a:tc>
                  <a:txBody>
                    <a:bodyPr/>
                    <a:lstStyle/>
                    <a:p>
                      <a:r>
                        <a:rPr lang="en-US" sz="1600"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274224452"/>
                  </a:ext>
                </a:extLst>
              </a:tr>
              <a:tr h="447699">
                <a:tc>
                  <a:txBody>
                    <a:bodyPr/>
                    <a:lstStyle/>
                    <a:p>
                      <a:r>
                        <a:rPr lang="en-US" sz="1600" dirty="0">
                          <a:latin typeface="Arial" panose="020B0604020202020204" pitchFamily="34" charset="0"/>
                          <a:cs typeface="Arial" panose="020B0604020202020204" pitchFamily="34" charset="0"/>
                        </a:rPr>
                        <a:t>Astrocytes</a:t>
                      </a:r>
                    </a:p>
                  </a:txBody>
                  <a:tcPr/>
                </a:tc>
                <a:tc>
                  <a:txBody>
                    <a:bodyPr/>
                    <a:lstStyle/>
                    <a:p>
                      <a:r>
                        <a:rPr lang="en-US" sz="1600" dirty="0">
                          <a:latin typeface="Arial" panose="020B0604020202020204" pitchFamily="34" charset="0"/>
                          <a:cs typeface="Arial" panose="020B0604020202020204" pitchFamily="34" charset="0"/>
                        </a:rPr>
                        <a:t>X1.344</a:t>
                      </a:r>
                    </a:p>
                  </a:txBody>
                  <a:tcPr/>
                </a:tc>
                <a:tc>
                  <a:txBody>
                    <a:bodyPr/>
                    <a:lstStyle/>
                    <a:p>
                      <a:r>
                        <a:rPr lang="en-US" sz="1600" dirty="0">
                          <a:latin typeface="Arial" panose="020B0604020202020204" pitchFamily="34" charset="0"/>
                          <a:cs typeface="Arial" panose="020B0604020202020204" pitchFamily="34" charset="0"/>
                        </a:rPr>
                        <a:t>0.001</a:t>
                      </a:r>
                    </a:p>
                  </a:txBody>
                  <a:tcPr/>
                </a:tc>
                <a:extLst>
                  <a:ext uri="{0D108BD9-81ED-4DB2-BD59-A6C34878D82A}">
                    <a16:rowId xmlns:a16="http://schemas.microsoft.com/office/drawing/2014/main" val="2618086314"/>
                  </a:ext>
                </a:extLst>
              </a:tr>
              <a:tr h="447699">
                <a:tc>
                  <a:txBody>
                    <a:bodyPr/>
                    <a:lstStyle/>
                    <a:p>
                      <a:r>
                        <a:rPr lang="en-US" sz="1600" dirty="0">
                          <a:latin typeface="Arial" panose="020B0604020202020204" pitchFamily="34" charset="0"/>
                          <a:cs typeface="Arial" panose="020B0604020202020204" pitchFamily="34" charset="0"/>
                        </a:rPr>
                        <a:t>Oligodendrocytes</a:t>
                      </a:r>
                    </a:p>
                  </a:txBody>
                  <a:tcPr/>
                </a:tc>
                <a:tc>
                  <a:txBody>
                    <a:bodyPr/>
                    <a:lstStyle/>
                    <a:p>
                      <a:r>
                        <a:rPr lang="en-US" sz="1600" dirty="0">
                          <a:latin typeface="Arial" panose="020B0604020202020204" pitchFamily="34" charset="0"/>
                          <a:cs typeface="Arial" panose="020B0604020202020204" pitchFamily="34" charset="0"/>
                        </a:rPr>
                        <a:t>X1.477</a:t>
                      </a:r>
                    </a:p>
                  </a:txBody>
                  <a:tcPr/>
                </a:tc>
                <a:tc>
                  <a:txBody>
                    <a:bodyPr/>
                    <a:lstStyle/>
                    <a:p>
                      <a:r>
                        <a:rPr lang="en-US" sz="1600" dirty="0">
                          <a:latin typeface="Arial" panose="020B0604020202020204" pitchFamily="34" charset="0"/>
                          <a:cs typeface="Arial" panose="020B0604020202020204" pitchFamily="34" charset="0"/>
                        </a:rPr>
                        <a:t>0.001</a:t>
                      </a:r>
                    </a:p>
                  </a:txBody>
                  <a:tcPr/>
                </a:tc>
                <a:extLst>
                  <a:ext uri="{0D108BD9-81ED-4DB2-BD59-A6C34878D82A}">
                    <a16:rowId xmlns:a16="http://schemas.microsoft.com/office/drawing/2014/main" val="1439189573"/>
                  </a:ext>
                </a:extLst>
              </a:tr>
              <a:tr h="447699">
                <a:tc>
                  <a:txBody>
                    <a:bodyPr/>
                    <a:lstStyle/>
                    <a:p>
                      <a:r>
                        <a:rPr lang="en-US" sz="1600" dirty="0">
                          <a:latin typeface="Arial" panose="020B0604020202020204" pitchFamily="34" charset="0"/>
                          <a:cs typeface="Arial" panose="020B0604020202020204" pitchFamily="34" charset="0"/>
                        </a:rPr>
                        <a:t>Oligo Progenitor</a:t>
                      </a:r>
                    </a:p>
                  </a:txBody>
                  <a:tcPr/>
                </a:tc>
                <a:tc>
                  <a:txBody>
                    <a:bodyPr/>
                    <a:lstStyle/>
                    <a:p>
                      <a:r>
                        <a:rPr lang="en-US" sz="1600" dirty="0">
                          <a:latin typeface="Arial" panose="020B0604020202020204" pitchFamily="34" charset="0"/>
                          <a:cs typeface="Arial" panose="020B0604020202020204" pitchFamily="34" charset="0"/>
                        </a:rPr>
                        <a:t>X1.431</a:t>
                      </a:r>
                    </a:p>
                  </a:txBody>
                  <a:tcPr/>
                </a:tc>
                <a:tc>
                  <a:txBody>
                    <a:bodyPr/>
                    <a:lstStyle/>
                    <a:p>
                      <a:r>
                        <a:rPr lang="en-US" sz="1600" dirty="0">
                          <a:latin typeface="Arial" panose="020B0604020202020204" pitchFamily="34" charset="0"/>
                          <a:cs typeface="Arial" panose="020B0604020202020204" pitchFamily="34" charset="0"/>
                        </a:rPr>
                        <a:t>0.084</a:t>
                      </a:r>
                    </a:p>
                  </a:txBody>
                  <a:tcPr/>
                </a:tc>
                <a:extLst>
                  <a:ext uri="{0D108BD9-81ED-4DB2-BD59-A6C34878D82A}">
                    <a16:rowId xmlns:a16="http://schemas.microsoft.com/office/drawing/2014/main" val="934897254"/>
                  </a:ext>
                </a:extLst>
              </a:tr>
              <a:tr h="447699">
                <a:tc>
                  <a:txBody>
                    <a:bodyPr/>
                    <a:lstStyle/>
                    <a:p>
                      <a:r>
                        <a:rPr lang="en-US" sz="1600" dirty="0">
                          <a:latin typeface="Arial" panose="020B0604020202020204" pitchFamily="34" charset="0"/>
                          <a:cs typeface="Arial" panose="020B0604020202020204" pitchFamily="34" charset="0"/>
                        </a:rPr>
                        <a:t>Microglia</a:t>
                      </a:r>
                    </a:p>
                  </a:txBody>
                  <a:tcPr/>
                </a:tc>
                <a:tc>
                  <a:txBody>
                    <a:bodyPr/>
                    <a:lstStyle/>
                    <a:p>
                      <a:r>
                        <a:rPr lang="en-US" sz="1600" dirty="0">
                          <a:latin typeface="Arial" panose="020B0604020202020204" pitchFamily="34" charset="0"/>
                          <a:cs typeface="Arial" panose="020B0604020202020204" pitchFamily="34" charset="0"/>
                        </a:rPr>
                        <a:t>X1.453</a:t>
                      </a:r>
                    </a:p>
                  </a:txBody>
                  <a:tcPr/>
                </a:tc>
                <a:tc>
                  <a:txBody>
                    <a:bodyPr/>
                    <a:lstStyle/>
                    <a:p>
                      <a:r>
                        <a:rPr lang="en-US" sz="1600" dirty="0">
                          <a:latin typeface="Arial" panose="020B0604020202020204" pitchFamily="34" charset="0"/>
                          <a:cs typeface="Arial" panose="020B0604020202020204" pitchFamily="34" charset="0"/>
                        </a:rPr>
                        <a:t>0.056</a:t>
                      </a:r>
                    </a:p>
                  </a:txBody>
                  <a:tcPr/>
                </a:tc>
                <a:extLst>
                  <a:ext uri="{0D108BD9-81ED-4DB2-BD59-A6C34878D82A}">
                    <a16:rowId xmlns:a16="http://schemas.microsoft.com/office/drawing/2014/main" val="436025775"/>
                  </a:ext>
                </a:extLst>
              </a:tr>
            </a:tbl>
          </a:graphicData>
        </a:graphic>
      </p:graphicFrame>
      <p:pic>
        <p:nvPicPr>
          <p:cNvPr id="10" name="Picture 9">
            <a:extLst>
              <a:ext uri="{FF2B5EF4-FFF2-40B4-BE49-F238E27FC236}">
                <a16:creationId xmlns:a16="http://schemas.microsoft.com/office/drawing/2014/main" id="{EC266491-CEFE-079B-C5B0-BFDFF51CA8B6}"/>
              </a:ext>
            </a:extLst>
          </p:cNvPr>
          <p:cNvPicPr>
            <a:picLocks noChangeAspect="1"/>
          </p:cNvPicPr>
          <p:nvPr/>
        </p:nvPicPr>
        <p:blipFill rotWithShape="1">
          <a:blip r:embed="rId3"/>
          <a:srcRect l="63374" t="56709" r="8644" b="17243"/>
          <a:stretch/>
        </p:blipFill>
        <p:spPr>
          <a:xfrm>
            <a:off x="8219089" y="4495138"/>
            <a:ext cx="2865279" cy="1423964"/>
          </a:xfrm>
          <a:prstGeom prst="rect">
            <a:avLst/>
          </a:prstGeom>
        </p:spPr>
      </p:pic>
      <p:sp>
        <p:nvSpPr>
          <p:cNvPr id="13" name="Rectangle 12">
            <a:extLst>
              <a:ext uri="{FF2B5EF4-FFF2-40B4-BE49-F238E27FC236}">
                <a16:creationId xmlns:a16="http://schemas.microsoft.com/office/drawing/2014/main" id="{8F019DA6-661D-D7A8-B0D2-79DB502F3D9F}"/>
              </a:ext>
            </a:extLst>
          </p:cNvPr>
          <p:cNvSpPr/>
          <p:nvPr/>
        </p:nvSpPr>
        <p:spPr>
          <a:xfrm>
            <a:off x="8398600" y="3758546"/>
            <a:ext cx="2532159" cy="7365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27327C-59B3-55C9-C4EB-1A55E3E8BB02}"/>
              </a:ext>
            </a:extLst>
          </p:cNvPr>
          <p:cNvSpPr txBox="1"/>
          <p:nvPr/>
        </p:nvSpPr>
        <p:spPr>
          <a:xfrm>
            <a:off x="8953597" y="3982368"/>
            <a:ext cx="141897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Unhappy</a:t>
            </a:r>
          </a:p>
        </p:txBody>
      </p:sp>
      <p:sp>
        <p:nvSpPr>
          <p:cNvPr id="14" name="TextBox 13">
            <a:extLst>
              <a:ext uri="{FF2B5EF4-FFF2-40B4-BE49-F238E27FC236}">
                <a16:creationId xmlns:a16="http://schemas.microsoft.com/office/drawing/2014/main" id="{65C79A30-A2F8-504D-6FFB-5A5F43BC7F45}"/>
              </a:ext>
            </a:extLst>
          </p:cNvPr>
          <p:cNvSpPr txBox="1"/>
          <p:nvPr/>
        </p:nvSpPr>
        <p:spPr>
          <a:xfrm>
            <a:off x="9087615" y="2113688"/>
            <a:ext cx="607859" cy="369332"/>
          </a:xfrm>
          <a:prstGeom prst="rect">
            <a:avLst/>
          </a:prstGeom>
          <a:noFill/>
        </p:spPr>
        <p:txBody>
          <a:bodyPr wrap="none" rtlCol="0">
            <a:spAutoFit/>
          </a:bodyPr>
          <a:lstStyle/>
          <a:p>
            <a:r>
              <a:rPr lang="en-US" i="1" dirty="0" err="1">
                <a:latin typeface="Arial" panose="020B0604020202020204" pitchFamily="34" charset="0"/>
                <a:cs typeface="Arial" panose="020B0604020202020204" pitchFamily="34" charset="0"/>
              </a:rPr>
              <a:t>SSc</a:t>
            </a:r>
            <a:endParaRPr lang="en-US" i="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3EB03EF-6C4F-FFCF-FC6D-AB5CE6EB9C84}"/>
              </a:ext>
            </a:extLst>
          </p:cNvPr>
          <p:cNvSpPr txBox="1"/>
          <p:nvPr/>
        </p:nvSpPr>
        <p:spPr>
          <a:xfrm>
            <a:off x="8989476" y="4542323"/>
            <a:ext cx="607859" cy="369332"/>
          </a:xfrm>
          <a:prstGeom prst="rect">
            <a:avLst/>
          </a:prstGeom>
          <a:noFill/>
        </p:spPr>
        <p:txBody>
          <a:bodyPr wrap="none" rtlCol="0">
            <a:spAutoFit/>
          </a:bodyPr>
          <a:lstStyle/>
          <a:p>
            <a:r>
              <a:rPr lang="en-US" i="1" dirty="0" err="1">
                <a:latin typeface="Arial" panose="020B0604020202020204" pitchFamily="34" charset="0"/>
                <a:cs typeface="Arial" panose="020B0604020202020204" pitchFamily="34" charset="0"/>
              </a:rPr>
              <a:t>SSc</a:t>
            </a:r>
            <a:endParaRPr lang="en-US" i="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40CD4A9-8DAA-7827-6B2C-53CD49D833C8}"/>
              </a:ext>
            </a:extLst>
          </p:cNvPr>
          <p:cNvSpPr txBox="1"/>
          <p:nvPr/>
        </p:nvSpPr>
        <p:spPr>
          <a:xfrm>
            <a:off x="9524852" y="4917000"/>
            <a:ext cx="505267"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HP</a:t>
            </a:r>
          </a:p>
        </p:txBody>
      </p:sp>
      <p:sp>
        <p:nvSpPr>
          <p:cNvPr id="17" name="TextBox 16">
            <a:extLst>
              <a:ext uri="{FF2B5EF4-FFF2-40B4-BE49-F238E27FC236}">
                <a16:creationId xmlns:a16="http://schemas.microsoft.com/office/drawing/2014/main" id="{74854B57-E7F7-9CBE-0DCF-6C221700900B}"/>
              </a:ext>
            </a:extLst>
          </p:cNvPr>
          <p:cNvSpPr txBox="1"/>
          <p:nvPr/>
        </p:nvSpPr>
        <p:spPr>
          <a:xfrm>
            <a:off x="9538612" y="2491198"/>
            <a:ext cx="505267"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HP</a:t>
            </a:r>
          </a:p>
        </p:txBody>
      </p:sp>
      <p:sp>
        <p:nvSpPr>
          <p:cNvPr id="18" name="TextBox 17">
            <a:extLst>
              <a:ext uri="{FF2B5EF4-FFF2-40B4-BE49-F238E27FC236}">
                <a16:creationId xmlns:a16="http://schemas.microsoft.com/office/drawing/2014/main" id="{3CA63146-0E7C-A2C5-AA8A-15582C96B62C}"/>
              </a:ext>
            </a:extLst>
          </p:cNvPr>
          <p:cNvSpPr txBox="1"/>
          <p:nvPr/>
        </p:nvSpPr>
        <p:spPr>
          <a:xfrm>
            <a:off x="10425492" y="2132336"/>
            <a:ext cx="518091"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CR</a:t>
            </a:r>
          </a:p>
        </p:txBody>
      </p:sp>
      <p:sp>
        <p:nvSpPr>
          <p:cNvPr id="19" name="TextBox 18">
            <a:extLst>
              <a:ext uri="{FF2B5EF4-FFF2-40B4-BE49-F238E27FC236}">
                <a16:creationId xmlns:a16="http://schemas.microsoft.com/office/drawing/2014/main" id="{BF95ACAF-1339-01B0-FD3C-0726C17F4AAB}"/>
              </a:ext>
            </a:extLst>
          </p:cNvPr>
          <p:cNvSpPr txBox="1"/>
          <p:nvPr/>
        </p:nvSpPr>
        <p:spPr>
          <a:xfrm>
            <a:off x="10371600" y="4542323"/>
            <a:ext cx="518091"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CR</a:t>
            </a:r>
          </a:p>
        </p:txBody>
      </p:sp>
      <p:sp>
        <p:nvSpPr>
          <p:cNvPr id="20" name="TextBox 19">
            <a:extLst>
              <a:ext uri="{FF2B5EF4-FFF2-40B4-BE49-F238E27FC236}">
                <a16:creationId xmlns:a16="http://schemas.microsoft.com/office/drawing/2014/main" id="{5C33ED81-EC72-ACC8-B8C0-0207385919AB}"/>
              </a:ext>
            </a:extLst>
          </p:cNvPr>
          <p:cNvSpPr txBox="1"/>
          <p:nvPr/>
        </p:nvSpPr>
        <p:spPr>
          <a:xfrm>
            <a:off x="897797" y="6382666"/>
            <a:ext cx="1018657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CaMKIIα/Camk2a, calmodulin kinase 2 alpha; CR, cerebellum; HP, hippocampus; </a:t>
            </a:r>
            <a:r>
              <a:rPr lang="en-US" sz="1600" dirty="0" err="1">
                <a:latin typeface="Arial" panose="020B0604020202020204" pitchFamily="34" charset="0"/>
                <a:cs typeface="Arial" panose="020B0604020202020204" pitchFamily="34" charset="0"/>
              </a:rPr>
              <a:t>SSc</a:t>
            </a:r>
            <a:r>
              <a:rPr lang="en-US" sz="1600" dirty="0">
                <a:latin typeface="Arial" panose="020B0604020202020204" pitchFamily="34" charset="0"/>
                <a:cs typeface="Arial" panose="020B0604020202020204" pitchFamily="34" charset="0"/>
              </a:rPr>
              <a:t>, somatosensory cortex.</a:t>
            </a:r>
          </a:p>
        </p:txBody>
      </p:sp>
      <p:sp>
        <p:nvSpPr>
          <p:cNvPr id="22" name="Rectangle 21">
            <a:extLst>
              <a:ext uri="{FF2B5EF4-FFF2-40B4-BE49-F238E27FC236}">
                <a16:creationId xmlns:a16="http://schemas.microsoft.com/office/drawing/2014/main" id="{F7F6263D-F65F-48E1-7EAC-459479EA34D0}"/>
              </a:ext>
            </a:extLst>
          </p:cNvPr>
          <p:cNvSpPr/>
          <p:nvPr/>
        </p:nvSpPr>
        <p:spPr>
          <a:xfrm>
            <a:off x="3403833" y="3037589"/>
            <a:ext cx="237744" cy="234669"/>
          </a:xfrm>
          <a:prstGeom prst="rect">
            <a:avLst/>
          </a:prstGeom>
          <a:solidFill>
            <a:srgbClr val="FF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814215-1C2E-0E49-B822-CF7D0E44A438}"/>
              </a:ext>
            </a:extLst>
          </p:cNvPr>
          <p:cNvSpPr/>
          <p:nvPr/>
        </p:nvSpPr>
        <p:spPr>
          <a:xfrm>
            <a:off x="3402256" y="2584771"/>
            <a:ext cx="237744" cy="23466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0D3F68-8FE1-CA27-8905-825D9EB39D4E}"/>
              </a:ext>
            </a:extLst>
          </p:cNvPr>
          <p:cNvSpPr/>
          <p:nvPr/>
        </p:nvSpPr>
        <p:spPr>
          <a:xfrm>
            <a:off x="3402559" y="3490406"/>
            <a:ext cx="237744" cy="234669"/>
          </a:xfrm>
          <a:prstGeom prst="rect">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566B9EA-EF90-9185-5AFD-C1C63B3C523F}"/>
              </a:ext>
            </a:extLst>
          </p:cNvPr>
          <p:cNvSpPr/>
          <p:nvPr/>
        </p:nvSpPr>
        <p:spPr>
          <a:xfrm>
            <a:off x="3402559" y="3943224"/>
            <a:ext cx="237744" cy="234669"/>
          </a:xfrm>
          <a:prstGeom prst="rect">
            <a:avLst/>
          </a:prstGeom>
          <a:solidFill>
            <a:srgbClr val="99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2BF569F-311E-3354-455E-987E7DA99400}"/>
              </a:ext>
            </a:extLst>
          </p:cNvPr>
          <p:cNvSpPr/>
          <p:nvPr/>
        </p:nvSpPr>
        <p:spPr>
          <a:xfrm>
            <a:off x="3403833" y="4396041"/>
            <a:ext cx="237744" cy="234669"/>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13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125740EC-5CF2-5116-7FB2-EFAB015FE2E5}"/>
              </a:ext>
            </a:extLst>
          </p:cNvPr>
          <p:cNvSpPr>
            <a:spLocks noGrp="1"/>
          </p:cNvSpPr>
          <p:nvPr>
            <p:ph type="title"/>
          </p:nvPr>
        </p:nvSpPr>
        <p:spPr>
          <a:xfrm>
            <a:off x="875195" y="632749"/>
            <a:ext cx="9905998" cy="1468582"/>
          </a:xfrm>
        </p:spPr>
        <p:txBody>
          <a:bodyPr vert="horz" lIns="0" tIns="0" rIns="0" bIns="0" rtlCol="0" anchor="t" anchorCtr="0">
            <a:normAutofit fontScale="90000"/>
          </a:bodyPr>
          <a:lstStyle/>
          <a:p>
            <a:r>
              <a:rPr lang="en-US" sz="6000" dirty="0"/>
              <a:t>Unmet Need: Major Gaps In Pain Care</a:t>
            </a:r>
          </a:p>
        </p:txBody>
      </p:sp>
      <p:graphicFrame>
        <p:nvGraphicFramePr>
          <p:cNvPr id="10" name="!!Body">
            <a:extLst>
              <a:ext uri="{FF2B5EF4-FFF2-40B4-BE49-F238E27FC236}">
                <a16:creationId xmlns:a16="http://schemas.microsoft.com/office/drawing/2014/main" id="{8431CE80-9F5E-D9AB-0416-076EFDEBEF99}"/>
              </a:ext>
            </a:extLst>
          </p:cNvPr>
          <p:cNvGraphicFramePr>
            <a:graphicFrameLocks noGrp="1"/>
          </p:cNvGraphicFramePr>
          <p:nvPr>
            <p:ph idx="1"/>
          </p:nvPr>
        </p:nvGraphicFramePr>
        <p:xfrm>
          <a:off x="613458" y="2286000"/>
          <a:ext cx="10949651"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7397ED91-92E2-769A-42AE-5FE7ACC2BFFE}"/>
              </a:ext>
            </a:extLst>
          </p:cNvPr>
          <p:cNvSpPr txBox="1"/>
          <p:nvPr/>
        </p:nvSpPr>
        <p:spPr>
          <a:xfrm>
            <a:off x="2512356" y="5948252"/>
            <a:ext cx="7465671" cy="646331"/>
          </a:xfrm>
          <a:prstGeom prst="rect">
            <a:avLst/>
          </a:prstGeom>
          <a:noFill/>
        </p:spPr>
        <p:txBody>
          <a:bodyPr wrap="square" rtlCol="0">
            <a:spAutoFit/>
          </a:bodyPr>
          <a:lstStyle/>
          <a:p>
            <a:r>
              <a:rPr lang="en-US" sz="1200" dirty="0"/>
              <a:t>http://</a:t>
            </a:r>
            <a:r>
              <a:rPr lang="en-US" sz="1200" dirty="0" err="1"/>
              <a:t>nationalacademies.org</a:t>
            </a:r>
            <a:r>
              <a:rPr lang="en-US" sz="1200" dirty="0"/>
              <a:t>/</a:t>
            </a:r>
            <a:r>
              <a:rPr lang="en-US" sz="1200" dirty="0" err="1"/>
              <a:t>hmd</a:t>
            </a:r>
            <a:r>
              <a:rPr lang="en-US" sz="1200" dirty="0"/>
              <a:t>/reports/2011/relieving-pain-in-america-a-blueprint-for-transforming-prevention-care-education-research.aspx</a:t>
            </a:r>
          </a:p>
          <a:p>
            <a:endParaRPr lang="en-US" sz="1200" dirty="0"/>
          </a:p>
        </p:txBody>
      </p:sp>
    </p:spTree>
    <p:extLst>
      <p:ext uri="{BB962C8B-B14F-4D97-AF65-F5344CB8AC3E}">
        <p14:creationId xmlns:p14="http://schemas.microsoft.com/office/powerpoint/2010/main" val="128852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0">
                                            <p:graphicEl>
                                              <a:dgm id="{9F106FE7-4E36-4831-ADE2-3CB34FA10EF6}"/>
                                            </p:graphicEl>
                                          </p:spTgt>
                                        </p:tgtEl>
                                        <p:attrNameLst>
                                          <p:attrName>style.visibility</p:attrName>
                                        </p:attrNameLst>
                                      </p:cBhvr>
                                      <p:to>
                                        <p:strVal val="visible"/>
                                      </p:to>
                                    </p:set>
                                    <p:anim calcmode="lin" valueType="num">
                                      <p:cBhvr additive="base">
                                        <p:cTn id="7" dur="1000"/>
                                        <p:tgtEl>
                                          <p:spTgt spid="10">
                                            <p:graphicEl>
                                              <a:dgm id="{9F106FE7-4E36-4831-ADE2-3CB34FA10EF6}"/>
                                            </p:graphicEl>
                                          </p:spTgt>
                                        </p:tgtEl>
                                        <p:attrNameLst>
                                          <p:attrName>ppt_x</p:attrName>
                                        </p:attrNameLst>
                                      </p:cBhvr>
                                      <p:tavLst>
                                        <p:tav tm="0">
                                          <p:val>
                                            <p:strVal val="#ppt_x+#ppt_w*1.125000"/>
                                          </p:val>
                                        </p:tav>
                                        <p:tav tm="100000">
                                          <p:val>
                                            <p:strVal val="#ppt_x"/>
                                          </p:val>
                                        </p:tav>
                                      </p:tavLst>
                                    </p:anim>
                                    <p:animEffect transition="in" filter="wipe(left)">
                                      <p:cBhvr>
                                        <p:cTn id="8" dur="1000"/>
                                        <p:tgtEl>
                                          <p:spTgt spid="10">
                                            <p:graphicEl>
                                              <a:dgm id="{9F106FE7-4E36-4831-ADE2-3CB34FA10EF6}"/>
                                            </p:graphicEl>
                                          </p:spTgt>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10">
                                            <p:graphicEl>
                                              <a:dgm id="{48CED882-4F28-4AAF-BB4D-E5F2B7EACE37}"/>
                                            </p:graphicEl>
                                          </p:spTgt>
                                        </p:tgtEl>
                                        <p:attrNameLst>
                                          <p:attrName>style.visibility</p:attrName>
                                        </p:attrNameLst>
                                      </p:cBhvr>
                                      <p:to>
                                        <p:strVal val="visible"/>
                                      </p:to>
                                    </p:set>
                                    <p:anim calcmode="lin" valueType="num">
                                      <p:cBhvr additive="base">
                                        <p:cTn id="11" dur="1000"/>
                                        <p:tgtEl>
                                          <p:spTgt spid="10">
                                            <p:graphicEl>
                                              <a:dgm id="{48CED882-4F28-4AAF-BB4D-E5F2B7EACE37}"/>
                                            </p:graphicEl>
                                          </p:spTgt>
                                        </p:tgtEl>
                                        <p:attrNameLst>
                                          <p:attrName>ppt_x</p:attrName>
                                        </p:attrNameLst>
                                      </p:cBhvr>
                                      <p:tavLst>
                                        <p:tav tm="0">
                                          <p:val>
                                            <p:strVal val="#ppt_x+#ppt_w*1.125000"/>
                                          </p:val>
                                        </p:tav>
                                        <p:tav tm="100000">
                                          <p:val>
                                            <p:strVal val="#ppt_x"/>
                                          </p:val>
                                        </p:tav>
                                      </p:tavLst>
                                    </p:anim>
                                    <p:animEffect transition="in" filter="wipe(left)">
                                      <p:cBhvr>
                                        <p:cTn id="12" dur="1000"/>
                                        <p:tgtEl>
                                          <p:spTgt spid="10">
                                            <p:graphicEl>
                                              <a:dgm id="{48CED882-4F28-4AAF-BB4D-E5F2B7EACE37}"/>
                                            </p:graphicEl>
                                          </p:spTgt>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0">
                                            <p:graphicEl>
                                              <a:dgm id="{594FDFC9-4EF7-4758-9C33-7952FBB52DC9}"/>
                                            </p:graphicEl>
                                          </p:spTgt>
                                        </p:tgtEl>
                                        <p:attrNameLst>
                                          <p:attrName>style.visibility</p:attrName>
                                        </p:attrNameLst>
                                      </p:cBhvr>
                                      <p:to>
                                        <p:strVal val="visible"/>
                                      </p:to>
                                    </p:set>
                                    <p:anim calcmode="lin" valueType="num">
                                      <p:cBhvr additive="base">
                                        <p:cTn id="15" dur="1000"/>
                                        <p:tgtEl>
                                          <p:spTgt spid="10">
                                            <p:graphicEl>
                                              <a:dgm id="{594FDFC9-4EF7-4758-9C33-7952FBB52DC9}"/>
                                            </p:graphicEl>
                                          </p:spTgt>
                                        </p:tgtEl>
                                        <p:attrNameLst>
                                          <p:attrName>ppt_x</p:attrName>
                                        </p:attrNameLst>
                                      </p:cBhvr>
                                      <p:tavLst>
                                        <p:tav tm="0">
                                          <p:val>
                                            <p:strVal val="#ppt_x+#ppt_w*1.125000"/>
                                          </p:val>
                                        </p:tav>
                                        <p:tav tm="100000">
                                          <p:val>
                                            <p:strVal val="#ppt_x"/>
                                          </p:val>
                                        </p:tav>
                                      </p:tavLst>
                                    </p:anim>
                                    <p:animEffect transition="in" filter="wipe(left)">
                                      <p:cBhvr>
                                        <p:cTn id="16" dur="1000"/>
                                        <p:tgtEl>
                                          <p:spTgt spid="10">
                                            <p:graphicEl>
                                              <a:dgm id="{594FDFC9-4EF7-4758-9C33-7952FBB52DC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grpId="0" nodeType="clickEffect">
                                  <p:stCondLst>
                                    <p:cond delay="0"/>
                                  </p:stCondLst>
                                  <p:childTnLst>
                                    <p:set>
                                      <p:cBhvr>
                                        <p:cTn id="20" dur="1" fill="hold">
                                          <p:stCondLst>
                                            <p:cond delay="0"/>
                                          </p:stCondLst>
                                        </p:cTn>
                                        <p:tgtEl>
                                          <p:spTgt spid="10">
                                            <p:graphicEl>
                                              <a:dgm id="{793439AD-367F-4371-A4BD-3AB77747E532}"/>
                                            </p:graphicEl>
                                          </p:spTgt>
                                        </p:tgtEl>
                                        <p:attrNameLst>
                                          <p:attrName>style.visibility</p:attrName>
                                        </p:attrNameLst>
                                      </p:cBhvr>
                                      <p:to>
                                        <p:strVal val="visible"/>
                                      </p:to>
                                    </p:set>
                                    <p:anim calcmode="lin" valueType="num">
                                      <p:cBhvr additive="base">
                                        <p:cTn id="21" dur="1000"/>
                                        <p:tgtEl>
                                          <p:spTgt spid="10">
                                            <p:graphicEl>
                                              <a:dgm id="{793439AD-367F-4371-A4BD-3AB77747E532}"/>
                                            </p:graphicEl>
                                          </p:spTgt>
                                        </p:tgtEl>
                                        <p:attrNameLst>
                                          <p:attrName>ppt_x</p:attrName>
                                        </p:attrNameLst>
                                      </p:cBhvr>
                                      <p:tavLst>
                                        <p:tav tm="0">
                                          <p:val>
                                            <p:strVal val="#ppt_x+#ppt_w*1.125000"/>
                                          </p:val>
                                        </p:tav>
                                        <p:tav tm="100000">
                                          <p:val>
                                            <p:strVal val="#ppt_x"/>
                                          </p:val>
                                        </p:tav>
                                      </p:tavLst>
                                    </p:anim>
                                    <p:animEffect transition="in" filter="wipe(left)">
                                      <p:cBhvr>
                                        <p:cTn id="22" dur="1000"/>
                                        <p:tgtEl>
                                          <p:spTgt spid="10">
                                            <p:graphicEl>
                                              <a:dgm id="{793439AD-367F-4371-A4BD-3AB77747E532}"/>
                                            </p:graphicEl>
                                          </p:spTgt>
                                        </p:tgtEl>
                                      </p:cBhvr>
                                    </p:animEffect>
                                  </p:childTnLst>
                                </p:cTn>
                              </p:par>
                              <p:par>
                                <p:cTn id="23" presetID="12" presetClass="entr" presetSubtype="2" fill="hold" grpId="0" nodeType="withEffect">
                                  <p:stCondLst>
                                    <p:cond delay="0"/>
                                  </p:stCondLst>
                                  <p:childTnLst>
                                    <p:set>
                                      <p:cBhvr>
                                        <p:cTn id="24" dur="1" fill="hold">
                                          <p:stCondLst>
                                            <p:cond delay="0"/>
                                          </p:stCondLst>
                                        </p:cTn>
                                        <p:tgtEl>
                                          <p:spTgt spid="10">
                                            <p:graphicEl>
                                              <a:dgm id="{19E2655B-12CA-4A05-9FFC-DECA4120521A}"/>
                                            </p:graphicEl>
                                          </p:spTgt>
                                        </p:tgtEl>
                                        <p:attrNameLst>
                                          <p:attrName>style.visibility</p:attrName>
                                        </p:attrNameLst>
                                      </p:cBhvr>
                                      <p:to>
                                        <p:strVal val="visible"/>
                                      </p:to>
                                    </p:set>
                                    <p:anim calcmode="lin" valueType="num">
                                      <p:cBhvr additive="base">
                                        <p:cTn id="25" dur="1000"/>
                                        <p:tgtEl>
                                          <p:spTgt spid="10">
                                            <p:graphicEl>
                                              <a:dgm id="{19E2655B-12CA-4A05-9FFC-DECA4120521A}"/>
                                            </p:graphicEl>
                                          </p:spTgt>
                                        </p:tgtEl>
                                        <p:attrNameLst>
                                          <p:attrName>ppt_x</p:attrName>
                                        </p:attrNameLst>
                                      </p:cBhvr>
                                      <p:tavLst>
                                        <p:tav tm="0">
                                          <p:val>
                                            <p:strVal val="#ppt_x+#ppt_w*1.125000"/>
                                          </p:val>
                                        </p:tav>
                                        <p:tav tm="100000">
                                          <p:val>
                                            <p:strVal val="#ppt_x"/>
                                          </p:val>
                                        </p:tav>
                                      </p:tavLst>
                                    </p:anim>
                                    <p:animEffect transition="in" filter="wipe(left)">
                                      <p:cBhvr>
                                        <p:cTn id="26" dur="1000"/>
                                        <p:tgtEl>
                                          <p:spTgt spid="10">
                                            <p:graphicEl>
                                              <a:dgm id="{19E2655B-12CA-4A05-9FFC-DECA4120521A}"/>
                                            </p:graphicEl>
                                          </p:spTgt>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10">
                                            <p:graphicEl>
                                              <a:dgm id="{68B6E964-4294-4046-A868-C9A66066BE2E}"/>
                                            </p:graphicEl>
                                          </p:spTgt>
                                        </p:tgtEl>
                                        <p:attrNameLst>
                                          <p:attrName>style.visibility</p:attrName>
                                        </p:attrNameLst>
                                      </p:cBhvr>
                                      <p:to>
                                        <p:strVal val="visible"/>
                                      </p:to>
                                    </p:set>
                                    <p:anim calcmode="lin" valueType="num">
                                      <p:cBhvr additive="base">
                                        <p:cTn id="29" dur="1000"/>
                                        <p:tgtEl>
                                          <p:spTgt spid="10">
                                            <p:graphicEl>
                                              <a:dgm id="{68B6E964-4294-4046-A868-C9A66066BE2E}"/>
                                            </p:graphicEl>
                                          </p:spTgt>
                                        </p:tgtEl>
                                        <p:attrNameLst>
                                          <p:attrName>ppt_x</p:attrName>
                                        </p:attrNameLst>
                                      </p:cBhvr>
                                      <p:tavLst>
                                        <p:tav tm="0">
                                          <p:val>
                                            <p:strVal val="#ppt_x+#ppt_w*1.125000"/>
                                          </p:val>
                                        </p:tav>
                                        <p:tav tm="100000">
                                          <p:val>
                                            <p:strVal val="#ppt_x"/>
                                          </p:val>
                                        </p:tav>
                                      </p:tavLst>
                                    </p:anim>
                                    <p:animEffect transition="in" filter="wipe(left)">
                                      <p:cBhvr>
                                        <p:cTn id="30" dur="1000"/>
                                        <p:tgtEl>
                                          <p:spTgt spid="10">
                                            <p:graphicEl>
                                              <a:dgm id="{68B6E964-4294-4046-A868-C9A66066BE2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2" fill="hold" grpId="0" nodeType="clickEffect">
                                  <p:stCondLst>
                                    <p:cond delay="0"/>
                                  </p:stCondLst>
                                  <p:childTnLst>
                                    <p:set>
                                      <p:cBhvr>
                                        <p:cTn id="34" dur="1" fill="hold">
                                          <p:stCondLst>
                                            <p:cond delay="0"/>
                                          </p:stCondLst>
                                        </p:cTn>
                                        <p:tgtEl>
                                          <p:spTgt spid="10">
                                            <p:graphicEl>
                                              <a:dgm id="{9632CF81-8BB1-44C5-9AE5-41B7BDE627A5}"/>
                                            </p:graphicEl>
                                          </p:spTgt>
                                        </p:tgtEl>
                                        <p:attrNameLst>
                                          <p:attrName>style.visibility</p:attrName>
                                        </p:attrNameLst>
                                      </p:cBhvr>
                                      <p:to>
                                        <p:strVal val="visible"/>
                                      </p:to>
                                    </p:set>
                                    <p:anim calcmode="lin" valueType="num">
                                      <p:cBhvr additive="base">
                                        <p:cTn id="35" dur="1000"/>
                                        <p:tgtEl>
                                          <p:spTgt spid="10">
                                            <p:graphicEl>
                                              <a:dgm id="{9632CF81-8BB1-44C5-9AE5-41B7BDE627A5}"/>
                                            </p:graphicEl>
                                          </p:spTgt>
                                        </p:tgtEl>
                                        <p:attrNameLst>
                                          <p:attrName>ppt_x</p:attrName>
                                        </p:attrNameLst>
                                      </p:cBhvr>
                                      <p:tavLst>
                                        <p:tav tm="0">
                                          <p:val>
                                            <p:strVal val="#ppt_x+#ppt_w*1.125000"/>
                                          </p:val>
                                        </p:tav>
                                        <p:tav tm="100000">
                                          <p:val>
                                            <p:strVal val="#ppt_x"/>
                                          </p:val>
                                        </p:tav>
                                      </p:tavLst>
                                    </p:anim>
                                    <p:animEffect transition="in" filter="wipe(left)">
                                      <p:cBhvr>
                                        <p:cTn id="36" dur="1000"/>
                                        <p:tgtEl>
                                          <p:spTgt spid="10">
                                            <p:graphicEl>
                                              <a:dgm id="{9632CF81-8BB1-44C5-9AE5-41B7BDE627A5}"/>
                                            </p:graphicEl>
                                          </p:spTgt>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0">
                                            <p:graphicEl>
                                              <a:dgm id="{A750DFCE-143D-4199-AE06-9756DA4ED729}"/>
                                            </p:graphicEl>
                                          </p:spTgt>
                                        </p:tgtEl>
                                        <p:attrNameLst>
                                          <p:attrName>style.visibility</p:attrName>
                                        </p:attrNameLst>
                                      </p:cBhvr>
                                      <p:to>
                                        <p:strVal val="visible"/>
                                      </p:to>
                                    </p:set>
                                    <p:anim calcmode="lin" valueType="num">
                                      <p:cBhvr additive="base">
                                        <p:cTn id="39" dur="1000"/>
                                        <p:tgtEl>
                                          <p:spTgt spid="10">
                                            <p:graphicEl>
                                              <a:dgm id="{A750DFCE-143D-4199-AE06-9756DA4ED729}"/>
                                            </p:graphicEl>
                                          </p:spTgt>
                                        </p:tgtEl>
                                        <p:attrNameLst>
                                          <p:attrName>ppt_x</p:attrName>
                                        </p:attrNameLst>
                                      </p:cBhvr>
                                      <p:tavLst>
                                        <p:tav tm="0">
                                          <p:val>
                                            <p:strVal val="#ppt_x+#ppt_w*1.125000"/>
                                          </p:val>
                                        </p:tav>
                                        <p:tav tm="100000">
                                          <p:val>
                                            <p:strVal val="#ppt_x"/>
                                          </p:val>
                                        </p:tav>
                                      </p:tavLst>
                                    </p:anim>
                                    <p:animEffect transition="in" filter="wipe(left)">
                                      <p:cBhvr>
                                        <p:cTn id="40" dur="1000"/>
                                        <p:tgtEl>
                                          <p:spTgt spid="10">
                                            <p:graphicEl>
                                              <a:dgm id="{A750DFCE-143D-4199-AE06-9756DA4ED729}"/>
                                            </p:graphicEl>
                                          </p:spTgt>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0">
                                            <p:graphicEl>
                                              <a:dgm id="{E5EBA68F-AFA9-4E66-9DD5-34A5D790E369}"/>
                                            </p:graphicEl>
                                          </p:spTgt>
                                        </p:tgtEl>
                                        <p:attrNameLst>
                                          <p:attrName>style.visibility</p:attrName>
                                        </p:attrNameLst>
                                      </p:cBhvr>
                                      <p:to>
                                        <p:strVal val="visible"/>
                                      </p:to>
                                    </p:set>
                                    <p:anim calcmode="lin" valueType="num">
                                      <p:cBhvr additive="base">
                                        <p:cTn id="43" dur="1000"/>
                                        <p:tgtEl>
                                          <p:spTgt spid="10">
                                            <p:graphicEl>
                                              <a:dgm id="{E5EBA68F-AFA9-4E66-9DD5-34A5D790E369}"/>
                                            </p:graphicEl>
                                          </p:spTgt>
                                        </p:tgtEl>
                                        <p:attrNameLst>
                                          <p:attrName>ppt_x</p:attrName>
                                        </p:attrNameLst>
                                      </p:cBhvr>
                                      <p:tavLst>
                                        <p:tav tm="0">
                                          <p:val>
                                            <p:strVal val="#ppt_x+#ppt_w*1.125000"/>
                                          </p:val>
                                        </p:tav>
                                        <p:tav tm="100000">
                                          <p:val>
                                            <p:strVal val="#ppt_x"/>
                                          </p:val>
                                        </p:tav>
                                      </p:tavLst>
                                    </p:anim>
                                    <p:animEffect transition="in" filter="wipe(left)">
                                      <p:cBhvr>
                                        <p:cTn id="44" dur="1000"/>
                                        <p:tgtEl>
                                          <p:spTgt spid="10">
                                            <p:graphicEl>
                                              <a:dgm id="{E5EBA68F-AFA9-4E66-9DD5-34A5D790E36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10">
                                            <p:graphicEl>
                                              <a:dgm id="{586A59F9-A3BE-474D-AD44-F596085FBC01}"/>
                                            </p:graphicEl>
                                          </p:spTgt>
                                        </p:tgtEl>
                                        <p:attrNameLst>
                                          <p:attrName>style.visibility</p:attrName>
                                        </p:attrNameLst>
                                      </p:cBhvr>
                                      <p:to>
                                        <p:strVal val="visible"/>
                                      </p:to>
                                    </p:set>
                                    <p:anim calcmode="lin" valueType="num">
                                      <p:cBhvr additive="base">
                                        <p:cTn id="49" dur="1000"/>
                                        <p:tgtEl>
                                          <p:spTgt spid="10">
                                            <p:graphicEl>
                                              <a:dgm id="{586A59F9-A3BE-474D-AD44-F596085FBC01}"/>
                                            </p:graphicEl>
                                          </p:spTgt>
                                        </p:tgtEl>
                                        <p:attrNameLst>
                                          <p:attrName>ppt_x</p:attrName>
                                        </p:attrNameLst>
                                      </p:cBhvr>
                                      <p:tavLst>
                                        <p:tav tm="0">
                                          <p:val>
                                            <p:strVal val="#ppt_x+#ppt_w*1.125000"/>
                                          </p:val>
                                        </p:tav>
                                        <p:tav tm="100000">
                                          <p:val>
                                            <p:strVal val="#ppt_x"/>
                                          </p:val>
                                        </p:tav>
                                      </p:tavLst>
                                    </p:anim>
                                    <p:animEffect transition="in" filter="wipe(left)">
                                      <p:cBhvr>
                                        <p:cTn id="50" dur="1000"/>
                                        <p:tgtEl>
                                          <p:spTgt spid="10">
                                            <p:graphicEl>
                                              <a:dgm id="{586A59F9-A3BE-474D-AD44-F596085FBC01}"/>
                                            </p:graphicEl>
                                          </p:spTgt>
                                        </p:tgtEl>
                                      </p:cBhvr>
                                    </p:animEffect>
                                  </p:childTnLst>
                                </p:cTn>
                              </p:par>
                              <p:par>
                                <p:cTn id="51" presetID="12" presetClass="entr" presetSubtype="2" fill="hold" grpId="0" nodeType="withEffect">
                                  <p:stCondLst>
                                    <p:cond delay="0"/>
                                  </p:stCondLst>
                                  <p:childTnLst>
                                    <p:set>
                                      <p:cBhvr>
                                        <p:cTn id="52" dur="1" fill="hold">
                                          <p:stCondLst>
                                            <p:cond delay="0"/>
                                          </p:stCondLst>
                                        </p:cTn>
                                        <p:tgtEl>
                                          <p:spTgt spid="10">
                                            <p:graphicEl>
                                              <a:dgm id="{C0DA57E7-77A9-4356-8B8A-786D140F9DCB}"/>
                                            </p:graphicEl>
                                          </p:spTgt>
                                        </p:tgtEl>
                                        <p:attrNameLst>
                                          <p:attrName>style.visibility</p:attrName>
                                        </p:attrNameLst>
                                      </p:cBhvr>
                                      <p:to>
                                        <p:strVal val="visible"/>
                                      </p:to>
                                    </p:set>
                                    <p:anim calcmode="lin" valueType="num">
                                      <p:cBhvr additive="base">
                                        <p:cTn id="53" dur="1000"/>
                                        <p:tgtEl>
                                          <p:spTgt spid="10">
                                            <p:graphicEl>
                                              <a:dgm id="{C0DA57E7-77A9-4356-8B8A-786D140F9DCB}"/>
                                            </p:graphicEl>
                                          </p:spTgt>
                                        </p:tgtEl>
                                        <p:attrNameLst>
                                          <p:attrName>ppt_x</p:attrName>
                                        </p:attrNameLst>
                                      </p:cBhvr>
                                      <p:tavLst>
                                        <p:tav tm="0">
                                          <p:val>
                                            <p:strVal val="#ppt_x+#ppt_w*1.125000"/>
                                          </p:val>
                                        </p:tav>
                                        <p:tav tm="100000">
                                          <p:val>
                                            <p:strVal val="#ppt_x"/>
                                          </p:val>
                                        </p:tav>
                                      </p:tavLst>
                                    </p:anim>
                                    <p:animEffect transition="in" filter="wipe(left)">
                                      <p:cBhvr>
                                        <p:cTn id="54" dur="1000"/>
                                        <p:tgtEl>
                                          <p:spTgt spid="10">
                                            <p:graphicEl>
                                              <a:dgm id="{C0DA57E7-77A9-4356-8B8A-786D140F9DCB}"/>
                                            </p:graphicEl>
                                          </p:spTgt>
                                        </p:tgtEl>
                                      </p:cBhvr>
                                    </p:animEffect>
                                  </p:childTnLst>
                                </p:cTn>
                              </p:par>
                              <p:par>
                                <p:cTn id="55" presetID="12" presetClass="entr" presetSubtype="2" fill="hold" grpId="0" nodeType="withEffect">
                                  <p:stCondLst>
                                    <p:cond delay="0"/>
                                  </p:stCondLst>
                                  <p:childTnLst>
                                    <p:set>
                                      <p:cBhvr>
                                        <p:cTn id="56" dur="1" fill="hold">
                                          <p:stCondLst>
                                            <p:cond delay="0"/>
                                          </p:stCondLst>
                                        </p:cTn>
                                        <p:tgtEl>
                                          <p:spTgt spid="10">
                                            <p:graphicEl>
                                              <a:dgm id="{51A791C5-F08D-4BA1-BE19-B29A6FC4473D}"/>
                                            </p:graphicEl>
                                          </p:spTgt>
                                        </p:tgtEl>
                                        <p:attrNameLst>
                                          <p:attrName>style.visibility</p:attrName>
                                        </p:attrNameLst>
                                      </p:cBhvr>
                                      <p:to>
                                        <p:strVal val="visible"/>
                                      </p:to>
                                    </p:set>
                                    <p:anim calcmode="lin" valueType="num">
                                      <p:cBhvr additive="base">
                                        <p:cTn id="57" dur="1000"/>
                                        <p:tgtEl>
                                          <p:spTgt spid="10">
                                            <p:graphicEl>
                                              <a:dgm id="{51A791C5-F08D-4BA1-BE19-B29A6FC4473D}"/>
                                            </p:graphicEl>
                                          </p:spTgt>
                                        </p:tgtEl>
                                        <p:attrNameLst>
                                          <p:attrName>ppt_x</p:attrName>
                                        </p:attrNameLst>
                                      </p:cBhvr>
                                      <p:tavLst>
                                        <p:tav tm="0">
                                          <p:val>
                                            <p:strVal val="#ppt_x+#ppt_w*1.125000"/>
                                          </p:val>
                                        </p:tav>
                                        <p:tav tm="100000">
                                          <p:val>
                                            <p:strVal val="#ppt_x"/>
                                          </p:val>
                                        </p:tav>
                                      </p:tavLst>
                                    </p:anim>
                                    <p:animEffect transition="in" filter="wipe(left)">
                                      <p:cBhvr>
                                        <p:cTn id="58" dur="1000"/>
                                        <p:tgtEl>
                                          <p:spTgt spid="10">
                                            <p:graphicEl>
                                              <a:dgm id="{51A791C5-F08D-4BA1-BE19-B29A6FC447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4E05B51-7E27-A21D-EFAA-818CE2893D7F}"/>
              </a:ext>
            </a:extLst>
          </p:cNvPr>
          <p:cNvSpPr txBox="1"/>
          <p:nvPr/>
        </p:nvSpPr>
        <p:spPr>
          <a:xfrm>
            <a:off x="100754" y="6039732"/>
            <a:ext cx="9559668" cy="830997"/>
          </a:xfrm>
          <a:prstGeom prst="rect">
            <a:avLst/>
          </a:prstGeom>
          <a:noFill/>
        </p:spPr>
        <p:txBody>
          <a:bodyPr wrap="none" lIns="182880" rtlCol="0">
            <a:spAutoFit/>
          </a:bodyPr>
          <a:lstStyle/>
          <a:p>
            <a:r>
              <a:rPr lang="en-US" sz="1600" dirty="0">
                <a:latin typeface="Arial" panose="020B0604020202020204" pitchFamily="34" charset="0"/>
                <a:cs typeface="Arial" panose="020B0604020202020204" pitchFamily="34" charset="0"/>
              </a:rPr>
              <a:t>Female HbSS-BERK Sickle mice, Age: ~8-10 </a:t>
            </a:r>
            <a:r>
              <a:rPr lang="en-US" sz="1600" dirty="0" err="1">
                <a:latin typeface="Arial" panose="020B0604020202020204" pitchFamily="34" charset="0"/>
                <a:cs typeface="Arial" panose="020B0604020202020204" pitchFamily="34" charset="0"/>
              </a:rPr>
              <a:t>mos</a:t>
            </a:r>
            <a:r>
              <a:rPr lang="en-US" sz="1600" dirty="0">
                <a:latin typeface="Arial" panose="020B0604020202020204" pitchFamily="34" charset="0"/>
                <a:cs typeface="Arial" panose="020B0604020202020204" pitchFamily="34" charset="0"/>
              </a:rPr>
              <a:t>, Mean ± SEM. Student’s Two-tailed T-test. *P&lt;0.05.</a:t>
            </a:r>
          </a:p>
          <a:p>
            <a:r>
              <a:rPr lang="en-US" sz="1600" dirty="0">
                <a:latin typeface="Arial" panose="020B0604020202020204" pitchFamily="34" charset="0"/>
                <a:cs typeface="Arial" panose="020B0604020202020204" pitchFamily="34" charset="0"/>
              </a:rPr>
              <a:t>Relative [Cytokine] expressed as fold change vs Isolation.</a:t>
            </a:r>
          </a:p>
          <a:p>
            <a:r>
              <a:rPr lang="en-US" sz="1600" dirty="0">
                <a:latin typeface="Arial" panose="020B0604020202020204" pitchFamily="34" charset="0"/>
                <a:cs typeface="Arial" panose="020B0604020202020204" pitchFamily="34" charset="0"/>
              </a:rPr>
              <a:t>(Vicuna et al., 2015 Nat Med)</a:t>
            </a:r>
          </a:p>
        </p:txBody>
      </p:sp>
      <p:sp>
        <p:nvSpPr>
          <p:cNvPr id="16" name="Title 1">
            <a:extLst>
              <a:ext uri="{FF2B5EF4-FFF2-40B4-BE49-F238E27FC236}">
                <a16:creationId xmlns:a16="http://schemas.microsoft.com/office/drawing/2014/main" id="{B8BB1AD4-6B7A-8351-0B5D-053C0DDD8970}"/>
              </a:ext>
            </a:extLst>
          </p:cNvPr>
          <p:cNvSpPr>
            <a:spLocks noGrp="1"/>
          </p:cNvSpPr>
          <p:nvPr>
            <p:ph type="title"/>
          </p:nvPr>
        </p:nvSpPr>
        <p:spPr>
          <a:xfrm>
            <a:off x="0" y="80593"/>
            <a:ext cx="12192000" cy="791029"/>
          </a:xfrm>
        </p:spPr>
        <p:txBody>
          <a:bodyPr lIns="182880" rIns="182880"/>
          <a:lstStyle/>
          <a:p>
            <a:pPr algn="ctr"/>
            <a:r>
              <a:rPr lang="en-US" sz="2800" dirty="0">
                <a:solidFill>
                  <a:srgbClr val="FFFF00"/>
                </a:solidFill>
                <a:latin typeface="Arial" panose="020B0604020202020204" pitchFamily="34" charset="0"/>
                <a:cs typeface="Arial" panose="020B0604020202020204" pitchFamily="34" charset="0"/>
              </a:rPr>
              <a:t>Unhappiness Exacerbates Neutrophil Activity in the Periphery and the Central Nervous System (Spinal) Simultaneously</a:t>
            </a:r>
          </a:p>
        </p:txBody>
      </p:sp>
      <p:pic>
        <p:nvPicPr>
          <p:cNvPr id="11" name="Picture 10" descr="A graph of a number of people&#10;&#10;Description automatically generated with medium confidence">
            <a:extLst>
              <a:ext uri="{FF2B5EF4-FFF2-40B4-BE49-F238E27FC236}">
                <a16:creationId xmlns:a16="http://schemas.microsoft.com/office/drawing/2014/main" id="{836F8D51-C5DA-3343-69FF-D4DA5C72A77B}"/>
              </a:ext>
            </a:extLst>
          </p:cNvPr>
          <p:cNvPicPr>
            <a:picLocks noChangeAspect="1"/>
          </p:cNvPicPr>
          <p:nvPr/>
        </p:nvPicPr>
        <p:blipFill rotWithShape="1">
          <a:blip r:embed="rId2"/>
          <a:srcRect l="17323" t="13649" b="16460"/>
          <a:stretch/>
        </p:blipFill>
        <p:spPr>
          <a:xfrm>
            <a:off x="1111878" y="2044828"/>
            <a:ext cx="1996035" cy="2937409"/>
          </a:xfrm>
          <a:prstGeom prst="rect">
            <a:avLst/>
          </a:prstGeom>
        </p:spPr>
      </p:pic>
      <p:pic>
        <p:nvPicPr>
          <p:cNvPr id="18" name="Picture 17" descr="A comparison of a normal and skin release&#10;&#10;Description automatically generated">
            <a:extLst>
              <a:ext uri="{FF2B5EF4-FFF2-40B4-BE49-F238E27FC236}">
                <a16:creationId xmlns:a16="http://schemas.microsoft.com/office/drawing/2014/main" id="{8C392E72-70F8-BBB4-63AB-A42882C03D51}"/>
              </a:ext>
            </a:extLst>
          </p:cNvPr>
          <p:cNvPicPr>
            <a:picLocks noChangeAspect="1"/>
          </p:cNvPicPr>
          <p:nvPr/>
        </p:nvPicPr>
        <p:blipFill rotWithShape="1">
          <a:blip r:embed="rId3"/>
          <a:srcRect l="12475" t="12153" r="50000" b="13982"/>
          <a:stretch/>
        </p:blipFill>
        <p:spPr>
          <a:xfrm>
            <a:off x="3882571" y="1794691"/>
            <a:ext cx="1996035" cy="3114717"/>
          </a:xfrm>
          <a:prstGeom prst="rect">
            <a:avLst/>
          </a:prstGeom>
        </p:spPr>
      </p:pic>
      <p:sp>
        <p:nvSpPr>
          <p:cNvPr id="19" name="TextBox 18">
            <a:extLst>
              <a:ext uri="{FF2B5EF4-FFF2-40B4-BE49-F238E27FC236}">
                <a16:creationId xmlns:a16="http://schemas.microsoft.com/office/drawing/2014/main" id="{ADE706E5-F48F-4094-73D7-EBD3925EFB92}"/>
              </a:ext>
            </a:extLst>
          </p:cNvPr>
          <p:cNvSpPr txBox="1"/>
          <p:nvPr/>
        </p:nvSpPr>
        <p:spPr>
          <a:xfrm rot="16200000">
            <a:off x="2633479" y="2647589"/>
            <a:ext cx="1851854"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Elastase Activity</a:t>
            </a:r>
          </a:p>
          <a:p>
            <a:pPr algn="ct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mU</a:t>
            </a:r>
            <a:r>
              <a:rPr lang="en-US" dirty="0">
                <a:latin typeface="Arial" panose="020B0604020202020204" pitchFamily="34" charset="0"/>
                <a:cs typeface="Arial" panose="020B0604020202020204" pitchFamily="34" charset="0"/>
              </a:rPr>
              <a:t>/mg protein)</a:t>
            </a:r>
          </a:p>
        </p:txBody>
      </p:sp>
      <p:sp>
        <p:nvSpPr>
          <p:cNvPr id="20" name="TextBox 19">
            <a:extLst>
              <a:ext uri="{FF2B5EF4-FFF2-40B4-BE49-F238E27FC236}">
                <a16:creationId xmlns:a16="http://schemas.microsoft.com/office/drawing/2014/main" id="{749C056C-D0F4-5B47-6A6E-7942FDE05DCF}"/>
              </a:ext>
            </a:extLst>
          </p:cNvPr>
          <p:cNvSpPr txBox="1"/>
          <p:nvPr/>
        </p:nvSpPr>
        <p:spPr>
          <a:xfrm rot="16200000">
            <a:off x="-344483" y="2751494"/>
            <a:ext cx="2266390"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Elastase Activity</a:t>
            </a:r>
          </a:p>
          <a:p>
            <a:pPr algn="ct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mU</a:t>
            </a:r>
            <a:r>
              <a:rPr lang="en-US" dirty="0">
                <a:latin typeface="Arial" panose="020B0604020202020204" pitchFamily="34" charset="0"/>
                <a:cs typeface="Arial" panose="020B0604020202020204" pitchFamily="34" charset="0"/>
              </a:rPr>
              <a:t>/0.1 mL plasma)</a:t>
            </a:r>
          </a:p>
        </p:txBody>
      </p:sp>
      <p:sp>
        <p:nvSpPr>
          <p:cNvPr id="21" name="TextBox 20">
            <a:extLst>
              <a:ext uri="{FF2B5EF4-FFF2-40B4-BE49-F238E27FC236}">
                <a16:creationId xmlns:a16="http://schemas.microsoft.com/office/drawing/2014/main" id="{A4731968-C529-83CF-42C2-B52279A15A5B}"/>
              </a:ext>
            </a:extLst>
          </p:cNvPr>
          <p:cNvSpPr txBox="1"/>
          <p:nvPr/>
        </p:nvSpPr>
        <p:spPr>
          <a:xfrm>
            <a:off x="1470356" y="1461428"/>
            <a:ext cx="95410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Plasma</a:t>
            </a:r>
          </a:p>
        </p:txBody>
      </p:sp>
      <p:sp>
        <p:nvSpPr>
          <p:cNvPr id="22" name="TextBox 21">
            <a:extLst>
              <a:ext uri="{FF2B5EF4-FFF2-40B4-BE49-F238E27FC236}">
                <a16:creationId xmlns:a16="http://schemas.microsoft.com/office/drawing/2014/main" id="{7F9E352E-4360-5D27-1E8C-EF85BA59C4CD}"/>
              </a:ext>
            </a:extLst>
          </p:cNvPr>
          <p:cNvSpPr txBox="1"/>
          <p:nvPr/>
        </p:nvSpPr>
        <p:spPr>
          <a:xfrm>
            <a:off x="3826648" y="1461428"/>
            <a:ext cx="139012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Spinal Cord</a:t>
            </a:r>
          </a:p>
        </p:txBody>
      </p:sp>
      <p:sp>
        <p:nvSpPr>
          <p:cNvPr id="26" name="TextBox 25">
            <a:extLst>
              <a:ext uri="{FF2B5EF4-FFF2-40B4-BE49-F238E27FC236}">
                <a16:creationId xmlns:a16="http://schemas.microsoft.com/office/drawing/2014/main" id="{F74DC6C8-5858-DCFD-9DBE-9B4492405457}"/>
              </a:ext>
            </a:extLst>
          </p:cNvPr>
          <p:cNvSpPr txBox="1"/>
          <p:nvPr/>
        </p:nvSpPr>
        <p:spPr>
          <a:xfrm>
            <a:off x="3081153" y="5080594"/>
            <a:ext cx="272542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HbSS-Companionship</a:t>
            </a:r>
          </a:p>
        </p:txBody>
      </p:sp>
      <p:sp>
        <p:nvSpPr>
          <p:cNvPr id="27" name="Rectangle 26">
            <a:extLst>
              <a:ext uri="{FF2B5EF4-FFF2-40B4-BE49-F238E27FC236}">
                <a16:creationId xmlns:a16="http://schemas.microsoft.com/office/drawing/2014/main" id="{45C66B6E-ED0E-DBB1-25DF-870404BE7AF1}"/>
              </a:ext>
            </a:extLst>
          </p:cNvPr>
          <p:cNvSpPr/>
          <p:nvPr/>
        </p:nvSpPr>
        <p:spPr>
          <a:xfrm>
            <a:off x="2741026" y="5151317"/>
            <a:ext cx="329184" cy="329387"/>
          </a:xfrm>
          <a:prstGeom prst="rect">
            <a:avLst/>
          </a:prstGeom>
          <a:solidFill>
            <a:srgbClr val="A0A0A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92A54D-46AA-6A92-D3B6-0C11FB2C4D92}"/>
              </a:ext>
            </a:extLst>
          </p:cNvPr>
          <p:cNvSpPr txBox="1"/>
          <p:nvPr/>
        </p:nvSpPr>
        <p:spPr>
          <a:xfrm>
            <a:off x="797851" y="5085601"/>
            <a:ext cx="1925527"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HbSS</a:t>
            </a:r>
            <a:r>
              <a:rPr lang="en-US" sz="2000" dirty="0">
                <a:latin typeface="Arial" panose="020B0604020202020204" pitchFamily="34" charset="0"/>
                <a:cs typeface="Arial" panose="020B0604020202020204" pitchFamily="34" charset="0"/>
              </a:rPr>
              <a:t>-unhappy</a:t>
            </a:r>
          </a:p>
        </p:txBody>
      </p:sp>
      <p:sp>
        <p:nvSpPr>
          <p:cNvPr id="29" name="Rectangle 28">
            <a:extLst>
              <a:ext uri="{FF2B5EF4-FFF2-40B4-BE49-F238E27FC236}">
                <a16:creationId xmlns:a16="http://schemas.microsoft.com/office/drawing/2014/main" id="{6782252C-84AC-ABFA-E728-EA3BCB3AD554}"/>
              </a:ext>
            </a:extLst>
          </p:cNvPr>
          <p:cNvSpPr/>
          <p:nvPr/>
        </p:nvSpPr>
        <p:spPr>
          <a:xfrm>
            <a:off x="457724" y="5156324"/>
            <a:ext cx="329184" cy="329387"/>
          </a:xfrm>
          <a:prstGeom prst="rect">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86EF39-DC8A-85BD-EF27-01BDACF264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0869" y="1321356"/>
            <a:ext cx="5826440" cy="4521093"/>
          </a:xfrm>
          <a:prstGeom prst="rect">
            <a:avLst/>
          </a:prstGeom>
        </p:spPr>
      </p:pic>
    </p:spTree>
    <p:extLst>
      <p:ext uri="{BB962C8B-B14F-4D97-AF65-F5344CB8AC3E}">
        <p14:creationId xmlns:p14="http://schemas.microsoft.com/office/powerpoint/2010/main" val="308872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F6D167-4476-B64E-A936-8B8495856A6D}"/>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31</a:t>
            </a:fld>
            <a:endParaRPr lang="en-US">
              <a:solidFill>
                <a:prstClr val="black">
                  <a:tint val="75000"/>
                </a:prstClr>
              </a:solidFill>
            </a:endParaRPr>
          </a:p>
        </p:txBody>
      </p:sp>
      <p:sp>
        <p:nvSpPr>
          <p:cNvPr id="7" name="Explosion 1 6">
            <a:extLst>
              <a:ext uri="{FF2B5EF4-FFF2-40B4-BE49-F238E27FC236}">
                <a16:creationId xmlns:a16="http://schemas.microsoft.com/office/drawing/2014/main" id="{3EED28A9-0387-4EC5-27B0-CAE8CB902126}"/>
              </a:ext>
            </a:extLst>
          </p:cNvPr>
          <p:cNvSpPr/>
          <p:nvPr/>
        </p:nvSpPr>
        <p:spPr>
          <a:xfrm>
            <a:off x="2611063" y="4397326"/>
            <a:ext cx="2065105" cy="2085654"/>
          </a:xfrm>
          <a:prstGeom prst="irregularSeal1">
            <a:avLst/>
          </a:prstGeom>
          <a:solidFill>
            <a:srgbClr val="F9D0EF"/>
          </a:solidFill>
          <a:ln>
            <a:solidFill>
              <a:srgbClr val="F9D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3923A-EA24-6D22-380E-D2A2D057C40C}"/>
              </a:ext>
            </a:extLst>
          </p:cNvPr>
          <p:cNvSpPr txBox="1"/>
          <p:nvPr/>
        </p:nvSpPr>
        <p:spPr>
          <a:xfrm>
            <a:off x="3145320" y="5116987"/>
            <a:ext cx="116097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Activated Mast Cell</a:t>
            </a:r>
          </a:p>
        </p:txBody>
      </p:sp>
      <p:sp>
        <p:nvSpPr>
          <p:cNvPr id="9" name="Right Arrow 8">
            <a:extLst>
              <a:ext uri="{FF2B5EF4-FFF2-40B4-BE49-F238E27FC236}">
                <a16:creationId xmlns:a16="http://schemas.microsoft.com/office/drawing/2014/main" id="{A42F901F-B9E6-99B5-7F74-FE2988E5E550}"/>
              </a:ext>
            </a:extLst>
          </p:cNvPr>
          <p:cNvSpPr/>
          <p:nvPr/>
        </p:nvSpPr>
        <p:spPr>
          <a:xfrm rot="19027760">
            <a:off x="1070860" y="4173840"/>
            <a:ext cx="1069275" cy="293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TextBox 9">
            <a:extLst>
              <a:ext uri="{FF2B5EF4-FFF2-40B4-BE49-F238E27FC236}">
                <a16:creationId xmlns:a16="http://schemas.microsoft.com/office/drawing/2014/main" id="{C5CA45B4-1683-7ACC-AD4B-8D02EB7D7B9B}"/>
              </a:ext>
            </a:extLst>
          </p:cNvPr>
          <p:cNvSpPr txBox="1"/>
          <p:nvPr/>
        </p:nvSpPr>
        <p:spPr>
          <a:xfrm>
            <a:off x="545957" y="5014245"/>
            <a:ext cx="883576" cy="646331"/>
          </a:xfrm>
          <a:prstGeom prst="rect">
            <a:avLst/>
          </a:prstGeom>
          <a:solidFill>
            <a:srgbClr val="F9D0EF"/>
          </a:solidFill>
          <a:ln>
            <a:solidFill>
              <a:srgbClr val="F9D0EF"/>
            </a:solidFill>
          </a:ln>
        </p:spPr>
        <p:txBody>
          <a:bodyPr wrap="square" rtlCol="0">
            <a:spAutoFit/>
          </a:bodyPr>
          <a:lstStyle/>
          <a:p>
            <a:r>
              <a:rPr lang="en-US" dirty="0">
                <a:latin typeface="Arial" panose="020B0604020202020204" pitchFamily="34" charset="0"/>
                <a:cs typeface="Arial" panose="020B0604020202020204" pitchFamily="34" charset="0"/>
              </a:rPr>
              <a:t>Nitric oxide</a:t>
            </a:r>
          </a:p>
        </p:txBody>
      </p:sp>
      <p:sp>
        <p:nvSpPr>
          <p:cNvPr id="11" name="Down Arrow 10">
            <a:extLst>
              <a:ext uri="{FF2B5EF4-FFF2-40B4-BE49-F238E27FC236}">
                <a16:creationId xmlns:a16="http://schemas.microsoft.com/office/drawing/2014/main" id="{86BF8733-3572-95A4-F8D5-29E2E47A4E75}"/>
              </a:ext>
            </a:extLst>
          </p:cNvPr>
          <p:cNvSpPr/>
          <p:nvPr/>
        </p:nvSpPr>
        <p:spPr>
          <a:xfrm>
            <a:off x="176088" y="5065379"/>
            <a:ext cx="282025" cy="5440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CC294B-845A-D1F1-424A-3F1F864B4125}"/>
              </a:ext>
            </a:extLst>
          </p:cNvPr>
          <p:cNvSpPr txBox="1"/>
          <p:nvPr/>
        </p:nvSpPr>
        <p:spPr>
          <a:xfrm>
            <a:off x="5580294" y="5116987"/>
            <a:ext cx="842481" cy="369332"/>
          </a:xfrm>
          <a:prstGeom prst="rect">
            <a:avLst/>
          </a:prstGeom>
          <a:solidFill>
            <a:srgbClr val="F9D0EF"/>
          </a:solidFill>
          <a:ln>
            <a:solidFill>
              <a:srgbClr val="F9D0EF"/>
            </a:solidFill>
          </a:ln>
        </p:spPr>
        <p:txBody>
          <a:bodyPr wrap="square" rtlCol="0">
            <a:spAutoFit/>
          </a:bodyPr>
          <a:lstStyle/>
          <a:p>
            <a:r>
              <a:rPr lang="en-US" dirty="0" err="1"/>
              <a:t>Heme</a:t>
            </a:r>
            <a:endParaRPr lang="en-US" dirty="0"/>
          </a:p>
        </p:txBody>
      </p:sp>
      <p:sp>
        <p:nvSpPr>
          <p:cNvPr id="13" name="Left Arrow 12">
            <a:extLst>
              <a:ext uri="{FF2B5EF4-FFF2-40B4-BE49-F238E27FC236}">
                <a16:creationId xmlns:a16="http://schemas.microsoft.com/office/drawing/2014/main" id="{10ED54F0-F3D4-E098-4931-909AFA8A1CFB}"/>
              </a:ext>
            </a:extLst>
          </p:cNvPr>
          <p:cNvSpPr/>
          <p:nvPr/>
        </p:nvSpPr>
        <p:spPr>
          <a:xfrm>
            <a:off x="4676168" y="5203846"/>
            <a:ext cx="780836" cy="2661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077363E5-5E4A-8A6A-34B7-03399F2673A8}"/>
              </a:ext>
            </a:extLst>
          </p:cNvPr>
          <p:cNvSpPr/>
          <p:nvPr/>
        </p:nvSpPr>
        <p:spPr>
          <a:xfrm rot="18163318">
            <a:off x="4927887" y="5705039"/>
            <a:ext cx="215757" cy="575285"/>
          </a:xfrm>
          <a:prstGeom prst="up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3DB46E-3ADA-9D5A-8DAC-F70118EABF2D}"/>
              </a:ext>
            </a:extLst>
          </p:cNvPr>
          <p:cNvSpPr/>
          <p:nvPr/>
        </p:nvSpPr>
        <p:spPr>
          <a:xfrm>
            <a:off x="1943243" y="2935828"/>
            <a:ext cx="2835667" cy="1058238"/>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Arial" panose="020B0604020202020204" pitchFamily="34" charset="0"/>
                <a:cs typeface="Arial" panose="020B0604020202020204" pitchFamily="34" charset="0"/>
              </a:rPr>
              <a:t>P-selectin</a:t>
            </a:r>
          </a:p>
          <a:p>
            <a:pPr algn="ctr"/>
            <a:r>
              <a:rPr lang="en-US" dirty="0">
                <a:solidFill>
                  <a:srgbClr val="C00000"/>
                </a:solidFill>
                <a:latin typeface="Arial" panose="020B0604020202020204" pitchFamily="34" charset="0"/>
                <a:cs typeface="Arial" panose="020B0604020202020204" pitchFamily="34" charset="0"/>
              </a:rPr>
              <a:t>ER stress</a:t>
            </a:r>
          </a:p>
          <a:p>
            <a:pPr algn="ctr"/>
            <a:r>
              <a:rPr lang="en-US" dirty="0">
                <a:solidFill>
                  <a:srgbClr val="C00000"/>
                </a:solidFill>
                <a:latin typeface="Arial" panose="020B0604020202020204" pitchFamily="34" charset="0"/>
                <a:cs typeface="Arial" panose="020B0604020202020204" pitchFamily="34" charset="0"/>
              </a:rPr>
              <a:t>Activated EC</a:t>
            </a:r>
          </a:p>
        </p:txBody>
      </p:sp>
      <p:sp>
        <p:nvSpPr>
          <p:cNvPr id="16" name="Up Arrow 15">
            <a:extLst>
              <a:ext uri="{FF2B5EF4-FFF2-40B4-BE49-F238E27FC236}">
                <a16:creationId xmlns:a16="http://schemas.microsoft.com/office/drawing/2014/main" id="{68176E94-CBF1-A427-B23E-5276F0FC6C40}"/>
              </a:ext>
            </a:extLst>
          </p:cNvPr>
          <p:cNvSpPr/>
          <p:nvPr/>
        </p:nvSpPr>
        <p:spPr>
          <a:xfrm>
            <a:off x="3463817" y="4032940"/>
            <a:ext cx="215757" cy="5752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DD5C3BC6-9346-02F4-3661-9B9884253C44}"/>
              </a:ext>
            </a:extLst>
          </p:cNvPr>
          <p:cNvSpPr/>
          <p:nvPr/>
        </p:nvSpPr>
        <p:spPr>
          <a:xfrm>
            <a:off x="1525192" y="5017837"/>
            <a:ext cx="842481" cy="236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46931C78-6AE9-D204-5679-0AE2CA024210}"/>
              </a:ext>
            </a:extLst>
          </p:cNvPr>
          <p:cNvSpPr/>
          <p:nvPr/>
        </p:nvSpPr>
        <p:spPr>
          <a:xfrm rot="13562795">
            <a:off x="4647530" y="4168512"/>
            <a:ext cx="1106935" cy="304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6614D8-5DAE-73E4-FF64-410CA14F1A65}"/>
              </a:ext>
            </a:extLst>
          </p:cNvPr>
          <p:cNvSpPr/>
          <p:nvPr/>
        </p:nvSpPr>
        <p:spPr>
          <a:xfrm>
            <a:off x="3946498" y="2878036"/>
            <a:ext cx="971737" cy="914400"/>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A00FE84-D65F-EC7A-1E0E-F6B13BC52F99}"/>
              </a:ext>
            </a:extLst>
          </p:cNvPr>
          <p:cNvSpPr txBox="1"/>
          <p:nvPr/>
        </p:nvSpPr>
        <p:spPr>
          <a:xfrm>
            <a:off x="3931291" y="3024570"/>
            <a:ext cx="1181527" cy="646331"/>
          </a:xfrm>
          <a:prstGeom prst="rect">
            <a:avLst/>
          </a:prstGeom>
          <a:noFill/>
        </p:spPr>
        <p:txBody>
          <a:bodyPr wrap="square" rtlCol="0">
            <a:spAutoFit/>
          </a:bodyPr>
          <a:lstStyle/>
          <a:p>
            <a:r>
              <a:rPr lang="en-US" dirty="0"/>
              <a:t>Leukocyte Activation</a:t>
            </a:r>
          </a:p>
        </p:txBody>
      </p:sp>
      <p:sp>
        <p:nvSpPr>
          <p:cNvPr id="21" name="Up Arrow 20">
            <a:extLst>
              <a:ext uri="{FF2B5EF4-FFF2-40B4-BE49-F238E27FC236}">
                <a16:creationId xmlns:a16="http://schemas.microsoft.com/office/drawing/2014/main" id="{9115E401-AC3F-E9A7-E2D5-5411B565DC1D}"/>
              </a:ext>
            </a:extLst>
          </p:cNvPr>
          <p:cNvSpPr/>
          <p:nvPr/>
        </p:nvSpPr>
        <p:spPr>
          <a:xfrm>
            <a:off x="3386557" y="2312593"/>
            <a:ext cx="215757" cy="5752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11561E-4911-0317-F483-CBC9F55153EB}"/>
              </a:ext>
            </a:extLst>
          </p:cNvPr>
          <p:cNvSpPr txBox="1"/>
          <p:nvPr/>
        </p:nvSpPr>
        <p:spPr>
          <a:xfrm>
            <a:off x="3039071" y="1840567"/>
            <a:ext cx="955598" cy="461665"/>
          </a:xfrm>
          <a:prstGeom prst="rect">
            <a:avLst/>
          </a:prstGeom>
          <a:solidFill>
            <a:srgbClr val="FF0000"/>
          </a:solidFill>
          <a:ln>
            <a:solidFill>
              <a:srgbClr val="FF0000"/>
            </a:solidFill>
          </a:ln>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VOC</a:t>
            </a:r>
          </a:p>
        </p:txBody>
      </p:sp>
      <p:sp>
        <p:nvSpPr>
          <p:cNvPr id="23" name="Up Arrow 22">
            <a:extLst>
              <a:ext uri="{FF2B5EF4-FFF2-40B4-BE49-F238E27FC236}">
                <a16:creationId xmlns:a16="http://schemas.microsoft.com/office/drawing/2014/main" id="{1487FE69-5013-B49C-59EC-D8D81FB4BD6A}"/>
              </a:ext>
            </a:extLst>
          </p:cNvPr>
          <p:cNvSpPr/>
          <p:nvPr/>
        </p:nvSpPr>
        <p:spPr>
          <a:xfrm>
            <a:off x="3410519" y="1261508"/>
            <a:ext cx="200730" cy="5302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94CCEA5-C29A-C394-AF50-1CDFD792731A}"/>
              </a:ext>
            </a:extLst>
          </p:cNvPr>
          <p:cNvSpPr txBox="1"/>
          <p:nvPr/>
        </p:nvSpPr>
        <p:spPr>
          <a:xfrm>
            <a:off x="2491953" y="416077"/>
            <a:ext cx="2211408" cy="584775"/>
          </a:xfrm>
          <a:prstGeom prst="rect">
            <a:avLst/>
          </a:prstGeom>
          <a:solidFill>
            <a:srgbClr val="FD5D00"/>
          </a:solidFill>
          <a:ln>
            <a:solidFill>
              <a:srgbClr val="FF0000"/>
            </a:solidFill>
          </a:ln>
        </p:spPr>
        <p:txBody>
          <a:bodyPr wrap="square" rtlCol="0">
            <a:spAutoFit/>
          </a:bodyPr>
          <a:lstStyle/>
          <a:p>
            <a:pPr algn="ctr"/>
            <a:r>
              <a:rPr lang="en-US" sz="3200" dirty="0">
                <a:solidFill>
                  <a:srgbClr val="FFFF00"/>
                </a:solidFill>
                <a:latin typeface="Arial" panose="020B0604020202020204" pitchFamily="34" charset="0"/>
                <a:cs typeface="Arial" panose="020B0604020202020204" pitchFamily="34" charset="0"/>
              </a:rPr>
              <a:t>Pain</a:t>
            </a:r>
          </a:p>
        </p:txBody>
      </p:sp>
      <p:sp>
        <p:nvSpPr>
          <p:cNvPr id="25" name="TextBox 24">
            <a:extLst>
              <a:ext uri="{FF2B5EF4-FFF2-40B4-BE49-F238E27FC236}">
                <a16:creationId xmlns:a16="http://schemas.microsoft.com/office/drawing/2014/main" id="{9E8F3EC2-1B17-FF8B-548D-597356B3034D}"/>
              </a:ext>
            </a:extLst>
          </p:cNvPr>
          <p:cNvSpPr txBox="1"/>
          <p:nvPr/>
        </p:nvSpPr>
        <p:spPr>
          <a:xfrm>
            <a:off x="6196239" y="416998"/>
            <a:ext cx="1239323" cy="461665"/>
          </a:xfrm>
          <a:prstGeom prst="rect">
            <a:avLst/>
          </a:prstGeom>
          <a:solidFill>
            <a:schemeClr val="accent1">
              <a:lumMod val="20000"/>
              <a:lumOff val="80000"/>
            </a:schemeClr>
          </a:solidFill>
          <a:ln>
            <a:solidFill>
              <a:schemeClr val="accent5">
                <a:lumMod val="20000"/>
                <a:lumOff val="80000"/>
              </a:schemeClr>
            </a:solidFill>
          </a:ln>
        </p:spPr>
        <p:txBody>
          <a:bodyPr wrap="square" rtlCol="0">
            <a:spAutoFit/>
          </a:bodyPr>
          <a:lstStyle/>
          <a:p>
            <a:r>
              <a:rPr lang="en-US" sz="2400" dirty="0">
                <a:latin typeface="Arial" panose="020B0604020202020204" pitchFamily="34" charset="0"/>
                <a:cs typeface="Arial" panose="020B0604020202020204" pitchFamily="34" charset="0"/>
              </a:rPr>
              <a:t>Stress</a:t>
            </a:r>
          </a:p>
        </p:txBody>
      </p:sp>
      <p:sp>
        <p:nvSpPr>
          <p:cNvPr id="26" name="Up Arrow 25">
            <a:extLst>
              <a:ext uri="{FF2B5EF4-FFF2-40B4-BE49-F238E27FC236}">
                <a16:creationId xmlns:a16="http://schemas.microsoft.com/office/drawing/2014/main" id="{D3A722F3-552D-E206-BCE9-AB4E08A1A2AD}"/>
              </a:ext>
            </a:extLst>
          </p:cNvPr>
          <p:cNvSpPr/>
          <p:nvPr/>
        </p:nvSpPr>
        <p:spPr>
          <a:xfrm rot="19750540">
            <a:off x="2373259" y="2418108"/>
            <a:ext cx="198014" cy="5752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927F241-59E3-BDF7-1F36-1D0F978A82C4}"/>
              </a:ext>
            </a:extLst>
          </p:cNvPr>
          <p:cNvSpPr txBox="1"/>
          <p:nvPr/>
        </p:nvSpPr>
        <p:spPr>
          <a:xfrm>
            <a:off x="4486300" y="1612104"/>
            <a:ext cx="2187988" cy="830997"/>
          </a:xfrm>
          <a:prstGeom prst="rect">
            <a:avLst/>
          </a:prstGeom>
          <a:solidFill>
            <a:schemeClr val="accent1">
              <a:lumMod val="20000"/>
              <a:lumOff val="80000"/>
            </a:schemeClr>
          </a:solidFill>
          <a:ln>
            <a:solidFill>
              <a:schemeClr val="accent5">
                <a:lumMod val="20000"/>
                <a:lumOff val="80000"/>
              </a:schemeClr>
            </a:solidFill>
          </a:ln>
        </p:spPr>
        <p:txBody>
          <a:bodyPr wrap="square" rtlCol="0">
            <a:spAutoFit/>
          </a:bodyPr>
          <a:lstStyle/>
          <a:p>
            <a:pPr algn="ctr"/>
            <a:r>
              <a:rPr lang="en-US" sz="2400" dirty="0">
                <a:latin typeface="Arial" panose="020B0604020202020204" pitchFamily="34" charset="0"/>
                <a:cs typeface="Arial" panose="020B0604020202020204" pitchFamily="34" charset="0"/>
              </a:rPr>
              <a:t>BBB compromised</a:t>
            </a:r>
          </a:p>
        </p:txBody>
      </p:sp>
      <p:sp>
        <p:nvSpPr>
          <p:cNvPr id="28" name="Up Arrow 27">
            <a:extLst>
              <a:ext uri="{FF2B5EF4-FFF2-40B4-BE49-F238E27FC236}">
                <a16:creationId xmlns:a16="http://schemas.microsoft.com/office/drawing/2014/main" id="{DEFCF39B-F994-0F7C-734D-5BE3479C56BB}"/>
              </a:ext>
            </a:extLst>
          </p:cNvPr>
          <p:cNvSpPr/>
          <p:nvPr/>
        </p:nvSpPr>
        <p:spPr>
          <a:xfrm rot="2697796">
            <a:off x="5790868" y="1023807"/>
            <a:ext cx="235893" cy="5772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28">
            <a:extLst>
              <a:ext uri="{FF2B5EF4-FFF2-40B4-BE49-F238E27FC236}">
                <a16:creationId xmlns:a16="http://schemas.microsoft.com/office/drawing/2014/main" id="{283F71F3-3B56-4F7A-8A65-8577C38419A3}"/>
              </a:ext>
            </a:extLst>
          </p:cNvPr>
          <p:cNvSpPr/>
          <p:nvPr/>
        </p:nvSpPr>
        <p:spPr>
          <a:xfrm rot="3164153">
            <a:off x="4087592" y="2459487"/>
            <a:ext cx="198014" cy="5752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9C722B5-A58D-CC37-C757-4B07B4AE88C4}"/>
              </a:ext>
            </a:extLst>
          </p:cNvPr>
          <p:cNvSpPr txBox="1"/>
          <p:nvPr/>
        </p:nvSpPr>
        <p:spPr>
          <a:xfrm>
            <a:off x="1829374" y="1996189"/>
            <a:ext cx="1152277" cy="46166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US" sz="2400" dirty="0">
                <a:latin typeface="Arial" panose="020B0604020202020204" pitchFamily="34" charset="0"/>
                <a:cs typeface="Arial" panose="020B0604020202020204" pitchFamily="34" charset="0"/>
              </a:rPr>
              <a:t>Stroke</a:t>
            </a:r>
          </a:p>
        </p:txBody>
      </p:sp>
      <p:sp>
        <p:nvSpPr>
          <p:cNvPr id="31" name="Right Arrow 30">
            <a:extLst>
              <a:ext uri="{FF2B5EF4-FFF2-40B4-BE49-F238E27FC236}">
                <a16:creationId xmlns:a16="http://schemas.microsoft.com/office/drawing/2014/main" id="{DB7462B6-CD21-43F0-07B9-CDF213F8FA3B}"/>
              </a:ext>
            </a:extLst>
          </p:cNvPr>
          <p:cNvSpPr/>
          <p:nvPr/>
        </p:nvSpPr>
        <p:spPr>
          <a:xfrm>
            <a:off x="4807210" y="443738"/>
            <a:ext cx="842481" cy="236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35F830AE-7BB2-AC0A-5B6A-E0E380D1C7D4}"/>
              </a:ext>
            </a:extLst>
          </p:cNvPr>
          <p:cNvSpPr/>
          <p:nvPr/>
        </p:nvSpPr>
        <p:spPr>
          <a:xfrm rot="10800000">
            <a:off x="4778910" y="739325"/>
            <a:ext cx="842481" cy="236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ent-Up Arrow 32">
            <a:extLst>
              <a:ext uri="{FF2B5EF4-FFF2-40B4-BE49-F238E27FC236}">
                <a16:creationId xmlns:a16="http://schemas.microsoft.com/office/drawing/2014/main" id="{CFDF923C-9B4B-D6D8-C5A8-7852CCCEE08A}"/>
              </a:ext>
            </a:extLst>
          </p:cNvPr>
          <p:cNvSpPr/>
          <p:nvPr/>
        </p:nvSpPr>
        <p:spPr>
          <a:xfrm rot="16200000" flipH="1">
            <a:off x="3699562" y="2423703"/>
            <a:ext cx="6255863" cy="2494398"/>
          </a:xfrm>
          <a:prstGeom prst="bentUpArrow">
            <a:avLst>
              <a:gd name="adj1" fmla="val 25000"/>
              <a:gd name="adj2" fmla="val 19794"/>
              <a:gd name="adj3" fmla="val 25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DC9D932-EEFF-C99C-B722-15B62E234734}"/>
              </a:ext>
            </a:extLst>
          </p:cNvPr>
          <p:cNvSpPr txBox="1"/>
          <p:nvPr/>
        </p:nvSpPr>
        <p:spPr>
          <a:xfrm>
            <a:off x="6237335" y="1008405"/>
            <a:ext cx="719395" cy="461665"/>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sz="2400" dirty="0">
                <a:latin typeface="Arial" panose="020B0604020202020204" pitchFamily="34" charset="0"/>
                <a:cs typeface="Arial" panose="020B0604020202020204" pitchFamily="34" charset="0"/>
              </a:rPr>
              <a:t>IL6</a:t>
            </a:r>
          </a:p>
        </p:txBody>
      </p:sp>
      <p:pic>
        <p:nvPicPr>
          <p:cNvPr id="35" name="Picture 34">
            <a:extLst>
              <a:ext uri="{FF2B5EF4-FFF2-40B4-BE49-F238E27FC236}">
                <a16:creationId xmlns:a16="http://schemas.microsoft.com/office/drawing/2014/main" id="{266B2CD1-230C-6F46-876D-3880CD5C15E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3026" y="542970"/>
            <a:ext cx="2889775" cy="5410200"/>
          </a:xfrm>
          <a:prstGeom prst="rect">
            <a:avLst/>
          </a:prstGeom>
          <a:noFill/>
          <a:ln>
            <a:noFill/>
          </a:ln>
        </p:spPr>
      </p:pic>
      <p:sp>
        <p:nvSpPr>
          <p:cNvPr id="36" name="Right Arrow 35">
            <a:extLst>
              <a:ext uri="{FF2B5EF4-FFF2-40B4-BE49-F238E27FC236}">
                <a16:creationId xmlns:a16="http://schemas.microsoft.com/office/drawing/2014/main" id="{1230DA23-93AA-BD4D-598C-8B9C8822B44C}"/>
              </a:ext>
            </a:extLst>
          </p:cNvPr>
          <p:cNvSpPr/>
          <p:nvPr/>
        </p:nvSpPr>
        <p:spPr>
          <a:xfrm>
            <a:off x="7435562" y="510051"/>
            <a:ext cx="842481" cy="236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C992143-6624-48C5-C530-E67EBCEBDC05}"/>
              </a:ext>
            </a:extLst>
          </p:cNvPr>
          <p:cNvSpPr txBox="1"/>
          <p:nvPr/>
        </p:nvSpPr>
        <p:spPr>
          <a:xfrm>
            <a:off x="9978714" y="510051"/>
            <a:ext cx="2022786" cy="1169551"/>
          </a:xfrm>
          <a:prstGeom prst="rect">
            <a:avLst/>
          </a:prstGeom>
          <a:noFill/>
        </p:spPr>
        <p:txBody>
          <a:bodyPr wrap="square" rtlCol="0">
            <a:spAutoFit/>
          </a:bodyPr>
          <a:lstStyle/>
          <a:p>
            <a:pPr algn="ctr"/>
            <a:r>
              <a:rPr lang="en-US" sz="1400" dirty="0">
                <a:solidFill>
                  <a:srgbClr val="00B050"/>
                </a:solidFill>
                <a:latin typeface="Arial" charset="0"/>
                <a:ea typeface="Arial" charset="0"/>
                <a:cs typeface="Arial" charset="0"/>
              </a:rPr>
              <a:t>Dopaminergic</a:t>
            </a:r>
          </a:p>
          <a:p>
            <a:pPr algn="ctr"/>
            <a:r>
              <a:rPr lang="en-US" sz="1400" dirty="0">
                <a:solidFill>
                  <a:srgbClr val="00B050"/>
                </a:solidFill>
                <a:latin typeface="Arial" charset="0"/>
                <a:ea typeface="Arial" charset="0"/>
                <a:cs typeface="Arial" charset="0"/>
              </a:rPr>
              <a:t>Caudal mesodiancephalic periaqueductal grey (PAG)</a:t>
            </a:r>
          </a:p>
        </p:txBody>
      </p:sp>
      <p:sp>
        <p:nvSpPr>
          <p:cNvPr id="38" name="TextBox 37">
            <a:extLst>
              <a:ext uri="{FF2B5EF4-FFF2-40B4-BE49-F238E27FC236}">
                <a16:creationId xmlns:a16="http://schemas.microsoft.com/office/drawing/2014/main" id="{C9E3EC70-B4D4-F697-7AF3-83F5B4F6D758}"/>
              </a:ext>
            </a:extLst>
          </p:cNvPr>
          <p:cNvSpPr txBox="1"/>
          <p:nvPr/>
        </p:nvSpPr>
        <p:spPr>
          <a:xfrm>
            <a:off x="10043738" y="3920627"/>
            <a:ext cx="1785863" cy="523220"/>
          </a:xfrm>
          <a:prstGeom prst="rect">
            <a:avLst/>
          </a:prstGeom>
          <a:noFill/>
        </p:spPr>
        <p:txBody>
          <a:bodyPr wrap="square" rtlCol="0">
            <a:spAutoFit/>
          </a:bodyPr>
          <a:lstStyle/>
          <a:p>
            <a:pPr algn="ctr"/>
            <a:r>
              <a:rPr lang="en-US" sz="1400" dirty="0" err="1">
                <a:solidFill>
                  <a:srgbClr val="2F4EF2"/>
                </a:solidFill>
                <a:latin typeface="Arial" charset="0"/>
                <a:ea typeface="Arial" charset="0"/>
                <a:cs typeface="Arial" charset="0"/>
              </a:rPr>
              <a:t>Norepinephrinergic</a:t>
            </a:r>
            <a:r>
              <a:rPr lang="en-US" sz="1400" dirty="0">
                <a:solidFill>
                  <a:srgbClr val="2F4EF2"/>
                </a:solidFill>
                <a:latin typeface="Arial" charset="0"/>
                <a:ea typeface="Arial" charset="0"/>
                <a:cs typeface="Arial" charset="0"/>
              </a:rPr>
              <a:t> </a:t>
            </a:r>
            <a:r>
              <a:rPr lang="en-US" sz="1400" dirty="0" err="1">
                <a:solidFill>
                  <a:srgbClr val="2F4EF2"/>
                </a:solidFill>
                <a:latin typeface="Arial" charset="0"/>
                <a:ea typeface="Arial" charset="0"/>
                <a:cs typeface="Arial" charset="0"/>
              </a:rPr>
              <a:t>Ventrolateral</a:t>
            </a:r>
            <a:r>
              <a:rPr lang="en-US" sz="1400" dirty="0">
                <a:solidFill>
                  <a:srgbClr val="2F4EF2"/>
                </a:solidFill>
                <a:latin typeface="Arial" charset="0"/>
                <a:ea typeface="Arial" charset="0"/>
                <a:cs typeface="Arial" charset="0"/>
              </a:rPr>
              <a:t> </a:t>
            </a:r>
            <a:r>
              <a:rPr lang="en-US" sz="1400" dirty="0" err="1">
                <a:solidFill>
                  <a:srgbClr val="2F4EF2"/>
                </a:solidFill>
                <a:latin typeface="Arial" charset="0"/>
                <a:ea typeface="Arial" charset="0"/>
                <a:cs typeface="Arial" charset="0"/>
              </a:rPr>
              <a:t>pons</a:t>
            </a:r>
            <a:endParaRPr lang="en-US" sz="1400" dirty="0">
              <a:solidFill>
                <a:srgbClr val="2F4EF2"/>
              </a:solidFill>
              <a:latin typeface="Arial" charset="0"/>
              <a:ea typeface="Arial" charset="0"/>
              <a:cs typeface="Arial" charset="0"/>
            </a:endParaRPr>
          </a:p>
        </p:txBody>
      </p:sp>
      <p:sp>
        <p:nvSpPr>
          <p:cNvPr id="39" name="TextBox 38">
            <a:extLst>
              <a:ext uri="{FF2B5EF4-FFF2-40B4-BE49-F238E27FC236}">
                <a16:creationId xmlns:a16="http://schemas.microsoft.com/office/drawing/2014/main" id="{4CB79B57-6B8F-7F07-D240-CB586DF613D8}"/>
              </a:ext>
            </a:extLst>
          </p:cNvPr>
          <p:cNvSpPr txBox="1"/>
          <p:nvPr/>
        </p:nvSpPr>
        <p:spPr>
          <a:xfrm>
            <a:off x="9548345" y="4397326"/>
            <a:ext cx="2408981" cy="738664"/>
          </a:xfrm>
          <a:prstGeom prst="rect">
            <a:avLst/>
          </a:prstGeom>
          <a:noFill/>
        </p:spPr>
        <p:txBody>
          <a:bodyPr wrap="square" rtlCol="0">
            <a:spAutoFit/>
          </a:bodyPr>
          <a:lstStyle/>
          <a:p>
            <a:pPr algn="ctr"/>
            <a:r>
              <a:rPr lang="en-US" sz="1400" dirty="0">
                <a:solidFill>
                  <a:srgbClr val="FF0000"/>
                </a:solidFill>
                <a:latin typeface="Arial" charset="0"/>
                <a:ea typeface="Arial" charset="0"/>
                <a:cs typeface="Arial" charset="0"/>
              </a:rPr>
              <a:t>Serotonergic</a:t>
            </a:r>
          </a:p>
          <a:p>
            <a:pPr algn="ctr"/>
            <a:r>
              <a:rPr lang="en-US" sz="1400" dirty="0">
                <a:solidFill>
                  <a:srgbClr val="FF0000"/>
                </a:solidFill>
                <a:latin typeface="Arial" charset="0"/>
                <a:ea typeface="Arial" charset="0"/>
                <a:cs typeface="Arial" charset="0"/>
              </a:rPr>
              <a:t>Rostral ventromedial medulla (RVM)</a:t>
            </a:r>
          </a:p>
        </p:txBody>
      </p:sp>
      <p:sp>
        <p:nvSpPr>
          <p:cNvPr id="40" name="TextBox 39">
            <a:extLst>
              <a:ext uri="{FF2B5EF4-FFF2-40B4-BE49-F238E27FC236}">
                <a16:creationId xmlns:a16="http://schemas.microsoft.com/office/drawing/2014/main" id="{7F0D2B5C-6634-2B45-516B-46EDB7F8E14E}"/>
              </a:ext>
            </a:extLst>
          </p:cNvPr>
          <p:cNvSpPr txBox="1"/>
          <p:nvPr/>
        </p:nvSpPr>
        <p:spPr>
          <a:xfrm>
            <a:off x="8175064" y="5953170"/>
            <a:ext cx="1270302" cy="646331"/>
          </a:xfrm>
          <a:prstGeom prst="rect">
            <a:avLst/>
          </a:prstGeom>
          <a:solidFill>
            <a:srgbClr val="E2DEFF"/>
          </a:solidFill>
          <a:ln>
            <a:solidFill>
              <a:schemeClr val="accent5">
                <a:lumMod val="20000"/>
                <a:lumOff val="80000"/>
              </a:schemeClr>
            </a:solidFill>
          </a:ln>
        </p:spPr>
        <p:txBody>
          <a:bodyPr wrap="square" rtlCol="0">
            <a:spAutoFit/>
          </a:bodyPr>
          <a:lstStyle/>
          <a:p>
            <a:r>
              <a:rPr lang="en-US" dirty="0" err="1">
                <a:latin typeface="Arial" panose="020B0604020202020204" pitchFamily="34" charset="0"/>
                <a:cs typeface="Arial" panose="020B0604020202020204" pitchFamily="34" charset="0"/>
              </a:rPr>
              <a:t>Antidromic</a:t>
            </a:r>
            <a:r>
              <a:rPr lang="en-US" dirty="0">
                <a:latin typeface="Arial" panose="020B0604020202020204" pitchFamily="34" charset="0"/>
                <a:cs typeface="Arial" panose="020B0604020202020204" pitchFamily="34" charset="0"/>
              </a:rPr>
              <a:t> release</a:t>
            </a:r>
          </a:p>
        </p:txBody>
      </p:sp>
      <p:sp>
        <p:nvSpPr>
          <p:cNvPr id="41" name="TextBox 40">
            <a:extLst>
              <a:ext uri="{FF2B5EF4-FFF2-40B4-BE49-F238E27FC236}">
                <a16:creationId xmlns:a16="http://schemas.microsoft.com/office/drawing/2014/main" id="{FEE9A467-B30A-6706-F90A-E61FBECB4B0C}"/>
              </a:ext>
            </a:extLst>
          </p:cNvPr>
          <p:cNvSpPr txBox="1"/>
          <p:nvPr/>
        </p:nvSpPr>
        <p:spPr>
          <a:xfrm>
            <a:off x="9979016" y="5746434"/>
            <a:ext cx="1553770" cy="646331"/>
          </a:xfrm>
          <a:prstGeom prst="rect">
            <a:avLst/>
          </a:prstGeom>
          <a:solidFill>
            <a:srgbClr val="E2DEFF"/>
          </a:solidFill>
          <a:ln>
            <a:solidFill>
              <a:schemeClr val="accent5">
                <a:lumMod val="20000"/>
                <a:lumOff val="80000"/>
              </a:schemeClr>
            </a:solidFill>
          </a:ln>
        </p:spPr>
        <p:txBody>
          <a:bodyPr wrap="square" rtlCol="0">
            <a:spAutoFit/>
          </a:bodyPr>
          <a:lstStyle/>
          <a:p>
            <a:pPr algn="ctr"/>
            <a:r>
              <a:rPr lang="en-US" dirty="0">
                <a:latin typeface="Arial" panose="020B0604020202020204" pitchFamily="34" charset="0"/>
                <a:cs typeface="Arial" panose="020B0604020202020204" pitchFamily="34" charset="0"/>
              </a:rPr>
              <a:t>Central sensitization</a:t>
            </a:r>
          </a:p>
        </p:txBody>
      </p:sp>
      <p:sp>
        <p:nvSpPr>
          <p:cNvPr id="42" name="Down Arrow 41">
            <a:extLst>
              <a:ext uri="{FF2B5EF4-FFF2-40B4-BE49-F238E27FC236}">
                <a16:creationId xmlns:a16="http://schemas.microsoft.com/office/drawing/2014/main" id="{2DE549DF-92E2-B59C-A7DA-32A5E92D53F5}"/>
              </a:ext>
            </a:extLst>
          </p:cNvPr>
          <p:cNvSpPr/>
          <p:nvPr/>
        </p:nvSpPr>
        <p:spPr>
          <a:xfrm rot="2481798">
            <a:off x="9589954" y="5832082"/>
            <a:ext cx="282025" cy="544061"/>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C0F23B47-E7DF-073C-173B-E7976764EACB}"/>
              </a:ext>
            </a:extLst>
          </p:cNvPr>
          <p:cNvSpPr/>
          <p:nvPr/>
        </p:nvSpPr>
        <p:spPr>
          <a:xfrm rot="10800000">
            <a:off x="7723026" y="5582252"/>
            <a:ext cx="1092761" cy="22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C1D52CA4-12F4-0B47-4ADF-162F80154AA1}"/>
              </a:ext>
            </a:extLst>
          </p:cNvPr>
          <p:cNvSpPr/>
          <p:nvPr/>
        </p:nvSpPr>
        <p:spPr>
          <a:xfrm rot="16200000">
            <a:off x="7022447" y="4953858"/>
            <a:ext cx="1092761" cy="22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302E109-C600-0D95-DAA4-F4A07C8C9596}"/>
              </a:ext>
            </a:extLst>
          </p:cNvPr>
          <p:cNvSpPr/>
          <p:nvPr/>
        </p:nvSpPr>
        <p:spPr>
          <a:xfrm rot="10800000">
            <a:off x="7057481" y="6168259"/>
            <a:ext cx="1092761" cy="224506"/>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25E85C2-3A5D-601F-8A25-505862EB3335}"/>
              </a:ext>
            </a:extLst>
          </p:cNvPr>
          <p:cNvSpPr txBox="1"/>
          <p:nvPr/>
        </p:nvSpPr>
        <p:spPr>
          <a:xfrm>
            <a:off x="3928106" y="6414835"/>
            <a:ext cx="2866797" cy="369332"/>
          </a:xfrm>
          <a:prstGeom prst="rect">
            <a:avLst/>
          </a:prstGeom>
          <a:solidFill>
            <a:schemeClr val="accent6">
              <a:lumMod val="75000"/>
            </a:schemeClr>
          </a:solidFill>
          <a:ln>
            <a:solidFill>
              <a:schemeClr val="accent6">
                <a:lumMod val="50000"/>
              </a:schemeClr>
            </a:solidFill>
          </a:ln>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Peripheral sensitization</a:t>
            </a:r>
          </a:p>
        </p:txBody>
      </p:sp>
      <p:sp>
        <p:nvSpPr>
          <p:cNvPr id="47" name="TextBox 46">
            <a:extLst>
              <a:ext uri="{FF2B5EF4-FFF2-40B4-BE49-F238E27FC236}">
                <a16:creationId xmlns:a16="http://schemas.microsoft.com/office/drawing/2014/main" id="{3E9E286D-33EB-1390-BEE5-4D2CA848888C}"/>
              </a:ext>
            </a:extLst>
          </p:cNvPr>
          <p:cNvSpPr txBox="1"/>
          <p:nvPr/>
        </p:nvSpPr>
        <p:spPr>
          <a:xfrm>
            <a:off x="7464079" y="49006"/>
            <a:ext cx="4683747" cy="461665"/>
          </a:xfrm>
          <a:prstGeom prst="rect">
            <a:avLst/>
          </a:prstGeom>
          <a:solidFill>
            <a:srgbClr val="E2DEFF"/>
          </a:solidFill>
          <a:ln>
            <a:solidFill>
              <a:schemeClr val="accent5">
                <a:lumMod val="20000"/>
                <a:lumOff val="80000"/>
              </a:schemeClr>
            </a:solidFill>
          </a:ln>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Top-down, affective mechanisms</a:t>
            </a:r>
          </a:p>
        </p:txBody>
      </p:sp>
      <p:sp>
        <p:nvSpPr>
          <p:cNvPr id="48" name="TextBox 47">
            <a:extLst>
              <a:ext uri="{FF2B5EF4-FFF2-40B4-BE49-F238E27FC236}">
                <a16:creationId xmlns:a16="http://schemas.microsoft.com/office/drawing/2014/main" id="{7EDF3155-F82F-215E-8FCE-0042C0C416BA}"/>
              </a:ext>
            </a:extLst>
          </p:cNvPr>
          <p:cNvSpPr txBox="1"/>
          <p:nvPr/>
        </p:nvSpPr>
        <p:spPr>
          <a:xfrm>
            <a:off x="3194156" y="-56931"/>
            <a:ext cx="3226107" cy="523220"/>
          </a:xfrm>
          <a:prstGeom prst="rect">
            <a:avLst/>
          </a:prstGeom>
          <a:no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INTEROCEPTION</a:t>
            </a:r>
          </a:p>
        </p:txBody>
      </p:sp>
      <p:sp>
        <p:nvSpPr>
          <p:cNvPr id="2" name="TextBox 1">
            <a:extLst>
              <a:ext uri="{FF2B5EF4-FFF2-40B4-BE49-F238E27FC236}">
                <a16:creationId xmlns:a16="http://schemas.microsoft.com/office/drawing/2014/main" id="{6376510A-D720-EA6C-33A2-5C943FB192FA}"/>
              </a:ext>
            </a:extLst>
          </p:cNvPr>
          <p:cNvSpPr txBox="1"/>
          <p:nvPr/>
        </p:nvSpPr>
        <p:spPr>
          <a:xfrm>
            <a:off x="1786740" y="5310304"/>
            <a:ext cx="1252331" cy="1477328"/>
          </a:xfrm>
          <a:prstGeom prst="rect">
            <a:avLst/>
          </a:prstGeom>
          <a:solidFill>
            <a:srgbClr val="FFFF00"/>
          </a:solidFill>
        </p:spPr>
        <p:txBody>
          <a:bodyPr wrap="square" rtlCol="0">
            <a:spAutoFit/>
          </a:bodyPr>
          <a:lstStyle/>
          <a:p>
            <a:r>
              <a:rPr lang="en-US" dirty="0" err="1">
                <a:solidFill>
                  <a:srgbClr val="7030A0"/>
                </a:solidFill>
                <a:latin typeface="Apple Chancery" panose="03020702040506060504" pitchFamily="66" charset="-79"/>
                <a:cs typeface="Apple Chancery" panose="03020702040506060504" pitchFamily="66" charset="-79"/>
              </a:rPr>
              <a:t>CurcuminCBD</a:t>
            </a:r>
            <a:endParaRPr lang="en-US" dirty="0">
              <a:solidFill>
                <a:srgbClr val="7030A0"/>
              </a:solidFill>
              <a:latin typeface="Apple Chancery" panose="03020702040506060504" pitchFamily="66" charset="-79"/>
              <a:cs typeface="Apple Chancery" panose="03020702040506060504" pitchFamily="66" charset="-79"/>
            </a:endParaRPr>
          </a:p>
          <a:p>
            <a:r>
              <a:rPr lang="en-US" dirty="0">
                <a:solidFill>
                  <a:srgbClr val="7030A0"/>
                </a:solidFill>
                <a:latin typeface="Apple Chancery" panose="03020702040506060504" pitchFamily="66" charset="-79"/>
                <a:cs typeface="Apple Chancery" panose="03020702040506060504" pitchFamily="66" charset="-79"/>
              </a:rPr>
              <a:t>Cromolyn</a:t>
            </a:r>
          </a:p>
          <a:p>
            <a:r>
              <a:rPr lang="en-US" dirty="0">
                <a:solidFill>
                  <a:srgbClr val="7030A0"/>
                </a:solidFill>
                <a:latin typeface="Apple Chancery" panose="03020702040506060504" pitchFamily="66" charset="-79"/>
                <a:cs typeface="Apple Chancery" panose="03020702040506060504" pitchFamily="66" charset="-79"/>
              </a:rPr>
              <a:t>Imatinib</a:t>
            </a:r>
          </a:p>
          <a:p>
            <a:r>
              <a:rPr lang="en-US" dirty="0">
                <a:solidFill>
                  <a:srgbClr val="7030A0"/>
                </a:solidFill>
                <a:latin typeface="Apple Chancery" panose="03020702040506060504" pitchFamily="66" charset="-79"/>
                <a:cs typeface="Apple Chancery" panose="03020702040506060504" pitchFamily="66" charset="-79"/>
              </a:rPr>
              <a:t>PEA </a:t>
            </a:r>
          </a:p>
        </p:txBody>
      </p:sp>
      <p:sp>
        <p:nvSpPr>
          <p:cNvPr id="5" name="TextBox 4">
            <a:extLst>
              <a:ext uri="{FF2B5EF4-FFF2-40B4-BE49-F238E27FC236}">
                <a16:creationId xmlns:a16="http://schemas.microsoft.com/office/drawing/2014/main" id="{26CAF942-4CD2-412F-5250-AFCF05DE0A54}"/>
              </a:ext>
            </a:extLst>
          </p:cNvPr>
          <p:cNvSpPr txBox="1"/>
          <p:nvPr/>
        </p:nvSpPr>
        <p:spPr>
          <a:xfrm rot="2366078">
            <a:off x="2773804" y="5610926"/>
            <a:ext cx="546652" cy="830997"/>
          </a:xfrm>
          <a:prstGeom prst="rect">
            <a:avLst/>
          </a:prstGeom>
          <a:noFill/>
        </p:spPr>
        <p:txBody>
          <a:bodyPr wrap="square" rtlCol="0">
            <a:spAutoFit/>
          </a:bodyPr>
          <a:lstStyle/>
          <a:p>
            <a:r>
              <a:rPr lang="en-US" sz="4800" b="1" dirty="0">
                <a:solidFill>
                  <a:srgbClr val="FF00FF"/>
                </a:solidFill>
                <a:latin typeface="Arial" panose="020B0604020202020204" pitchFamily="34" charset="0"/>
                <a:cs typeface="Arial" panose="020B0604020202020204" pitchFamily="34" charset="0"/>
              </a:rPr>
              <a:t>T</a:t>
            </a:r>
          </a:p>
        </p:txBody>
      </p:sp>
      <p:sp>
        <p:nvSpPr>
          <p:cNvPr id="6" name="TextBox 5">
            <a:extLst>
              <a:ext uri="{FF2B5EF4-FFF2-40B4-BE49-F238E27FC236}">
                <a16:creationId xmlns:a16="http://schemas.microsoft.com/office/drawing/2014/main" id="{7F0C29A6-3CF0-347D-7487-65BA81D996C1}"/>
              </a:ext>
            </a:extLst>
          </p:cNvPr>
          <p:cNvSpPr txBox="1"/>
          <p:nvPr/>
        </p:nvSpPr>
        <p:spPr>
          <a:xfrm>
            <a:off x="10217425" y="1618110"/>
            <a:ext cx="1960220" cy="2308324"/>
          </a:xfrm>
          <a:prstGeom prst="rect">
            <a:avLst/>
          </a:prstGeom>
          <a:solidFill>
            <a:srgbClr val="FFFF00"/>
          </a:solidFill>
        </p:spPr>
        <p:txBody>
          <a:bodyPr wrap="square" rtlCol="0">
            <a:spAutoFit/>
          </a:bodyPr>
          <a:lstStyle/>
          <a:p>
            <a:r>
              <a:rPr lang="en-US" dirty="0">
                <a:latin typeface="Apple Chancery" panose="03020702040506060504" pitchFamily="66" charset="-79"/>
                <a:cs typeface="Apple Chancery" panose="03020702040506060504" pitchFamily="66" charset="-79"/>
              </a:rPr>
              <a:t>Curcumin</a:t>
            </a:r>
          </a:p>
          <a:p>
            <a:r>
              <a:rPr lang="en-US" dirty="0">
                <a:latin typeface="Apple Chancery" panose="03020702040506060504" pitchFamily="66" charset="-79"/>
                <a:cs typeface="Apple Chancery" panose="03020702040506060504" pitchFamily="66" charset="-79"/>
              </a:rPr>
              <a:t>CBT</a:t>
            </a:r>
          </a:p>
          <a:p>
            <a:r>
              <a:rPr lang="en-US" dirty="0">
                <a:latin typeface="Apple Chancery" panose="03020702040506060504" pitchFamily="66" charset="-79"/>
                <a:cs typeface="Apple Chancery" panose="03020702040506060504" pitchFamily="66" charset="-79"/>
              </a:rPr>
              <a:t>Acupuncture</a:t>
            </a:r>
          </a:p>
          <a:p>
            <a:r>
              <a:rPr lang="en-US" dirty="0">
                <a:latin typeface="Apple Chancery" panose="03020702040506060504" pitchFamily="66" charset="-79"/>
                <a:cs typeface="Apple Chancery" panose="03020702040506060504" pitchFamily="66" charset="-79"/>
              </a:rPr>
              <a:t>PEA</a:t>
            </a:r>
          </a:p>
          <a:p>
            <a:r>
              <a:rPr lang="en-US" dirty="0">
                <a:latin typeface="Apple Chancery" panose="03020702040506060504" pitchFamily="66" charset="-79"/>
                <a:cs typeface="Apple Chancery" panose="03020702040506060504" pitchFamily="66" charset="-79"/>
              </a:rPr>
              <a:t>Diet, environment</a:t>
            </a:r>
          </a:p>
          <a:p>
            <a:r>
              <a:rPr lang="en-US" dirty="0">
                <a:latin typeface="Apple Chancery" panose="03020702040506060504" pitchFamily="66" charset="-79"/>
                <a:cs typeface="Apple Chancery" panose="03020702040506060504" pitchFamily="66" charset="-79"/>
              </a:rPr>
              <a:t>Companionship</a:t>
            </a:r>
          </a:p>
          <a:p>
            <a:r>
              <a:rPr lang="en-US" dirty="0">
                <a:latin typeface="Apple Chancery" panose="03020702040506060504" pitchFamily="66" charset="-79"/>
                <a:cs typeface="Apple Chancery" panose="03020702040506060504" pitchFamily="66" charset="-79"/>
              </a:rPr>
              <a:t>VR, music</a:t>
            </a:r>
          </a:p>
        </p:txBody>
      </p:sp>
      <p:sp>
        <p:nvSpPr>
          <p:cNvPr id="49" name="TextBox 48">
            <a:extLst>
              <a:ext uri="{FF2B5EF4-FFF2-40B4-BE49-F238E27FC236}">
                <a16:creationId xmlns:a16="http://schemas.microsoft.com/office/drawing/2014/main" id="{AD9F6CCF-851A-C828-5CB0-34580768A1EF}"/>
              </a:ext>
            </a:extLst>
          </p:cNvPr>
          <p:cNvSpPr txBox="1"/>
          <p:nvPr/>
        </p:nvSpPr>
        <p:spPr>
          <a:xfrm rot="18512724">
            <a:off x="9756898" y="1904798"/>
            <a:ext cx="577874" cy="830997"/>
          </a:xfrm>
          <a:prstGeom prst="rect">
            <a:avLst/>
          </a:prstGeom>
          <a:noFill/>
        </p:spPr>
        <p:txBody>
          <a:bodyPr wrap="square" rtlCol="0">
            <a:spAutoFit/>
          </a:bodyPr>
          <a:lstStyle/>
          <a:p>
            <a:r>
              <a:rPr lang="en-US" sz="4800" b="1" dirty="0">
                <a:solidFill>
                  <a:srgbClr val="FF00FF"/>
                </a:solidFill>
                <a:latin typeface="Arial" panose="020B0604020202020204" pitchFamily="34" charset="0"/>
                <a:cs typeface="Arial" panose="020B0604020202020204" pitchFamily="34" charset="0"/>
              </a:rPr>
              <a:t>T</a:t>
            </a:r>
          </a:p>
        </p:txBody>
      </p:sp>
      <p:sp>
        <p:nvSpPr>
          <p:cNvPr id="50" name="TextBox 49">
            <a:extLst>
              <a:ext uri="{FF2B5EF4-FFF2-40B4-BE49-F238E27FC236}">
                <a16:creationId xmlns:a16="http://schemas.microsoft.com/office/drawing/2014/main" id="{ED4B1371-A3E2-42DE-31B9-F71D5D9E53DF}"/>
              </a:ext>
            </a:extLst>
          </p:cNvPr>
          <p:cNvSpPr txBox="1"/>
          <p:nvPr/>
        </p:nvSpPr>
        <p:spPr>
          <a:xfrm>
            <a:off x="-11974" y="0"/>
            <a:ext cx="1748982" cy="3693319"/>
          </a:xfrm>
          <a:prstGeom prst="rect">
            <a:avLst/>
          </a:prstGeom>
          <a:solidFill>
            <a:srgbClr val="FFFF00"/>
          </a:solidFill>
        </p:spPr>
        <p:txBody>
          <a:bodyPr wrap="square" rtlCol="0">
            <a:spAutoFit/>
          </a:bodyPr>
          <a:lstStyle/>
          <a:p>
            <a:pPr algn="ctr"/>
            <a:r>
              <a:rPr lang="en-US" dirty="0">
                <a:solidFill>
                  <a:srgbClr val="7030A0"/>
                </a:solidFill>
                <a:latin typeface="Apple Chancery" panose="03020702040506060504" pitchFamily="66" charset="-79"/>
                <a:cs typeface="Apple Chancery" panose="03020702040506060504" pitchFamily="66" charset="-79"/>
              </a:rPr>
              <a:t>Curcumin</a:t>
            </a:r>
          </a:p>
          <a:p>
            <a:pPr algn="ctr"/>
            <a:r>
              <a:rPr lang="en-US" dirty="0">
                <a:solidFill>
                  <a:srgbClr val="7030A0"/>
                </a:solidFill>
                <a:latin typeface="Apple Chancery" panose="03020702040506060504" pitchFamily="66" charset="-79"/>
                <a:cs typeface="Apple Chancery" panose="03020702040506060504" pitchFamily="66" charset="-79"/>
              </a:rPr>
              <a:t>CBD</a:t>
            </a:r>
          </a:p>
          <a:p>
            <a:pPr algn="ctr"/>
            <a:r>
              <a:rPr lang="en-US">
                <a:solidFill>
                  <a:srgbClr val="7030A0"/>
                </a:solidFill>
                <a:latin typeface="Apple Chancery" panose="03020702040506060504" pitchFamily="66" charset="-79"/>
                <a:cs typeface="Apple Chancery" panose="03020702040506060504" pitchFamily="66" charset="-79"/>
              </a:rPr>
              <a:t>Cannabis</a:t>
            </a:r>
            <a:endParaRPr lang="en-US" dirty="0">
              <a:solidFill>
                <a:srgbClr val="7030A0"/>
              </a:solidFill>
              <a:latin typeface="Apple Chancery" panose="03020702040506060504" pitchFamily="66" charset="-79"/>
              <a:cs typeface="Apple Chancery" panose="03020702040506060504" pitchFamily="66" charset="-79"/>
            </a:endParaRPr>
          </a:p>
          <a:p>
            <a:pPr algn="ctr"/>
            <a:r>
              <a:rPr lang="en-US" dirty="0">
                <a:solidFill>
                  <a:srgbClr val="7030A0"/>
                </a:solidFill>
                <a:latin typeface="Apple Chancery" panose="03020702040506060504" pitchFamily="66" charset="-79"/>
                <a:cs typeface="Apple Chancery" panose="03020702040506060504" pitchFamily="66" charset="-79"/>
              </a:rPr>
              <a:t>Cromolyn</a:t>
            </a:r>
          </a:p>
          <a:p>
            <a:pPr algn="ctr"/>
            <a:r>
              <a:rPr lang="en-US" dirty="0">
                <a:solidFill>
                  <a:srgbClr val="7030A0"/>
                </a:solidFill>
                <a:latin typeface="Apple Chancery" panose="03020702040506060504" pitchFamily="66" charset="-79"/>
                <a:cs typeface="Apple Chancery" panose="03020702040506060504" pitchFamily="66" charset="-79"/>
              </a:rPr>
              <a:t>PEA</a:t>
            </a:r>
          </a:p>
          <a:p>
            <a:pPr algn="ctr"/>
            <a:r>
              <a:rPr lang="en-US" dirty="0">
                <a:solidFill>
                  <a:srgbClr val="7030A0"/>
                </a:solidFill>
                <a:latin typeface="Apple Chancery" panose="03020702040506060504" pitchFamily="66" charset="-79"/>
                <a:cs typeface="Apple Chancery" panose="03020702040506060504" pitchFamily="66" charset="-79"/>
              </a:rPr>
              <a:t>W3 fatty acid </a:t>
            </a:r>
          </a:p>
          <a:p>
            <a:pPr algn="ctr"/>
            <a:r>
              <a:rPr lang="en-US" dirty="0">
                <a:solidFill>
                  <a:srgbClr val="7030A0"/>
                </a:solidFill>
                <a:latin typeface="Apple Chancery" panose="03020702040506060504" pitchFamily="66" charset="-79"/>
                <a:cs typeface="Apple Chancery" panose="03020702040506060504" pitchFamily="66" charset="-79"/>
              </a:rPr>
              <a:t>CBT</a:t>
            </a:r>
          </a:p>
          <a:p>
            <a:pPr algn="ctr"/>
            <a:r>
              <a:rPr lang="en-US" dirty="0">
                <a:solidFill>
                  <a:srgbClr val="7030A0"/>
                </a:solidFill>
                <a:latin typeface="Apple Chancery" panose="03020702040506060504" pitchFamily="66" charset="-79"/>
                <a:cs typeface="Apple Chancery" panose="03020702040506060504" pitchFamily="66" charset="-79"/>
              </a:rPr>
              <a:t>Diet Environment</a:t>
            </a:r>
          </a:p>
          <a:p>
            <a:pPr algn="ctr"/>
            <a:r>
              <a:rPr lang="en-US" dirty="0">
                <a:solidFill>
                  <a:srgbClr val="7030A0"/>
                </a:solidFill>
                <a:latin typeface="Apple Chancery" panose="03020702040506060504" pitchFamily="66" charset="-79"/>
                <a:cs typeface="Apple Chancery" panose="03020702040506060504" pitchFamily="66" charset="-79"/>
              </a:rPr>
              <a:t>Companion</a:t>
            </a:r>
          </a:p>
          <a:p>
            <a:pPr algn="ctr"/>
            <a:r>
              <a:rPr lang="en-US" dirty="0">
                <a:solidFill>
                  <a:srgbClr val="7030A0"/>
                </a:solidFill>
                <a:latin typeface="Apple Chancery" panose="03020702040506060504" pitchFamily="66" charset="-79"/>
                <a:cs typeface="Apple Chancery" panose="03020702040506060504" pitchFamily="66" charset="-79"/>
              </a:rPr>
              <a:t>Acupuncture</a:t>
            </a:r>
          </a:p>
          <a:p>
            <a:pPr algn="ctr"/>
            <a:r>
              <a:rPr lang="en-US" dirty="0">
                <a:solidFill>
                  <a:srgbClr val="7030A0"/>
                </a:solidFill>
                <a:latin typeface="Apple Chancery" panose="03020702040506060504" pitchFamily="66" charset="-79"/>
                <a:cs typeface="Apple Chancery" panose="03020702040506060504" pitchFamily="66" charset="-79"/>
              </a:rPr>
              <a:t>CoQ10</a:t>
            </a:r>
          </a:p>
          <a:p>
            <a:pPr algn="ctr"/>
            <a:r>
              <a:rPr lang="en-US" dirty="0">
                <a:solidFill>
                  <a:srgbClr val="7030A0"/>
                </a:solidFill>
                <a:latin typeface="Apple Chancery" panose="03020702040506060504" pitchFamily="66" charset="-79"/>
                <a:cs typeface="Apple Chancery" panose="03020702040506060504" pitchFamily="66" charset="-79"/>
              </a:rPr>
              <a:t>VR, music</a:t>
            </a:r>
          </a:p>
        </p:txBody>
      </p:sp>
      <p:sp>
        <p:nvSpPr>
          <p:cNvPr id="51" name="TextBox 50">
            <a:extLst>
              <a:ext uri="{FF2B5EF4-FFF2-40B4-BE49-F238E27FC236}">
                <a16:creationId xmlns:a16="http://schemas.microsoft.com/office/drawing/2014/main" id="{96FF434B-D5CB-9DE2-C105-3B717B0AABD2}"/>
              </a:ext>
            </a:extLst>
          </p:cNvPr>
          <p:cNvSpPr txBox="1"/>
          <p:nvPr/>
        </p:nvSpPr>
        <p:spPr>
          <a:xfrm rot="5400000">
            <a:off x="1853243" y="155167"/>
            <a:ext cx="546652" cy="1015663"/>
          </a:xfrm>
          <a:prstGeom prst="rect">
            <a:avLst/>
          </a:prstGeom>
          <a:noFill/>
        </p:spPr>
        <p:txBody>
          <a:bodyPr wrap="square" rtlCol="0">
            <a:spAutoFit/>
          </a:bodyPr>
          <a:lstStyle/>
          <a:p>
            <a:r>
              <a:rPr lang="en-US" sz="6000" b="1" dirty="0">
                <a:solidFill>
                  <a:srgbClr val="FF00FF"/>
                </a:solidFill>
                <a:latin typeface="Arial" panose="020B0604020202020204" pitchFamily="34" charset="0"/>
                <a:cs typeface="Arial" panose="020B0604020202020204" pitchFamily="34" charset="0"/>
              </a:rPr>
              <a:t>T</a:t>
            </a:r>
          </a:p>
        </p:txBody>
      </p:sp>
      <p:sp>
        <p:nvSpPr>
          <p:cNvPr id="4" name="Right Arrow 3">
            <a:extLst>
              <a:ext uri="{FF2B5EF4-FFF2-40B4-BE49-F238E27FC236}">
                <a16:creationId xmlns:a16="http://schemas.microsoft.com/office/drawing/2014/main" id="{CD58B5E0-18A3-DCFB-265A-69FB8E746215}"/>
              </a:ext>
            </a:extLst>
          </p:cNvPr>
          <p:cNvSpPr/>
          <p:nvPr/>
        </p:nvSpPr>
        <p:spPr>
          <a:xfrm>
            <a:off x="6406252" y="80967"/>
            <a:ext cx="842481" cy="2363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741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014D518-B7AE-2354-9D07-4F14B6D0078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FBD79C6-E144-2849-9D17-8614EBAA668C}"/>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27F35D-8E93-224B-8002-CFA3C7E1BA5F}" type="slidenum">
              <a:rPr lang="en-US" smtClean="0">
                <a:solidFill>
                  <a:prstClr val="black">
                    <a:tint val="75000"/>
                  </a:prstClr>
                </a:solidFill>
              </a:rPr>
              <a:pPr/>
              <a:t>32</a:t>
            </a:fld>
            <a:endParaRPr lang="en-US">
              <a:solidFill>
                <a:prstClr val="black">
                  <a:tint val="75000"/>
                </a:prstClr>
              </a:solidFill>
            </a:endParaRPr>
          </a:p>
        </p:txBody>
      </p:sp>
      <p:pic>
        <p:nvPicPr>
          <p:cNvPr id="2" name="Picture 1">
            <a:extLst>
              <a:ext uri="{FF2B5EF4-FFF2-40B4-BE49-F238E27FC236}">
                <a16:creationId xmlns:a16="http://schemas.microsoft.com/office/drawing/2014/main" id="{1A168D08-9B1A-E496-CC19-FE8B1976D0E3}"/>
              </a:ext>
            </a:extLst>
          </p:cNvPr>
          <p:cNvPicPr>
            <a:picLocks noChangeAspect="1"/>
          </p:cNvPicPr>
          <p:nvPr/>
        </p:nvPicPr>
        <p:blipFill>
          <a:blip r:embed="rId2"/>
          <a:stretch>
            <a:fillRect/>
          </a:stretch>
        </p:blipFill>
        <p:spPr>
          <a:xfrm>
            <a:off x="4618936" y="1117660"/>
            <a:ext cx="2444257" cy="3100715"/>
          </a:xfrm>
          <a:prstGeom prst="rect">
            <a:avLst/>
          </a:prstGeom>
        </p:spPr>
      </p:pic>
      <p:sp>
        <p:nvSpPr>
          <p:cNvPr id="3" name="TextBox 2">
            <a:extLst>
              <a:ext uri="{FF2B5EF4-FFF2-40B4-BE49-F238E27FC236}">
                <a16:creationId xmlns:a16="http://schemas.microsoft.com/office/drawing/2014/main" id="{7FEB347E-6FD8-22D5-153D-204DACD3846B}"/>
              </a:ext>
            </a:extLst>
          </p:cNvPr>
          <p:cNvSpPr txBox="1"/>
          <p:nvPr/>
        </p:nvSpPr>
        <p:spPr>
          <a:xfrm>
            <a:off x="5355535" y="1729410"/>
            <a:ext cx="1262270" cy="1785104"/>
          </a:xfrm>
          <a:prstGeom prst="rect">
            <a:avLst/>
          </a:prstGeom>
          <a:noFill/>
        </p:spPr>
        <p:txBody>
          <a:bodyPr wrap="square" rtlCol="0">
            <a:spAutoFit/>
          </a:bodyPr>
          <a:lstStyle/>
          <a:p>
            <a:r>
              <a:rPr lang="en-US" sz="11000" dirty="0">
                <a:solidFill>
                  <a:srgbClr val="FFFF00"/>
                </a:solidFill>
                <a:latin typeface="Bangla MN" pitchFamily="2" charset="0"/>
                <a:cs typeface="Bangla MN" pitchFamily="2" charset="0"/>
              </a:rPr>
              <a:t>?</a:t>
            </a:r>
          </a:p>
        </p:txBody>
      </p:sp>
      <p:pic>
        <p:nvPicPr>
          <p:cNvPr id="5" name="Picture 4">
            <a:extLst>
              <a:ext uri="{FF2B5EF4-FFF2-40B4-BE49-F238E27FC236}">
                <a16:creationId xmlns:a16="http://schemas.microsoft.com/office/drawing/2014/main" id="{85F53BFA-50D1-95EE-FECC-76CED332507A}"/>
              </a:ext>
            </a:extLst>
          </p:cNvPr>
          <p:cNvPicPr>
            <a:picLocks noChangeAspect="1"/>
          </p:cNvPicPr>
          <p:nvPr/>
        </p:nvPicPr>
        <p:blipFill>
          <a:blip r:embed="rId2"/>
          <a:stretch>
            <a:fillRect/>
          </a:stretch>
        </p:blipFill>
        <p:spPr>
          <a:xfrm rot="2240240">
            <a:off x="6090111" y="1429868"/>
            <a:ext cx="2402703" cy="3048000"/>
          </a:xfrm>
          <a:prstGeom prst="rect">
            <a:avLst/>
          </a:prstGeom>
        </p:spPr>
      </p:pic>
      <p:pic>
        <p:nvPicPr>
          <p:cNvPr id="6" name="Picture 5">
            <a:extLst>
              <a:ext uri="{FF2B5EF4-FFF2-40B4-BE49-F238E27FC236}">
                <a16:creationId xmlns:a16="http://schemas.microsoft.com/office/drawing/2014/main" id="{359B4C4E-5793-B95F-38B0-36E077048ED0}"/>
              </a:ext>
            </a:extLst>
          </p:cNvPr>
          <p:cNvPicPr>
            <a:picLocks noChangeAspect="1"/>
          </p:cNvPicPr>
          <p:nvPr/>
        </p:nvPicPr>
        <p:blipFill>
          <a:blip r:embed="rId2"/>
          <a:stretch>
            <a:fillRect/>
          </a:stretch>
        </p:blipFill>
        <p:spPr>
          <a:xfrm rot="19389340" flipH="1">
            <a:off x="3393036" y="1540016"/>
            <a:ext cx="2035630" cy="2818825"/>
          </a:xfrm>
          <a:prstGeom prst="rect">
            <a:avLst/>
          </a:prstGeom>
        </p:spPr>
      </p:pic>
      <p:sp>
        <p:nvSpPr>
          <p:cNvPr id="7" name="TextBox 6">
            <a:extLst>
              <a:ext uri="{FF2B5EF4-FFF2-40B4-BE49-F238E27FC236}">
                <a16:creationId xmlns:a16="http://schemas.microsoft.com/office/drawing/2014/main" id="{516E8859-33EE-A1E8-D389-4F68AFC392DF}"/>
              </a:ext>
            </a:extLst>
          </p:cNvPr>
          <p:cNvSpPr txBox="1"/>
          <p:nvPr/>
        </p:nvSpPr>
        <p:spPr>
          <a:xfrm rot="19016713">
            <a:off x="4029768" y="1775466"/>
            <a:ext cx="1178336" cy="1785104"/>
          </a:xfrm>
          <a:prstGeom prst="rect">
            <a:avLst/>
          </a:prstGeom>
          <a:noFill/>
        </p:spPr>
        <p:txBody>
          <a:bodyPr wrap="square" rtlCol="0">
            <a:spAutoFit/>
          </a:bodyPr>
          <a:lstStyle/>
          <a:p>
            <a:r>
              <a:rPr lang="en-US" sz="11000" dirty="0">
                <a:solidFill>
                  <a:srgbClr val="FFFF00"/>
                </a:solidFill>
                <a:latin typeface="Bangla MN" pitchFamily="2" charset="0"/>
                <a:cs typeface="Bangla MN" pitchFamily="2" charset="0"/>
              </a:rPr>
              <a:t>?</a:t>
            </a:r>
          </a:p>
        </p:txBody>
      </p:sp>
      <p:sp>
        <p:nvSpPr>
          <p:cNvPr id="8" name="TextBox 7">
            <a:extLst>
              <a:ext uri="{FF2B5EF4-FFF2-40B4-BE49-F238E27FC236}">
                <a16:creationId xmlns:a16="http://schemas.microsoft.com/office/drawing/2014/main" id="{6C0E0611-3EA4-07BD-6AA5-3C2FC513A7C4}"/>
              </a:ext>
            </a:extLst>
          </p:cNvPr>
          <p:cNvSpPr txBox="1"/>
          <p:nvPr/>
        </p:nvSpPr>
        <p:spPr>
          <a:xfrm>
            <a:off x="6920957" y="1881810"/>
            <a:ext cx="1262270" cy="1785104"/>
          </a:xfrm>
          <a:prstGeom prst="rect">
            <a:avLst/>
          </a:prstGeom>
          <a:noFill/>
        </p:spPr>
        <p:txBody>
          <a:bodyPr wrap="square" rtlCol="0">
            <a:spAutoFit/>
          </a:bodyPr>
          <a:lstStyle/>
          <a:p>
            <a:r>
              <a:rPr lang="en-US" sz="11000" dirty="0">
                <a:solidFill>
                  <a:srgbClr val="FFFF00"/>
                </a:solidFill>
                <a:latin typeface="Bangla MN" pitchFamily="2" charset="0"/>
                <a:cs typeface="Bangla MN" pitchFamily="2" charset="0"/>
              </a:rPr>
              <a:t>?</a:t>
            </a:r>
          </a:p>
        </p:txBody>
      </p:sp>
      <p:sp>
        <p:nvSpPr>
          <p:cNvPr id="9" name="TextBox 8">
            <a:extLst>
              <a:ext uri="{FF2B5EF4-FFF2-40B4-BE49-F238E27FC236}">
                <a16:creationId xmlns:a16="http://schemas.microsoft.com/office/drawing/2014/main" id="{114731DB-7F9A-3097-AD93-40BE77815FA6}"/>
              </a:ext>
            </a:extLst>
          </p:cNvPr>
          <p:cNvSpPr txBox="1"/>
          <p:nvPr/>
        </p:nvSpPr>
        <p:spPr>
          <a:xfrm>
            <a:off x="129209" y="39759"/>
            <a:ext cx="11877733" cy="523220"/>
          </a:xfrm>
          <a:prstGeom prst="rect">
            <a:avLst/>
          </a:prstGeom>
          <a:noFill/>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Which integrative intervention to chose?</a:t>
            </a:r>
          </a:p>
        </p:txBody>
      </p:sp>
      <p:sp>
        <p:nvSpPr>
          <p:cNvPr id="11" name="TextBox 10">
            <a:extLst>
              <a:ext uri="{FF2B5EF4-FFF2-40B4-BE49-F238E27FC236}">
                <a16:creationId xmlns:a16="http://schemas.microsoft.com/office/drawing/2014/main" id="{244E23F7-E767-ABB6-F75D-CC5209714FE8}"/>
              </a:ext>
            </a:extLst>
          </p:cNvPr>
          <p:cNvSpPr txBox="1"/>
          <p:nvPr/>
        </p:nvSpPr>
        <p:spPr>
          <a:xfrm>
            <a:off x="780082" y="1215243"/>
            <a:ext cx="2353617" cy="3539430"/>
          </a:xfrm>
          <a:prstGeom prst="rect">
            <a:avLst/>
          </a:prstGeom>
          <a:solidFill>
            <a:srgbClr val="FFFF00"/>
          </a:solidFill>
        </p:spPr>
        <p:txBody>
          <a:bodyPr wrap="square" rtlCol="0">
            <a:spAutoFit/>
          </a:bodyPr>
          <a:lstStyle/>
          <a:p>
            <a:r>
              <a:rPr lang="en-US" sz="2800" dirty="0">
                <a:solidFill>
                  <a:srgbClr val="7030A0"/>
                </a:solidFill>
                <a:latin typeface="Apple Chancery" panose="03020702040506060504" pitchFamily="66" charset="-79"/>
                <a:cs typeface="Apple Chancery" panose="03020702040506060504" pitchFamily="66" charset="-79"/>
              </a:rPr>
              <a:t>Curcumin</a:t>
            </a:r>
          </a:p>
          <a:p>
            <a:r>
              <a:rPr lang="en-US" sz="2800" dirty="0">
                <a:solidFill>
                  <a:srgbClr val="7030A0"/>
                </a:solidFill>
                <a:latin typeface="Apple Chancery" panose="03020702040506060504" pitchFamily="66" charset="-79"/>
                <a:cs typeface="Apple Chancery" panose="03020702040506060504" pitchFamily="66" charset="-79"/>
              </a:rPr>
              <a:t>CBD</a:t>
            </a:r>
          </a:p>
          <a:p>
            <a:r>
              <a:rPr lang="en-US" sz="2800" dirty="0">
                <a:solidFill>
                  <a:srgbClr val="7030A0"/>
                </a:solidFill>
                <a:latin typeface="Apple Chancery" panose="03020702040506060504" pitchFamily="66" charset="-79"/>
                <a:cs typeface="Apple Chancery" panose="03020702040506060504" pitchFamily="66" charset="-79"/>
              </a:rPr>
              <a:t>Cannabis</a:t>
            </a:r>
          </a:p>
          <a:p>
            <a:r>
              <a:rPr lang="en-US" sz="2800" dirty="0">
                <a:solidFill>
                  <a:srgbClr val="7030A0"/>
                </a:solidFill>
                <a:latin typeface="Apple Chancery" panose="03020702040506060504" pitchFamily="66" charset="-79"/>
                <a:cs typeface="Apple Chancery" panose="03020702040506060504" pitchFamily="66" charset="-79"/>
              </a:rPr>
              <a:t>Cromolyn</a:t>
            </a:r>
          </a:p>
          <a:p>
            <a:r>
              <a:rPr lang="en-US" sz="2800" dirty="0">
                <a:solidFill>
                  <a:srgbClr val="7030A0"/>
                </a:solidFill>
                <a:latin typeface="Apple Chancery" panose="03020702040506060504" pitchFamily="66" charset="-79"/>
                <a:cs typeface="Apple Chancery" panose="03020702040506060504" pitchFamily="66" charset="-79"/>
              </a:rPr>
              <a:t>PEA </a:t>
            </a:r>
          </a:p>
          <a:p>
            <a:r>
              <a:rPr lang="en-US" sz="2800" dirty="0">
                <a:solidFill>
                  <a:srgbClr val="7030A0"/>
                </a:solidFill>
                <a:latin typeface="Apple Chancery" panose="03020702040506060504" pitchFamily="66" charset="-79"/>
                <a:cs typeface="Apple Chancery" panose="03020702040506060504" pitchFamily="66" charset="-79"/>
              </a:rPr>
              <a:t>CoQ10</a:t>
            </a:r>
          </a:p>
          <a:p>
            <a:r>
              <a:rPr lang="en-US" sz="2800" dirty="0">
                <a:solidFill>
                  <a:srgbClr val="7030A0"/>
                </a:solidFill>
                <a:latin typeface="Apple Chancery" panose="03020702040506060504" pitchFamily="66" charset="-79"/>
                <a:cs typeface="Apple Chancery" panose="03020702040506060504" pitchFamily="66" charset="-79"/>
              </a:rPr>
              <a:t>W3 fatty acid</a:t>
            </a:r>
          </a:p>
          <a:p>
            <a:r>
              <a:rPr lang="en-US" sz="2800" dirty="0" err="1">
                <a:solidFill>
                  <a:srgbClr val="7030A0"/>
                </a:solidFill>
                <a:latin typeface="Apple Chancery" panose="03020702040506060504" pitchFamily="66" charset="-79"/>
                <a:cs typeface="Apple Chancery" panose="03020702040506060504" pitchFamily="66" charset="-79"/>
              </a:rPr>
              <a:t>xxxx</a:t>
            </a:r>
            <a:endParaRPr lang="en-US" sz="2800" dirty="0">
              <a:solidFill>
                <a:srgbClr val="7030A0"/>
              </a:solidFill>
              <a:latin typeface="Apple Chancery" panose="03020702040506060504" pitchFamily="66" charset="-79"/>
              <a:cs typeface="Apple Chancery" panose="03020702040506060504" pitchFamily="66" charset="-79"/>
            </a:endParaRPr>
          </a:p>
        </p:txBody>
      </p:sp>
      <p:sp>
        <p:nvSpPr>
          <p:cNvPr id="12" name="TextBox 11">
            <a:extLst>
              <a:ext uri="{FF2B5EF4-FFF2-40B4-BE49-F238E27FC236}">
                <a16:creationId xmlns:a16="http://schemas.microsoft.com/office/drawing/2014/main" id="{EA13A03B-E618-5FE4-91CB-833B8973200B}"/>
              </a:ext>
            </a:extLst>
          </p:cNvPr>
          <p:cNvSpPr txBox="1"/>
          <p:nvPr/>
        </p:nvSpPr>
        <p:spPr>
          <a:xfrm>
            <a:off x="8750898" y="1211195"/>
            <a:ext cx="3041232" cy="3970318"/>
          </a:xfrm>
          <a:prstGeom prst="rect">
            <a:avLst/>
          </a:prstGeom>
          <a:solidFill>
            <a:srgbClr val="FFFF00"/>
          </a:solidFill>
        </p:spPr>
        <p:txBody>
          <a:bodyPr wrap="square" rtlCol="0">
            <a:spAutoFit/>
          </a:bodyPr>
          <a:lstStyle/>
          <a:p>
            <a:r>
              <a:rPr lang="en-US" sz="2800" dirty="0">
                <a:solidFill>
                  <a:srgbClr val="7030A0"/>
                </a:solidFill>
                <a:latin typeface="Apple Chancery" panose="03020702040506060504" pitchFamily="66" charset="-79"/>
                <a:cs typeface="Apple Chancery" panose="03020702040506060504" pitchFamily="66" charset="-79"/>
              </a:rPr>
              <a:t>CBT</a:t>
            </a:r>
          </a:p>
          <a:p>
            <a:r>
              <a:rPr lang="en-US" sz="2800" dirty="0">
                <a:solidFill>
                  <a:srgbClr val="7030A0"/>
                </a:solidFill>
                <a:latin typeface="Apple Chancery" panose="03020702040506060504" pitchFamily="66" charset="-79"/>
                <a:cs typeface="Apple Chancery" panose="03020702040506060504" pitchFamily="66" charset="-79"/>
              </a:rPr>
              <a:t>Diet</a:t>
            </a:r>
          </a:p>
          <a:p>
            <a:r>
              <a:rPr lang="en-US" sz="2800" dirty="0">
                <a:solidFill>
                  <a:srgbClr val="7030A0"/>
                </a:solidFill>
                <a:latin typeface="Apple Chancery" panose="03020702040506060504" pitchFamily="66" charset="-79"/>
                <a:cs typeface="Apple Chancery" panose="03020702040506060504" pitchFamily="66" charset="-79"/>
              </a:rPr>
              <a:t>Companion</a:t>
            </a:r>
          </a:p>
          <a:p>
            <a:r>
              <a:rPr lang="en-US" sz="2800" dirty="0">
                <a:solidFill>
                  <a:srgbClr val="7030A0"/>
                </a:solidFill>
                <a:latin typeface="Apple Chancery" panose="03020702040506060504" pitchFamily="66" charset="-79"/>
                <a:cs typeface="Apple Chancery" panose="03020702040506060504" pitchFamily="66" charset="-79"/>
              </a:rPr>
              <a:t>Acupuncture</a:t>
            </a:r>
          </a:p>
          <a:p>
            <a:r>
              <a:rPr lang="en-US" sz="2800" dirty="0">
                <a:solidFill>
                  <a:srgbClr val="7030A0"/>
                </a:solidFill>
                <a:latin typeface="Apple Chancery" panose="03020702040506060504" pitchFamily="66" charset="-79"/>
                <a:cs typeface="Apple Chancery" panose="03020702040506060504" pitchFamily="66" charset="-79"/>
              </a:rPr>
              <a:t>Virtual reality</a:t>
            </a:r>
          </a:p>
          <a:p>
            <a:r>
              <a:rPr lang="en-US" sz="2800" dirty="0">
                <a:solidFill>
                  <a:srgbClr val="7030A0"/>
                </a:solidFill>
                <a:latin typeface="Apple Chancery" panose="03020702040506060504" pitchFamily="66" charset="-79"/>
                <a:cs typeface="Apple Chancery" panose="03020702040506060504" pitchFamily="66" charset="-79"/>
              </a:rPr>
              <a:t>Sleep</a:t>
            </a:r>
          </a:p>
          <a:p>
            <a:r>
              <a:rPr lang="en-US" sz="2800" dirty="0">
                <a:solidFill>
                  <a:srgbClr val="7030A0"/>
                </a:solidFill>
                <a:latin typeface="Apple Chancery" panose="03020702040506060504" pitchFamily="66" charset="-79"/>
                <a:cs typeface="Apple Chancery" panose="03020702040506060504" pitchFamily="66" charset="-79"/>
              </a:rPr>
              <a:t>Music therapy</a:t>
            </a:r>
          </a:p>
          <a:p>
            <a:r>
              <a:rPr lang="en-US" sz="2800" dirty="0">
                <a:solidFill>
                  <a:srgbClr val="7030A0"/>
                </a:solidFill>
                <a:latin typeface="Apple Chancery" panose="03020702040506060504" pitchFamily="66" charset="-79"/>
                <a:cs typeface="Apple Chancery" panose="03020702040506060504" pitchFamily="66" charset="-79"/>
              </a:rPr>
              <a:t>Environment</a:t>
            </a:r>
          </a:p>
          <a:p>
            <a:r>
              <a:rPr lang="en-US" sz="2800" dirty="0" err="1">
                <a:solidFill>
                  <a:srgbClr val="7030A0"/>
                </a:solidFill>
                <a:latin typeface="Apple Chancery" panose="03020702040506060504" pitchFamily="66" charset="-79"/>
                <a:cs typeface="Apple Chancery" panose="03020702040506060504" pitchFamily="66" charset="-79"/>
              </a:rPr>
              <a:t>yyyy</a:t>
            </a:r>
            <a:endParaRPr lang="en-US" sz="2800" dirty="0">
              <a:solidFill>
                <a:srgbClr val="7030A0"/>
              </a:solidFill>
              <a:latin typeface="Apple Chancery" panose="03020702040506060504" pitchFamily="66" charset="-79"/>
              <a:cs typeface="Apple Chancery" panose="03020702040506060504" pitchFamily="66" charset="-79"/>
            </a:endParaRPr>
          </a:p>
        </p:txBody>
      </p:sp>
      <p:sp>
        <p:nvSpPr>
          <p:cNvPr id="13" name="TextBox 12">
            <a:extLst>
              <a:ext uri="{FF2B5EF4-FFF2-40B4-BE49-F238E27FC236}">
                <a16:creationId xmlns:a16="http://schemas.microsoft.com/office/drawing/2014/main" id="{F9B1CE70-DCA3-3030-FB64-1A8A8885EC47}"/>
              </a:ext>
            </a:extLst>
          </p:cNvPr>
          <p:cNvSpPr txBox="1"/>
          <p:nvPr/>
        </p:nvSpPr>
        <p:spPr>
          <a:xfrm>
            <a:off x="4276506" y="4334180"/>
            <a:ext cx="3420327" cy="2246769"/>
          </a:xfrm>
          <a:prstGeom prst="rect">
            <a:avLst/>
          </a:prstGeom>
          <a:solidFill>
            <a:srgbClr val="E2DEFF"/>
          </a:solidFill>
        </p:spPr>
        <p:txBody>
          <a:bodyPr wrap="square" rtlCol="0">
            <a:spAutoFit/>
          </a:bodyPr>
          <a:lstStyle/>
          <a:p>
            <a:pPr algn="ctr"/>
            <a:r>
              <a:rPr lang="en-US" sz="2800" dirty="0">
                <a:solidFill>
                  <a:srgbClr val="C00000"/>
                </a:solidFill>
                <a:latin typeface="Arial" panose="020B0604020202020204" pitchFamily="34" charset="0"/>
                <a:cs typeface="Arial" panose="020B0604020202020204" pitchFamily="34" charset="0"/>
              </a:rPr>
              <a:t>Healthy lifestyle</a:t>
            </a:r>
          </a:p>
          <a:p>
            <a:pPr algn="ctr"/>
            <a:r>
              <a:rPr lang="en-US" sz="2800" dirty="0">
                <a:solidFill>
                  <a:srgbClr val="7030A0"/>
                </a:solidFill>
                <a:latin typeface="Apple Chancery" panose="03020702040506060504" pitchFamily="66" charset="-79"/>
                <a:cs typeface="Apple Chancery" panose="03020702040506060504" pitchFamily="66" charset="-79"/>
              </a:rPr>
              <a:t>Diet, hydration</a:t>
            </a:r>
          </a:p>
          <a:p>
            <a:pPr algn="ctr"/>
            <a:r>
              <a:rPr lang="en-US" sz="2800" dirty="0">
                <a:solidFill>
                  <a:srgbClr val="7030A0"/>
                </a:solidFill>
                <a:latin typeface="Apple Chancery" panose="03020702040506060504" pitchFamily="66" charset="-79"/>
                <a:cs typeface="Apple Chancery" panose="03020702040506060504" pitchFamily="66" charset="-79"/>
              </a:rPr>
              <a:t>Comfort</a:t>
            </a:r>
          </a:p>
          <a:p>
            <a:pPr algn="ctr"/>
            <a:r>
              <a:rPr lang="en-US" sz="2800" dirty="0">
                <a:solidFill>
                  <a:srgbClr val="7030A0"/>
                </a:solidFill>
                <a:latin typeface="Apple Chancery" panose="03020702040506060504" pitchFamily="66" charset="-79"/>
                <a:cs typeface="Apple Chancery" panose="03020702040506060504" pitchFamily="66" charset="-79"/>
              </a:rPr>
              <a:t>Sleep</a:t>
            </a:r>
          </a:p>
          <a:p>
            <a:pPr algn="ctr"/>
            <a:r>
              <a:rPr lang="en-US" sz="2800" dirty="0">
                <a:solidFill>
                  <a:srgbClr val="7030A0"/>
                </a:solidFill>
                <a:latin typeface="Apple Chancery" panose="03020702040506060504" pitchFamily="66" charset="-79"/>
                <a:cs typeface="Apple Chancery" panose="03020702040506060504" pitchFamily="66" charset="-79"/>
              </a:rPr>
              <a:t>Clean air</a:t>
            </a:r>
          </a:p>
        </p:txBody>
      </p:sp>
    </p:spTree>
    <p:extLst>
      <p:ext uri="{BB962C8B-B14F-4D97-AF65-F5344CB8AC3E}">
        <p14:creationId xmlns:p14="http://schemas.microsoft.com/office/powerpoint/2010/main" val="910784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CB1162-CC0A-8B47-BC6E-A6798C8E6392}"/>
              </a:ext>
            </a:extLst>
          </p:cNvPr>
          <p:cNvSpPr>
            <a:spLocks noGrp="1"/>
          </p:cNvSpPr>
          <p:nvPr>
            <p:ph type="sldNum" sz="quarter" idx="12"/>
          </p:nvPr>
        </p:nvSpPr>
        <p:spPr>
          <a:xfrm>
            <a:off x="11596913" y="6356350"/>
            <a:ext cx="4100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27F35D-8E93-224B-8002-CFA3C7E1BA5F}" type="slidenum">
              <a:rPr lang="en-US" smtClean="0">
                <a:solidFill>
                  <a:prstClr val="black">
                    <a:tint val="75000"/>
                  </a:prstClr>
                </a:solidFill>
              </a:rPr>
              <a:pPr/>
              <a:t>33</a:t>
            </a:fld>
            <a:endParaRPr lang="en-US">
              <a:solidFill>
                <a:prstClr val="black">
                  <a:tint val="75000"/>
                </a:prstClr>
              </a:solidFill>
            </a:endParaRPr>
          </a:p>
        </p:txBody>
      </p:sp>
      <p:sp>
        <p:nvSpPr>
          <p:cNvPr id="5" name="TextBox 4">
            <a:extLst>
              <a:ext uri="{FF2B5EF4-FFF2-40B4-BE49-F238E27FC236}">
                <a16:creationId xmlns:a16="http://schemas.microsoft.com/office/drawing/2014/main" id="{D5F728D2-9068-D64A-8461-D91D5C5BCBE4}"/>
              </a:ext>
            </a:extLst>
          </p:cNvPr>
          <p:cNvSpPr txBox="1"/>
          <p:nvPr/>
        </p:nvSpPr>
        <p:spPr>
          <a:xfrm>
            <a:off x="197744" y="972229"/>
            <a:ext cx="3738013" cy="4678204"/>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u="sng" dirty="0">
                <a:solidFill>
                  <a:schemeClr val="tx1"/>
                </a:solidFill>
                <a:latin typeface="Arial"/>
                <a:cs typeface="Arial"/>
              </a:rPr>
              <a:t>Lab Members</a:t>
            </a:r>
          </a:p>
          <a:p>
            <a:r>
              <a:rPr lang="en-US" sz="2000" dirty="0">
                <a:latin typeface="Arial" panose="020B0604020202020204" pitchFamily="34" charset="0"/>
                <a:cs typeface="Arial" panose="020B0604020202020204" pitchFamily="34" charset="0"/>
              </a:rPr>
              <a:t>Donovan A Argueta, PhD</a:t>
            </a:r>
          </a:p>
          <a:p>
            <a:r>
              <a:rPr lang="en-US" sz="2000" dirty="0">
                <a:latin typeface="Arial" panose="020B0604020202020204" pitchFamily="34" charset="0"/>
                <a:cs typeface="Arial" panose="020B0604020202020204" pitchFamily="34" charset="0"/>
              </a:rPr>
              <a:t>Yugal Goel, PhD</a:t>
            </a:r>
          </a:p>
          <a:p>
            <a:r>
              <a:rPr lang="en-US" sz="2000" dirty="0">
                <a:solidFill>
                  <a:schemeClr val="tx1"/>
                </a:solidFill>
                <a:latin typeface="Arial"/>
                <a:cs typeface="Arial"/>
              </a:rPr>
              <a:t>Hemanth </a:t>
            </a:r>
            <a:r>
              <a:rPr lang="en-US" sz="2000" dirty="0" err="1">
                <a:solidFill>
                  <a:schemeClr val="tx1"/>
                </a:solidFill>
                <a:latin typeface="Arial"/>
                <a:cs typeface="Arial"/>
              </a:rPr>
              <a:t>Cherukury</a:t>
            </a:r>
            <a:r>
              <a:rPr lang="en-US" sz="2000" dirty="0">
                <a:solidFill>
                  <a:schemeClr val="tx1"/>
                </a:solidFill>
                <a:latin typeface="Arial"/>
                <a:cs typeface="Arial"/>
              </a:rPr>
              <a:t>, PhD</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Stacy </a:t>
            </a:r>
            <a:r>
              <a:rPr lang="en-US" sz="2000" dirty="0" err="1">
                <a:latin typeface="Arial" panose="020B0604020202020204" pitchFamily="34" charset="0"/>
                <a:cs typeface="Arial" panose="020B0604020202020204" pitchFamily="34" charset="0"/>
              </a:rPr>
              <a:t>Kiven</a:t>
            </a:r>
            <a:endParaRPr lang="en-US" sz="2000" dirty="0">
              <a:latin typeface="Arial" panose="020B0604020202020204" pitchFamily="34" charset="0"/>
              <a:cs typeface="Arial" panose="020B0604020202020204" pitchFamily="34" charset="0"/>
            </a:endParaRPr>
          </a:p>
          <a:p>
            <a:pPr>
              <a:defRPr/>
            </a:pPr>
            <a:r>
              <a:rPr lang="en-US" sz="2000" dirty="0">
                <a:solidFill>
                  <a:schemeClr val="tx1"/>
                </a:solidFill>
                <a:latin typeface="Arial"/>
                <a:cs typeface="Arial"/>
              </a:rPr>
              <a:t>Varun </a:t>
            </a:r>
            <a:r>
              <a:rPr lang="en-US" sz="2000" dirty="0" err="1">
                <a:solidFill>
                  <a:schemeClr val="tx1"/>
                </a:solidFill>
                <a:latin typeface="Arial"/>
                <a:cs typeface="Arial"/>
              </a:rPr>
              <a:t>Sagi</a:t>
            </a:r>
            <a:r>
              <a:rPr lang="en-US" sz="2000" dirty="0">
                <a:solidFill>
                  <a:schemeClr val="tx1"/>
                </a:solidFill>
                <a:latin typeface="Arial"/>
                <a:cs typeface="Arial"/>
              </a:rPr>
              <a:t>, MD </a:t>
            </a:r>
          </a:p>
          <a:p>
            <a:pPr>
              <a:defRPr/>
            </a:pPr>
            <a:r>
              <a:rPr lang="en-US" sz="2000" dirty="0" err="1">
                <a:solidFill>
                  <a:schemeClr val="tx1"/>
                </a:solidFill>
                <a:latin typeface="Arial"/>
                <a:cs typeface="Arial"/>
              </a:rPr>
              <a:t>Jianxun</a:t>
            </a:r>
            <a:r>
              <a:rPr lang="en-US" sz="2000" dirty="0">
                <a:solidFill>
                  <a:schemeClr val="tx1"/>
                </a:solidFill>
                <a:latin typeface="Arial"/>
                <a:cs typeface="Arial"/>
              </a:rPr>
              <a:t> Lei, PhD</a:t>
            </a:r>
          </a:p>
          <a:p>
            <a:pPr>
              <a:defRPr/>
            </a:pPr>
            <a:r>
              <a:rPr lang="en-US" sz="2000" dirty="0">
                <a:solidFill>
                  <a:schemeClr val="tx1"/>
                </a:solidFill>
                <a:latin typeface="Arial"/>
                <a:cs typeface="Arial"/>
              </a:rPr>
              <a:t>Ying Wang, MD, PhD</a:t>
            </a:r>
          </a:p>
          <a:p>
            <a:pPr>
              <a:defRPr/>
            </a:pPr>
            <a:r>
              <a:rPr lang="en-US" sz="2000" dirty="0" err="1">
                <a:solidFill>
                  <a:schemeClr val="tx1"/>
                </a:solidFill>
                <a:latin typeface="Arial"/>
                <a:cs typeface="Arial"/>
              </a:rPr>
              <a:t>Divyanshoo</a:t>
            </a:r>
            <a:r>
              <a:rPr lang="en-US" sz="2000" dirty="0">
                <a:solidFill>
                  <a:schemeClr val="tx1"/>
                </a:solidFill>
                <a:latin typeface="Arial"/>
                <a:cs typeface="Arial"/>
              </a:rPr>
              <a:t> Kohli, MD</a:t>
            </a:r>
          </a:p>
          <a:p>
            <a:pPr>
              <a:defRPr/>
            </a:pPr>
            <a:r>
              <a:rPr lang="en-US" sz="2000" dirty="0">
                <a:solidFill>
                  <a:schemeClr val="tx1"/>
                </a:solidFill>
                <a:latin typeface="Arial"/>
                <a:cs typeface="Arial"/>
              </a:rPr>
              <a:t>Lucile Vincent, PhD</a:t>
            </a:r>
          </a:p>
          <a:p>
            <a:pPr>
              <a:defRPr/>
            </a:pPr>
            <a:r>
              <a:rPr lang="en-US" sz="2000" dirty="0" err="1">
                <a:solidFill>
                  <a:schemeClr val="tx1"/>
                </a:solidFill>
                <a:latin typeface="Arial"/>
                <a:cs typeface="Arial"/>
              </a:rPr>
              <a:t>Raghda</a:t>
            </a:r>
            <a:r>
              <a:rPr lang="en-US" sz="2000" dirty="0">
                <a:solidFill>
                  <a:schemeClr val="tx1"/>
                </a:solidFill>
                <a:latin typeface="Arial"/>
                <a:cs typeface="Arial"/>
              </a:rPr>
              <a:t> T </a:t>
            </a:r>
            <a:r>
              <a:rPr lang="en-US" sz="2000" dirty="0" err="1">
                <a:solidFill>
                  <a:schemeClr val="tx1"/>
                </a:solidFill>
                <a:latin typeface="Arial"/>
                <a:cs typeface="Arial"/>
              </a:rPr>
              <a:t>Fouda</a:t>
            </a:r>
            <a:r>
              <a:rPr lang="en-US" sz="2000" dirty="0">
                <a:solidFill>
                  <a:schemeClr val="tx1"/>
                </a:solidFill>
                <a:latin typeface="Arial"/>
                <a:cs typeface="Arial"/>
              </a:rPr>
              <a:t>, MD, PhD</a:t>
            </a:r>
          </a:p>
          <a:p>
            <a:pPr>
              <a:defRPr/>
            </a:pPr>
            <a:r>
              <a:rPr lang="en-US" sz="2000" dirty="0" err="1">
                <a:solidFill>
                  <a:schemeClr val="tx1"/>
                </a:solidFill>
                <a:latin typeface="Arial"/>
                <a:cs typeface="Arial"/>
              </a:rPr>
              <a:t>Jinny</a:t>
            </a:r>
            <a:r>
              <a:rPr lang="en-US" sz="2000" dirty="0">
                <a:solidFill>
                  <a:schemeClr val="tx1"/>
                </a:solidFill>
                <a:latin typeface="Arial"/>
                <a:cs typeface="Arial"/>
              </a:rPr>
              <a:t> A Paul, PhD</a:t>
            </a:r>
          </a:p>
          <a:p>
            <a:pPr>
              <a:defRPr/>
            </a:pPr>
            <a:r>
              <a:rPr lang="en-US" sz="2000" dirty="0" err="1">
                <a:solidFill>
                  <a:schemeClr val="tx1"/>
                </a:solidFill>
                <a:latin typeface="Arial"/>
                <a:cs typeface="Arial"/>
              </a:rPr>
              <a:t>Yessenia</a:t>
            </a:r>
            <a:r>
              <a:rPr lang="en-US" sz="2000" dirty="0">
                <a:solidFill>
                  <a:schemeClr val="tx1"/>
                </a:solidFill>
                <a:latin typeface="Arial"/>
                <a:cs typeface="Arial"/>
              </a:rPr>
              <a:t> V Guevara, PhD</a:t>
            </a:r>
          </a:p>
          <a:p>
            <a:pPr>
              <a:defRPr/>
            </a:pPr>
            <a:r>
              <a:rPr lang="en-US" sz="2000" dirty="0" err="1">
                <a:solidFill>
                  <a:schemeClr val="tx1"/>
                </a:solidFill>
                <a:latin typeface="Arial"/>
                <a:cs typeface="Arial"/>
              </a:rPr>
              <a:t>Yann</a:t>
            </a:r>
            <a:r>
              <a:rPr lang="en-US" sz="2000" dirty="0">
                <a:solidFill>
                  <a:schemeClr val="tx1"/>
                </a:solidFill>
                <a:latin typeface="Arial"/>
                <a:cs typeface="Arial"/>
              </a:rPr>
              <a:t> </a:t>
            </a:r>
            <a:r>
              <a:rPr lang="en-US" sz="2000" dirty="0" err="1">
                <a:solidFill>
                  <a:schemeClr val="tx1"/>
                </a:solidFill>
                <a:latin typeface="Arial"/>
                <a:cs typeface="Arial"/>
              </a:rPr>
              <a:t>Lamarre</a:t>
            </a:r>
            <a:r>
              <a:rPr lang="en-US" sz="2000" dirty="0">
                <a:solidFill>
                  <a:schemeClr val="tx1"/>
                </a:solidFill>
                <a:latin typeface="Arial"/>
                <a:cs typeface="Arial"/>
              </a:rPr>
              <a:t>, PhD</a:t>
            </a:r>
          </a:p>
          <a:p>
            <a:pPr>
              <a:defRPr/>
            </a:pPr>
            <a:r>
              <a:rPr lang="en-US" sz="2000" dirty="0">
                <a:solidFill>
                  <a:schemeClr val="tx1"/>
                </a:solidFill>
                <a:latin typeface="Arial"/>
                <a:cs typeface="Arial"/>
              </a:rPr>
              <a:t>Joe Cataldo, PhD</a:t>
            </a:r>
          </a:p>
        </p:txBody>
      </p:sp>
      <p:sp>
        <p:nvSpPr>
          <p:cNvPr id="6" name="TextBox 5">
            <a:extLst>
              <a:ext uri="{FF2B5EF4-FFF2-40B4-BE49-F238E27FC236}">
                <a16:creationId xmlns:a16="http://schemas.microsoft.com/office/drawing/2014/main" id="{5776AF9C-C4EB-D34F-A7D8-0F5E4EB6E3A2}"/>
              </a:ext>
            </a:extLst>
          </p:cNvPr>
          <p:cNvSpPr txBox="1"/>
          <p:nvPr/>
        </p:nvSpPr>
        <p:spPr>
          <a:xfrm>
            <a:off x="4127181" y="1089898"/>
            <a:ext cx="3924997" cy="4370427"/>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u="sng" dirty="0">
                <a:solidFill>
                  <a:schemeClr val="tx1"/>
                </a:solidFill>
                <a:latin typeface="Arial"/>
                <a:cs typeface="Arial"/>
              </a:rPr>
              <a:t>Lab Members</a:t>
            </a:r>
          </a:p>
          <a:p>
            <a:pPr>
              <a:defRPr/>
            </a:pPr>
            <a:r>
              <a:rPr lang="en-US" sz="2000" dirty="0" err="1">
                <a:solidFill>
                  <a:schemeClr val="tx1"/>
                </a:solidFill>
                <a:latin typeface="Arial"/>
                <a:cs typeface="Arial"/>
              </a:rPr>
              <a:t>Huy</a:t>
            </a:r>
            <a:r>
              <a:rPr lang="en-US" sz="2000" dirty="0">
                <a:solidFill>
                  <a:schemeClr val="tx1"/>
                </a:solidFill>
                <a:latin typeface="Arial"/>
                <a:cs typeface="Arial"/>
              </a:rPr>
              <a:t> Tran, DO</a:t>
            </a:r>
          </a:p>
          <a:p>
            <a:pPr>
              <a:defRPr/>
            </a:pPr>
            <a:r>
              <a:rPr lang="en-US" sz="2000" dirty="0">
                <a:solidFill>
                  <a:schemeClr val="tx1"/>
                </a:solidFill>
                <a:latin typeface="Arial"/>
                <a:cs typeface="Arial"/>
              </a:rPr>
              <a:t>Julia Nguyen</a:t>
            </a:r>
          </a:p>
          <a:p>
            <a:pPr>
              <a:defRPr/>
            </a:pPr>
            <a:r>
              <a:rPr lang="en-US" sz="2000" dirty="0" err="1">
                <a:solidFill>
                  <a:schemeClr val="tx1"/>
                </a:solidFill>
                <a:latin typeface="Arial"/>
                <a:cs typeface="Arial"/>
              </a:rPr>
              <a:t>Waogwende</a:t>
            </a:r>
            <a:r>
              <a:rPr lang="en-US" sz="2000" dirty="0">
                <a:solidFill>
                  <a:schemeClr val="tx1"/>
                </a:solidFill>
                <a:latin typeface="Arial"/>
                <a:cs typeface="Arial"/>
              </a:rPr>
              <a:t> L Song-</a:t>
            </a:r>
            <a:r>
              <a:rPr lang="en-US" sz="2000" dirty="0" err="1">
                <a:solidFill>
                  <a:schemeClr val="tx1"/>
                </a:solidFill>
                <a:latin typeface="Arial"/>
                <a:cs typeface="Arial"/>
              </a:rPr>
              <a:t>Naba</a:t>
            </a:r>
            <a:r>
              <a:rPr lang="en-US" sz="2000" dirty="0">
                <a:solidFill>
                  <a:schemeClr val="tx1"/>
                </a:solidFill>
                <a:latin typeface="Arial"/>
                <a:cs typeface="Arial"/>
              </a:rPr>
              <a:t>, MD </a:t>
            </a:r>
            <a:r>
              <a:rPr lang="en-US" sz="2000" dirty="0">
                <a:latin typeface="Arial" panose="020B0604020202020204" pitchFamily="34" charset="0"/>
                <a:cs typeface="Arial" panose="020B0604020202020204" pitchFamily="34" charset="0"/>
              </a:rPr>
              <a:t>Anupam </a:t>
            </a:r>
            <a:r>
              <a:rPr lang="en-US" sz="2000" dirty="0" err="1">
                <a:latin typeface="Arial" panose="020B0604020202020204" pitchFamily="34" charset="0"/>
                <a:cs typeface="Arial" panose="020B0604020202020204" pitchFamily="34" charset="0"/>
              </a:rPr>
              <a:t>Aich</a:t>
            </a:r>
            <a:r>
              <a:rPr lang="en-US" sz="2000" dirty="0">
                <a:latin typeface="Arial" panose="020B0604020202020204" pitchFamily="34" charset="0"/>
                <a:cs typeface="Arial" panose="020B0604020202020204" pitchFamily="34" charset="0"/>
              </a:rPr>
              <a:t>, PhD</a:t>
            </a:r>
          </a:p>
          <a:p>
            <a:r>
              <a:rPr lang="en-US" sz="2000" dirty="0">
                <a:latin typeface="Arial" panose="020B0604020202020204" pitchFamily="34" charset="0"/>
                <a:cs typeface="Arial" panose="020B0604020202020204" pitchFamily="34" charset="0"/>
              </a:rPr>
              <a:t>Om </a:t>
            </a:r>
            <a:r>
              <a:rPr lang="en-US" sz="2000" dirty="0" err="1">
                <a:latin typeface="Arial" panose="020B0604020202020204" pitchFamily="34" charset="0"/>
                <a:cs typeface="Arial" panose="020B0604020202020204" pitchFamily="34" charset="0"/>
              </a:rPr>
              <a:t>Jahagirdar</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Aditya Mittal</a:t>
            </a:r>
          </a:p>
          <a:p>
            <a:r>
              <a:rPr lang="en-US" sz="2000" dirty="0">
                <a:latin typeface="Arial" panose="020B0604020202020204" pitchFamily="34" charset="0"/>
                <a:cs typeface="Arial" panose="020B0604020202020204" pitchFamily="34" charset="0"/>
              </a:rPr>
              <a:t>Kristen Peterson</a:t>
            </a:r>
          </a:p>
          <a:p>
            <a:r>
              <a:rPr lang="en-US" sz="2000" dirty="0">
                <a:latin typeface="Arial" panose="020B0604020202020204" pitchFamily="34" charset="0"/>
                <a:cs typeface="Arial" panose="020B0604020202020204" pitchFamily="34" charset="0"/>
              </a:rPr>
              <a:t>Kendall </a:t>
            </a:r>
            <a:r>
              <a:rPr lang="en-US" sz="2000" dirty="0" err="1">
                <a:latin typeface="Arial" panose="020B0604020202020204" pitchFamily="34" charset="0"/>
                <a:cs typeface="Arial" panose="020B0604020202020204" pitchFamily="34" charset="0"/>
              </a:rPr>
              <a:t>O’Daniel</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Carolina Mireles</a:t>
            </a:r>
          </a:p>
          <a:p>
            <a:r>
              <a:rPr lang="en-US" sz="2000" dirty="0">
                <a:latin typeface="Arial" panose="020B0604020202020204" pitchFamily="34" charset="0"/>
                <a:cs typeface="Arial" panose="020B0604020202020204" pitchFamily="34" charset="0"/>
              </a:rPr>
              <a:t>Reina </a:t>
            </a:r>
            <a:r>
              <a:rPr lang="en-US" sz="2000" dirty="0" err="1">
                <a:latin typeface="Arial" panose="020B0604020202020204" pitchFamily="34" charset="0"/>
                <a:cs typeface="Arial" panose="020B0604020202020204" pitchFamily="34" charset="0"/>
              </a:rPr>
              <a:t>Lomelli</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Natalie Garcia</a:t>
            </a:r>
          </a:p>
          <a:p>
            <a:r>
              <a:rPr lang="en-US" sz="2000" dirty="0">
                <a:solidFill>
                  <a:schemeClr val="tx1"/>
                </a:solidFill>
                <a:latin typeface="Arial"/>
                <a:cs typeface="Arial"/>
              </a:rPr>
              <a:t>Megan </a:t>
            </a:r>
            <a:r>
              <a:rPr lang="en-US" sz="2000" dirty="0" err="1">
                <a:solidFill>
                  <a:schemeClr val="tx1"/>
                </a:solidFill>
                <a:latin typeface="Arial"/>
                <a:cs typeface="Arial"/>
              </a:rPr>
              <a:t>Uhelski</a:t>
            </a:r>
            <a:r>
              <a:rPr lang="en-US" sz="2000" dirty="0">
                <a:solidFill>
                  <a:schemeClr val="tx1"/>
                </a:solidFill>
                <a:latin typeface="Arial"/>
                <a:cs typeface="Arial"/>
              </a:rPr>
              <a:t>, PhD</a:t>
            </a:r>
          </a:p>
          <a:p>
            <a:endParaRPr lang="en-US" sz="2000" dirty="0">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D0A1A0F7-BD04-3741-8896-83EF5F01B4B9}"/>
              </a:ext>
            </a:extLst>
          </p:cNvPr>
          <p:cNvSpPr txBox="1">
            <a:spLocks noChangeArrowheads="1"/>
          </p:cNvSpPr>
          <p:nvPr/>
        </p:nvSpPr>
        <p:spPr bwMode="auto">
          <a:xfrm>
            <a:off x="0" y="47255"/>
            <a:ext cx="12006942" cy="954107"/>
          </a:xfrm>
          <a:prstGeom prst="rect">
            <a:avLst/>
          </a:prstGeom>
          <a:solidFill>
            <a:schemeClr val="accent6">
              <a:lumMod val="90000"/>
              <a:lumOff val="1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dirty="0">
                <a:solidFill>
                  <a:srgbClr val="FFFF00"/>
                </a:solidFill>
              </a:rPr>
              <a:t>ACKNOWLEDGEMENTS</a:t>
            </a:r>
          </a:p>
          <a:p>
            <a:pPr algn="ctr" eaLnBrk="1" hangingPunct="1"/>
            <a:endParaRPr lang="en-US" altLang="en-US" sz="2800" dirty="0">
              <a:solidFill>
                <a:srgbClr val="FFFF00"/>
              </a:solidFill>
            </a:endParaRPr>
          </a:p>
        </p:txBody>
      </p:sp>
      <p:sp>
        <p:nvSpPr>
          <p:cNvPr id="8" name="TextBox 7">
            <a:extLst>
              <a:ext uri="{FF2B5EF4-FFF2-40B4-BE49-F238E27FC236}">
                <a16:creationId xmlns:a16="http://schemas.microsoft.com/office/drawing/2014/main" id="{6658EBA1-D52E-5A44-9FCC-FF044ECFD7FC}"/>
              </a:ext>
            </a:extLst>
          </p:cNvPr>
          <p:cNvSpPr txBox="1"/>
          <p:nvPr/>
        </p:nvSpPr>
        <p:spPr>
          <a:xfrm>
            <a:off x="0" y="5948971"/>
            <a:ext cx="12192000" cy="861774"/>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hangingPunct="1">
              <a:spcBef>
                <a:spcPct val="50000"/>
              </a:spcBef>
            </a:pPr>
            <a:r>
              <a:rPr lang="en-US" sz="2000" dirty="0">
                <a:effectLst/>
                <a:latin typeface="Arial" panose="020B0604020202020204" pitchFamily="34" charset="0"/>
                <a:ea typeface="Times New Roman" panose="02020603050405020304" pitchFamily="18" charset="0"/>
              </a:rPr>
              <a:t>U24AT012868;</a:t>
            </a:r>
            <a:r>
              <a:rPr lang="en-US" sz="1600" dirty="0">
                <a:effectLst/>
              </a:rPr>
              <a:t> </a:t>
            </a:r>
            <a:r>
              <a:rPr lang="en-US" altLang="en-US" sz="2000" dirty="0">
                <a:solidFill>
                  <a:srgbClr val="000000"/>
                </a:solidFill>
                <a:latin typeface="Arial" panose="020B0604020202020204" pitchFamily="34" charset="0"/>
                <a:cs typeface="Arial" panose="020B0604020202020204" pitchFamily="34" charset="0"/>
              </a:rPr>
              <a:t>UO1HL117664, RO1s HL6880, HL103733, CA263806; HL68802-06S1; HL68802-7S1</a:t>
            </a:r>
          </a:p>
          <a:p>
            <a:pPr algn="ctr" defTabSz="914400" eaLnBrk="1" hangingPunct="1">
              <a:spcBef>
                <a:spcPct val="50000"/>
              </a:spcBef>
            </a:pPr>
            <a:r>
              <a:rPr lang="en-US" altLang="en-US" sz="2000" dirty="0">
                <a:solidFill>
                  <a:srgbClr val="000000"/>
                </a:solidFill>
                <a:latin typeface="Arial" panose="020B0604020202020204" pitchFamily="34" charset="0"/>
                <a:cs typeface="Arial" panose="020B0604020202020204" pitchFamily="34" charset="0"/>
              </a:rPr>
              <a:t>NCCIH Supplement; Susan Samueli Scholar Award; UCI Foundation</a:t>
            </a:r>
          </a:p>
        </p:txBody>
      </p:sp>
      <p:sp>
        <p:nvSpPr>
          <p:cNvPr id="9" name="TextBox 8">
            <a:extLst>
              <a:ext uri="{FF2B5EF4-FFF2-40B4-BE49-F238E27FC236}">
                <a16:creationId xmlns:a16="http://schemas.microsoft.com/office/drawing/2014/main" id="{E048067B-7B21-1F48-9555-98C067E0F964}"/>
              </a:ext>
            </a:extLst>
          </p:cNvPr>
          <p:cNvSpPr txBox="1"/>
          <p:nvPr/>
        </p:nvSpPr>
        <p:spPr>
          <a:xfrm>
            <a:off x="8324732" y="1137151"/>
            <a:ext cx="3477195" cy="3477875"/>
          </a:xfrm>
          <a:prstGeom prst="rect">
            <a:avLst/>
          </a:prstGeom>
          <a:solidFill>
            <a:schemeClr val="accent4">
              <a:lumMod val="20000"/>
              <a:lumOff val="80000"/>
            </a:schemeClr>
          </a:solidFill>
        </p:spPr>
        <p:txBody>
          <a:bodyPr wrap="square" rtlCol="0">
            <a:spAutoFit/>
          </a:bodyPr>
          <a:lstStyle/>
          <a:p>
            <a:r>
              <a:rPr lang="en-US" sz="2000" u="sng" dirty="0">
                <a:latin typeface="Arial" panose="020B0604020202020204" pitchFamily="34" charset="0"/>
                <a:cs typeface="Arial" panose="020B0604020202020204" pitchFamily="34" charset="0"/>
              </a:rPr>
              <a:t>Collaborators</a:t>
            </a:r>
          </a:p>
          <a:p>
            <a:r>
              <a:rPr lang="en-US" sz="2000" dirty="0">
                <a:latin typeface="Arial" panose="020B0604020202020204" pitchFamily="34" charset="0"/>
                <a:cs typeface="Arial" panose="020B0604020202020204" pitchFamily="34" charset="0"/>
              </a:rPr>
              <a:t>Xiangmin Xu, PhD</a:t>
            </a:r>
          </a:p>
          <a:p>
            <a:r>
              <a:rPr lang="en-US" sz="2000" dirty="0">
                <a:latin typeface="Arial" panose="020B0604020202020204" pitchFamily="34" charset="0"/>
                <a:cs typeface="Arial" panose="020B0604020202020204" pitchFamily="34" charset="0"/>
              </a:rPr>
              <a:t>Sergei </a:t>
            </a:r>
            <a:r>
              <a:rPr lang="en-US" sz="2000" dirty="0" err="1">
                <a:latin typeface="Arial" panose="020B0604020202020204" pitchFamily="34" charset="0"/>
                <a:cs typeface="Arial" panose="020B0604020202020204" pitchFamily="34" charset="0"/>
              </a:rPr>
              <a:t>Nekhai</a:t>
            </a:r>
            <a:r>
              <a:rPr lang="en-US" sz="2000" dirty="0">
                <a:latin typeface="Arial" panose="020B0604020202020204" pitchFamily="34" charset="0"/>
                <a:cs typeface="Arial" panose="020B0604020202020204" pitchFamily="34" charset="0"/>
              </a:rPr>
              <a:t>, PhD</a:t>
            </a:r>
          </a:p>
          <a:p>
            <a:r>
              <a:rPr lang="en-US" sz="2000" dirty="0">
                <a:latin typeface="Arial" panose="020B0604020202020204" pitchFamily="34" charset="0"/>
                <a:cs typeface="Arial" panose="020B0604020202020204" pitchFamily="34" charset="0"/>
              </a:rPr>
              <a:t>Robert P Hebbel, MD</a:t>
            </a:r>
          </a:p>
          <a:p>
            <a:r>
              <a:rPr lang="en-US" sz="2000" dirty="0">
                <a:latin typeface="Arial" panose="020B0604020202020204" pitchFamily="34" charset="0"/>
                <a:cs typeface="Arial" panose="020B0604020202020204" pitchFamily="34" charset="0"/>
              </a:rPr>
              <a:t>Bin He, PhD</a:t>
            </a:r>
          </a:p>
          <a:p>
            <a:r>
              <a:rPr lang="en-US" sz="2000" dirty="0">
                <a:latin typeface="Arial" panose="020B0604020202020204" pitchFamily="34" charset="0"/>
                <a:cs typeface="Arial" panose="020B0604020202020204" pitchFamily="34" charset="0"/>
              </a:rPr>
              <a:t>Raj </a:t>
            </a:r>
            <a:r>
              <a:rPr lang="en-US" sz="2000" dirty="0" err="1">
                <a:latin typeface="Arial" panose="020B0604020202020204" pitchFamily="34" charset="0"/>
                <a:cs typeface="Arial" panose="020B0604020202020204" pitchFamily="34" charset="0"/>
              </a:rPr>
              <a:t>Badgayan</a:t>
            </a:r>
            <a:r>
              <a:rPr lang="en-US" sz="2000" dirty="0">
                <a:latin typeface="Arial" panose="020B0604020202020204" pitchFamily="34" charset="0"/>
                <a:cs typeface="Arial" panose="020B0604020202020204" pitchFamily="34" charset="0"/>
              </a:rPr>
              <a:t>, MD</a:t>
            </a:r>
          </a:p>
          <a:p>
            <a:r>
              <a:rPr lang="en-US" sz="2000" dirty="0">
                <a:latin typeface="Arial" panose="020B0604020202020204" pitchFamily="34" charset="0"/>
                <a:cs typeface="Arial" panose="020B0604020202020204" pitchFamily="34" charset="0"/>
              </a:rPr>
              <a:t>Donald A Simone, PhD</a:t>
            </a:r>
          </a:p>
          <a:p>
            <a:r>
              <a:rPr lang="en-US" sz="2000" dirty="0" err="1">
                <a:latin typeface="Arial" panose="020B0604020202020204" pitchFamily="34" charset="0"/>
                <a:cs typeface="Arial" panose="020B0604020202020204" pitchFamily="34" charset="0"/>
              </a:rPr>
              <a:t>Kimberlei</a:t>
            </a:r>
            <a:r>
              <a:rPr lang="en-US" sz="2000" dirty="0">
                <a:latin typeface="Arial" panose="020B0604020202020204" pitchFamily="34" charset="0"/>
                <a:cs typeface="Arial" panose="020B0604020202020204" pitchFamily="34" charset="0"/>
              </a:rPr>
              <a:t> Richardson, PhD</a:t>
            </a:r>
          </a:p>
          <a:p>
            <a:r>
              <a:rPr lang="en-US" sz="2000" dirty="0">
                <a:latin typeface="Arial" panose="020B0604020202020204" pitchFamily="34" charset="0"/>
                <a:cs typeface="Arial" panose="020B0604020202020204" pitchFamily="34" charset="0"/>
              </a:rPr>
              <a:t>Hassan Brim, PhD</a:t>
            </a:r>
          </a:p>
          <a:p>
            <a:r>
              <a:rPr lang="en-US" sz="2000" dirty="0">
                <a:latin typeface="Arial" panose="020B0604020202020204" pitchFamily="34" charset="0"/>
                <a:cs typeface="Arial" panose="020B0604020202020204" pitchFamily="34" charset="0"/>
              </a:rPr>
              <a:t>Anindya Bagchi, PhD</a:t>
            </a:r>
          </a:p>
          <a:p>
            <a:r>
              <a:rPr lang="en-US" sz="2000" dirty="0">
                <a:latin typeface="Arial" panose="020B0604020202020204" pitchFamily="34" charset="0"/>
                <a:cs typeface="Arial" panose="020B0604020202020204" pitchFamily="34" charset="0"/>
              </a:rPr>
              <a:t>Joni Ricks-Odie, PhD</a:t>
            </a:r>
          </a:p>
        </p:txBody>
      </p:sp>
      <p:sp>
        <p:nvSpPr>
          <p:cNvPr id="10" name="TextBox 9">
            <a:extLst>
              <a:ext uri="{FF2B5EF4-FFF2-40B4-BE49-F238E27FC236}">
                <a16:creationId xmlns:a16="http://schemas.microsoft.com/office/drawing/2014/main" id="{E290FED8-0D17-88C4-3488-2CA6C9E1A940}"/>
              </a:ext>
            </a:extLst>
          </p:cNvPr>
          <p:cNvSpPr txBox="1"/>
          <p:nvPr/>
        </p:nvSpPr>
        <p:spPr>
          <a:xfrm>
            <a:off x="4253947" y="561614"/>
            <a:ext cx="3140765" cy="400110"/>
          </a:xfrm>
          <a:prstGeom prst="rect">
            <a:avLst/>
          </a:prstGeom>
          <a:noFill/>
        </p:spPr>
        <p:txBody>
          <a:bodyPr wrap="square" rtlCol="0">
            <a:spAutoFit/>
          </a:bodyPr>
          <a:lstStyle/>
          <a:p>
            <a:r>
              <a:rPr lang="en-US" sz="2000" dirty="0">
                <a:solidFill>
                  <a:srgbClr val="FFFF00"/>
                </a:solidFill>
                <a:latin typeface="Arial" panose="020B0604020202020204" pitchFamily="34" charset="0"/>
                <a:cs typeface="Arial" panose="020B0604020202020204" pitchFamily="34" charset="0"/>
              </a:rPr>
              <a:t>Human subjects in trials</a:t>
            </a:r>
          </a:p>
        </p:txBody>
      </p:sp>
    </p:spTree>
    <p:extLst>
      <p:ext uri="{BB962C8B-B14F-4D97-AF65-F5344CB8AC3E}">
        <p14:creationId xmlns:p14="http://schemas.microsoft.com/office/powerpoint/2010/main" val="933469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1806E-56E8-2940-F470-3BD2D6B2A396}"/>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34</a:t>
            </a:fld>
            <a:endParaRPr lang="en-US">
              <a:solidFill>
                <a:prstClr val="black">
                  <a:tint val="75000"/>
                </a:prstClr>
              </a:solidFill>
            </a:endParaRPr>
          </a:p>
        </p:txBody>
      </p:sp>
      <p:sp>
        <p:nvSpPr>
          <p:cNvPr id="3" name="Rectangle 2">
            <a:extLst>
              <a:ext uri="{FF2B5EF4-FFF2-40B4-BE49-F238E27FC236}">
                <a16:creationId xmlns:a16="http://schemas.microsoft.com/office/drawing/2014/main" id="{8878EA5B-3C24-4232-80BD-5CCE7D6D2E87}"/>
              </a:ext>
            </a:extLst>
          </p:cNvPr>
          <p:cNvSpPr/>
          <p:nvPr/>
        </p:nvSpPr>
        <p:spPr>
          <a:xfrm>
            <a:off x="0" y="268357"/>
            <a:ext cx="11837504" cy="5509200"/>
          </a:xfrm>
          <a:prstGeom prst="rect">
            <a:avLst/>
          </a:prstGeom>
        </p:spPr>
        <p:txBody>
          <a:bodyPr wrap="square">
            <a:spAutoFit/>
          </a:bodyPr>
          <a:lstStyle/>
          <a:p>
            <a:pPr algn="ctr"/>
            <a:r>
              <a:rPr lang="en-US" sz="3200" dirty="0">
                <a:latin typeface="Arial" charset="0"/>
                <a:ea typeface="Arial" charset="0"/>
                <a:cs typeface="Arial" charset="0"/>
              </a:rPr>
              <a:t>Thank You!</a:t>
            </a:r>
          </a:p>
          <a:p>
            <a:pPr algn="ctr"/>
            <a:r>
              <a:rPr lang="x-none" sz="3200">
                <a:latin typeface="Arial" charset="0"/>
                <a:ea typeface="Arial" charset="0"/>
                <a:cs typeface="Arial" charset="0"/>
              </a:rPr>
              <a:t>धन्यवाद</a:t>
            </a:r>
            <a:endParaRPr lang="en-US" sz="3200" dirty="0">
              <a:latin typeface="Arial" charset="0"/>
              <a:ea typeface="Arial" charset="0"/>
              <a:cs typeface="Arial" charset="0"/>
            </a:endParaRPr>
          </a:p>
          <a:p>
            <a:pPr algn="ctr"/>
            <a:r>
              <a:rPr lang="en-US" sz="3200" dirty="0" err="1">
                <a:latin typeface="Arial" charset="0"/>
                <a:ea typeface="Arial" charset="0"/>
                <a:cs typeface="Arial" charset="0"/>
              </a:rPr>
              <a:t>Shukraan</a:t>
            </a:r>
            <a:r>
              <a:rPr lang="en-US" sz="3200" dirty="0">
                <a:latin typeface="Arial" charset="0"/>
                <a:ea typeface="Arial" charset="0"/>
                <a:cs typeface="Arial" charset="0"/>
              </a:rPr>
              <a:t>! 	</a:t>
            </a:r>
            <a:r>
              <a:rPr lang="ja-JP" altLang="en-US" sz="3200">
                <a:latin typeface="Arial" charset="0"/>
                <a:ea typeface="Arial" charset="0"/>
                <a:cs typeface="Arial" charset="0"/>
              </a:rPr>
              <a:t>ありがとうございました</a:t>
            </a:r>
            <a:r>
              <a:rPr lang="en-US" altLang="ja-JP" sz="3200" dirty="0">
                <a:latin typeface="Arial" charset="0"/>
                <a:ea typeface="Arial" charset="0"/>
                <a:cs typeface="Arial" charset="0"/>
              </a:rPr>
              <a:t>!</a:t>
            </a:r>
            <a:endParaRPr lang="en-US" sz="3200" dirty="0">
              <a:latin typeface="Arial" charset="0"/>
              <a:ea typeface="Arial" charset="0"/>
              <a:cs typeface="Arial" charset="0"/>
            </a:endParaRPr>
          </a:p>
          <a:p>
            <a:pPr algn="ctr"/>
            <a:endParaRPr lang="zh-TW" altLang="en-US" sz="3200" dirty="0">
              <a:latin typeface="Arial" charset="0"/>
              <a:ea typeface="Arial" charset="0"/>
              <a:cs typeface="Arial" charset="0"/>
            </a:endParaRPr>
          </a:p>
          <a:p>
            <a:pPr algn="ctr"/>
            <a:r>
              <a:rPr lang="zh-TW" altLang="en-US" sz="3200" dirty="0">
                <a:latin typeface="Arial" charset="0"/>
                <a:ea typeface="Arial" charset="0"/>
                <a:cs typeface="Arial" charset="0"/>
              </a:rPr>
              <a:t>謝謝</a:t>
            </a:r>
            <a:r>
              <a:rPr lang="en-US" altLang="zh-TW" sz="3200" dirty="0">
                <a:latin typeface="Arial" charset="0"/>
                <a:ea typeface="Arial" charset="0"/>
                <a:cs typeface="Arial" charset="0"/>
              </a:rPr>
              <a:t>			                            </a:t>
            </a:r>
            <a:r>
              <a:rPr lang="tr-TR" sz="3200" dirty="0">
                <a:latin typeface="Arial" charset="0"/>
                <a:ea typeface="Arial" charset="0"/>
                <a:cs typeface="Arial" charset="0"/>
              </a:rPr>
              <a:t>teşekkür ederim</a:t>
            </a:r>
            <a:endParaRPr lang="en-US" sz="3200" dirty="0">
              <a:latin typeface="Arial" charset="0"/>
              <a:ea typeface="Arial" charset="0"/>
              <a:cs typeface="Arial" charset="0"/>
            </a:endParaRPr>
          </a:p>
          <a:p>
            <a:pPr algn="ctr"/>
            <a:r>
              <a:rPr lang="en-US" sz="3200" dirty="0">
                <a:latin typeface="Arial" charset="0"/>
                <a:ea typeface="Arial" charset="0"/>
                <a:cs typeface="Arial" charset="0"/>
              </a:rPr>
              <a:t>Dank je!				      </a:t>
            </a:r>
            <a:r>
              <a:rPr lang="en-US" sz="3200" dirty="0" err="1">
                <a:latin typeface="Arial" charset="0"/>
                <a:ea typeface="Arial" charset="0"/>
                <a:cs typeface="Arial" charset="0"/>
              </a:rPr>
              <a:t>ඔබට</a:t>
            </a:r>
            <a:r>
              <a:rPr lang="en-US" sz="3200" dirty="0">
                <a:latin typeface="Arial" charset="0"/>
                <a:ea typeface="Arial" charset="0"/>
                <a:cs typeface="Arial" charset="0"/>
              </a:rPr>
              <a:t> </a:t>
            </a:r>
            <a:r>
              <a:rPr lang="en-US" sz="3200" dirty="0" err="1">
                <a:latin typeface="Arial" charset="0"/>
                <a:ea typeface="Arial" charset="0"/>
                <a:cs typeface="Arial" charset="0"/>
              </a:rPr>
              <a:t>ස්තුතියි</a:t>
            </a:r>
            <a:endParaRPr lang="en-US" sz="3200" dirty="0">
              <a:latin typeface="Arial" charset="0"/>
              <a:ea typeface="Arial" charset="0"/>
              <a:cs typeface="Arial" charset="0"/>
            </a:endParaRPr>
          </a:p>
          <a:p>
            <a:pPr algn="ctr"/>
            <a:endParaRPr lang="en-US" sz="3200" dirty="0">
              <a:latin typeface="Arial" charset="0"/>
              <a:ea typeface="Arial" charset="0"/>
              <a:cs typeface="Arial" charset="0"/>
            </a:endParaRPr>
          </a:p>
          <a:p>
            <a:pPr algn="ctr"/>
            <a:r>
              <a:rPr lang="fr-FR" sz="3200" dirty="0">
                <a:latin typeface="Arial" charset="0"/>
                <a:ea typeface="Arial" charset="0"/>
                <a:cs typeface="Arial" charset="0"/>
              </a:rPr>
              <a:t>			              </a:t>
            </a:r>
            <a:r>
              <a:rPr lang="fr-FR" sz="3200" dirty="0" err="1">
                <a:latin typeface="Arial" charset="0"/>
                <a:ea typeface="Arial" charset="0"/>
                <a:cs typeface="Arial" charset="0"/>
              </a:rPr>
              <a:t>Asante</a:t>
            </a:r>
            <a:endParaRPr lang="fr-FR" sz="3200" dirty="0">
              <a:latin typeface="Arial" charset="0"/>
              <a:ea typeface="Arial" charset="0"/>
              <a:cs typeface="Arial" charset="0"/>
            </a:endParaRPr>
          </a:p>
          <a:p>
            <a:pPr algn="ctr"/>
            <a:r>
              <a:rPr lang="en-US" sz="3200" dirty="0">
                <a:latin typeface="Arial" charset="0"/>
                <a:ea typeface="Arial" charset="0"/>
                <a:cs typeface="Arial" charset="0"/>
              </a:rPr>
              <a:t>		</a:t>
            </a:r>
            <a:r>
              <a:rPr lang="en-US" sz="3200" dirty="0" err="1">
                <a:latin typeface="Arial" charset="0"/>
                <a:ea typeface="Arial" charset="0"/>
                <a:cs typeface="Arial" charset="0"/>
              </a:rPr>
              <a:t>תודה</a:t>
            </a:r>
            <a:r>
              <a:rPr lang="en-US" sz="3200" dirty="0">
                <a:latin typeface="Arial" charset="0"/>
                <a:ea typeface="Arial" charset="0"/>
                <a:cs typeface="Arial" charset="0"/>
              </a:rPr>
              <a:t> </a:t>
            </a:r>
            <a:r>
              <a:rPr lang="en-US" sz="3200" dirty="0" err="1">
                <a:latin typeface="Arial" charset="0"/>
                <a:ea typeface="Arial" charset="0"/>
                <a:cs typeface="Arial" charset="0"/>
              </a:rPr>
              <a:t>רבה</a:t>
            </a:r>
            <a:r>
              <a:rPr lang="en-US" sz="3200" dirty="0">
                <a:latin typeface="Arial" charset="0"/>
                <a:ea typeface="Arial" charset="0"/>
                <a:cs typeface="Arial" charset="0"/>
              </a:rPr>
              <a:t> </a:t>
            </a:r>
            <a:r>
              <a:rPr lang="en-US" sz="3200" dirty="0" err="1">
                <a:latin typeface="Arial" charset="0"/>
                <a:ea typeface="Arial" charset="0"/>
                <a:cs typeface="Arial" charset="0"/>
              </a:rPr>
              <a:t>לך</a:t>
            </a:r>
            <a:r>
              <a:rPr lang="en-US" sz="3200" dirty="0">
                <a:latin typeface="Arial" charset="0"/>
                <a:ea typeface="Arial" charset="0"/>
                <a:cs typeface="Arial" charset="0"/>
              </a:rPr>
              <a:t>		               </a:t>
            </a:r>
            <a:r>
              <a:rPr lang="en-US" sz="3200" dirty="0" err="1">
                <a:latin typeface="Arial" charset="0"/>
                <a:ea typeface="Arial" charset="0"/>
                <a:cs typeface="Arial" charset="0"/>
              </a:rPr>
              <a:t>Ngiyabonga</a:t>
            </a:r>
            <a:endParaRPr lang="en-US" sz="3200" dirty="0">
              <a:latin typeface="Arial" charset="0"/>
              <a:ea typeface="Arial" charset="0"/>
              <a:cs typeface="Arial" charset="0"/>
            </a:endParaRPr>
          </a:p>
          <a:p>
            <a:pPr algn="ctr"/>
            <a:endParaRPr lang="en-US" sz="3200" dirty="0">
              <a:latin typeface="Arial" charset="0"/>
              <a:ea typeface="Arial" charset="0"/>
              <a:cs typeface="Arial" charset="0"/>
            </a:endParaRPr>
          </a:p>
          <a:p>
            <a:pPr algn="ctr"/>
            <a:r>
              <a:rPr lang="fr-FR" sz="3200" dirty="0">
                <a:latin typeface="Arial" charset="0"/>
                <a:ea typeface="Arial" charset="0"/>
                <a:cs typeface="Arial" charset="0"/>
              </a:rPr>
              <a:t>Je vous remercie!</a:t>
            </a:r>
          </a:p>
        </p:txBody>
      </p:sp>
      <p:sp>
        <p:nvSpPr>
          <p:cNvPr id="4" name="Rectangle 3">
            <a:extLst>
              <a:ext uri="{FF2B5EF4-FFF2-40B4-BE49-F238E27FC236}">
                <a16:creationId xmlns:a16="http://schemas.microsoft.com/office/drawing/2014/main" id="{ED76D205-F96A-73CD-584F-1879F14DE502}"/>
              </a:ext>
            </a:extLst>
          </p:cNvPr>
          <p:cNvSpPr/>
          <p:nvPr/>
        </p:nvSpPr>
        <p:spPr>
          <a:xfrm>
            <a:off x="354496" y="3515399"/>
            <a:ext cx="3212739" cy="584775"/>
          </a:xfrm>
          <a:prstGeom prst="rect">
            <a:avLst/>
          </a:prstGeom>
        </p:spPr>
        <p:txBody>
          <a:bodyPr wrap="none">
            <a:spAutoFit/>
          </a:bodyPr>
          <a:lstStyle/>
          <a:p>
            <a:pPr algn="ctr"/>
            <a:r>
              <a:rPr lang="en-US" sz="3200" dirty="0" err="1">
                <a:latin typeface="Arial" charset="0"/>
                <a:ea typeface="Arial" charset="0"/>
                <a:cs typeface="Arial" charset="0"/>
              </a:rPr>
              <a:t>ua</a:t>
            </a:r>
            <a:r>
              <a:rPr lang="en-US" sz="3200" dirty="0">
                <a:latin typeface="Arial" charset="0"/>
                <a:ea typeface="Arial" charset="0"/>
                <a:cs typeface="Arial" charset="0"/>
              </a:rPr>
              <a:t> </a:t>
            </a:r>
            <a:r>
              <a:rPr lang="en-US" sz="3200" dirty="0" err="1">
                <a:latin typeface="Arial" charset="0"/>
                <a:ea typeface="Arial" charset="0"/>
                <a:cs typeface="Arial" charset="0"/>
              </a:rPr>
              <a:t>tsaug</a:t>
            </a:r>
            <a:r>
              <a:rPr lang="en-US" sz="3200" dirty="0">
                <a:latin typeface="Arial" charset="0"/>
                <a:ea typeface="Arial" charset="0"/>
                <a:cs typeface="Arial" charset="0"/>
              </a:rPr>
              <a:t> </a:t>
            </a:r>
            <a:r>
              <a:rPr lang="en-US" sz="3200" dirty="0" err="1">
                <a:latin typeface="Arial" charset="0"/>
                <a:ea typeface="Arial" charset="0"/>
                <a:cs typeface="Arial" charset="0"/>
              </a:rPr>
              <a:t>rau</a:t>
            </a:r>
            <a:r>
              <a:rPr lang="en-US" sz="3200" dirty="0">
                <a:latin typeface="Arial" charset="0"/>
                <a:ea typeface="Arial" charset="0"/>
                <a:cs typeface="Arial" charset="0"/>
              </a:rPr>
              <a:t> </a:t>
            </a:r>
            <a:r>
              <a:rPr lang="en-US" sz="3200" dirty="0" err="1">
                <a:latin typeface="Arial" charset="0"/>
                <a:ea typeface="Arial" charset="0"/>
                <a:cs typeface="Arial" charset="0"/>
              </a:rPr>
              <a:t>koj</a:t>
            </a:r>
            <a:r>
              <a:rPr lang="en-US" sz="3200" dirty="0">
                <a:latin typeface="Arial" charset="0"/>
                <a:ea typeface="Arial" charset="0"/>
                <a:cs typeface="Arial" charset="0"/>
              </a:rPr>
              <a:t>!</a:t>
            </a:r>
            <a:endParaRPr lang="fr-FR" sz="3200" dirty="0">
              <a:latin typeface="Arial" charset="0"/>
              <a:ea typeface="Arial" charset="0"/>
              <a:cs typeface="Arial" charset="0"/>
            </a:endParaRPr>
          </a:p>
        </p:txBody>
      </p:sp>
      <p:pic>
        <p:nvPicPr>
          <p:cNvPr id="5" name="Picture 4">
            <a:extLst>
              <a:ext uri="{FF2B5EF4-FFF2-40B4-BE49-F238E27FC236}">
                <a16:creationId xmlns:a16="http://schemas.microsoft.com/office/drawing/2014/main" id="{DE135A5B-4018-4AA2-5865-1EFC7492553A}"/>
              </a:ext>
            </a:extLst>
          </p:cNvPr>
          <p:cNvPicPr>
            <a:picLocks noChangeAspect="1"/>
          </p:cNvPicPr>
          <p:nvPr/>
        </p:nvPicPr>
        <p:blipFill>
          <a:blip r:embed="rId2"/>
          <a:stretch>
            <a:fillRect/>
          </a:stretch>
        </p:blipFill>
        <p:spPr>
          <a:xfrm>
            <a:off x="8958942" y="3308350"/>
            <a:ext cx="3048000" cy="3048000"/>
          </a:xfrm>
          <a:prstGeom prst="rect">
            <a:avLst/>
          </a:prstGeom>
        </p:spPr>
      </p:pic>
      <p:sp>
        <p:nvSpPr>
          <p:cNvPr id="6" name="Rectangle 5">
            <a:extLst>
              <a:ext uri="{FF2B5EF4-FFF2-40B4-BE49-F238E27FC236}">
                <a16:creationId xmlns:a16="http://schemas.microsoft.com/office/drawing/2014/main" id="{F37A4FCF-2005-F481-B6FE-CE8397303859}"/>
              </a:ext>
            </a:extLst>
          </p:cNvPr>
          <p:cNvSpPr/>
          <p:nvPr/>
        </p:nvSpPr>
        <p:spPr>
          <a:xfrm>
            <a:off x="454295" y="668465"/>
            <a:ext cx="1324402" cy="523220"/>
          </a:xfrm>
          <a:prstGeom prst="rect">
            <a:avLst/>
          </a:prstGeom>
        </p:spPr>
        <p:txBody>
          <a:bodyPr wrap="none">
            <a:spAutoFit/>
          </a:bodyPr>
          <a:lstStyle/>
          <a:p>
            <a:pPr algn="ctr"/>
            <a:r>
              <a:rPr lang="fr-FR" sz="2800" dirty="0" err="1">
                <a:latin typeface="Arial" charset="0"/>
                <a:ea typeface="Arial" charset="0"/>
                <a:cs typeface="Arial" charset="0"/>
              </a:rPr>
              <a:t>Danke</a:t>
            </a:r>
            <a:r>
              <a:rPr lang="fr-FR" sz="2800" dirty="0">
                <a:latin typeface="Arial" charset="0"/>
                <a:ea typeface="Arial" charset="0"/>
                <a:cs typeface="Arial" charset="0"/>
              </a:rPr>
              <a:t>!</a:t>
            </a:r>
          </a:p>
        </p:txBody>
      </p:sp>
      <p:sp>
        <p:nvSpPr>
          <p:cNvPr id="7" name="TextBox 6">
            <a:extLst>
              <a:ext uri="{FF2B5EF4-FFF2-40B4-BE49-F238E27FC236}">
                <a16:creationId xmlns:a16="http://schemas.microsoft.com/office/drawing/2014/main" id="{E388400A-29AC-FE13-CE6B-EE55702781C1}"/>
              </a:ext>
            </a:extLst>
          </p:cNvPr>
          <p:cNvSpPr txBox="1"/>
          <p:nvPr/>
        </p:nvSpPr>
        <p:spPr>
          <a:xfrm>
            <a:off x="966791" y="5725318"/>
            <a:ext cx="2760383" cy="523220"/>
          </a:xfrm>
          <a:prstGeom prst="rect">
            <a:avLst/>
          </a:prstGeom>
          <a:noFill/>
        </p:spPr>
        <p:txBody>
          <a:bodyPr wrap="square" rtlCol="0">
            <a:spAutoFit/>
          </a:bodyPr>
          <a:lstStyle/>
          <a:p>
            <a:r>
              <a:rPr lang="en-US" sz="2800" dirty="0">
                <a:latin typeface="Arial" charset="0"/>
                <a:ea typeface="Arial" charset="0"/>
                <a:cs typeface="Arial" charset="0"/>
              </a:rPr>
              <a:t> gracias</a:t>
            </a:r>
            <a:endParaRPr lang="en-US" sz="2800" dirty="0"/>
          </a:p>
        </p:txBody>
      </p:sp>
    </p:spTree>
    <p:extLst>
      <p:ext uri="{BB962C8B-B14F-4D97-AF65-F5344CB8AC3E}">
        <p14:creationId xmlns:p14="http://schemas.microsoft.com/office/powerpoint/2010/main" val="388373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9DFD1C-9F81-4BD2-4F76-6F77C72E13F1}"/>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FE5FCA5B-4AD9-BAA5-5DB7-393129C57048}"/>
              </a:ext>
            </a:extLst>
          </p:cNvPr>
          <p:cNvSpPr>
            <a:spLocks noGrp="1"/>
          </p:cNvSpPr>
          <p:nvPr>
            <p:ph type="sldNum" sz="quarter" idx="4294967295"/>
          </p:nvPr>
        </p:nvSpPr>
        <p:spPr>
          <a:xfrm>
            <a:off x="0" y="0"/>
            <a:ext cx="0" cy="0"/>
          </a:xfrm>
        </p:spPr>
        <p:txBody>
          <a:bodyPr/>
          <a:lstStyle/>
          <a:p>
            <a:fld id="{B627F35D-8E93-224B-8002-CFA3C7E1BA5F}" type="slidenum">
              <a:rPr lang="en-US" smtClean="0">
                <a:solidFill>
                  <a:prstClr val="black">
                    <a:tint val="75000"/>
                  </a:prstClr>
                </a:solidFill>
              </a:rPr>
              <a:pPr/>
              <a:t>35</a:t>
            </a:fld>
            <a:endParaRPr lang="en-US">
              <a:solidFill>
                <a:prstClr val="black">
                  <a:tint val="75000"/>
                </a:prstClr>
              </a:solidFill>
            </a:endParaRPr>
          </a:p>
        </p:txBody>
      </p:sp>
      <p:pic>
        <p:nvPicPr>
          <p:cNvPr id="4" name="Picture 3" descr="A close-up of a medical approach&#10;&#10;AI-generated content may be incorrect.">
            <a:extLst>
              <a:ext uri="{FF2B5EF4-FFF2-40B4-BE49-F238E27FC236}">
                <a16:creationId xmlns:a16="http://schemas.microsoft.com/office/drawing/2014/main" id="{949B2882-ACEE-D546-1E91-03B0564F2528}"/>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767854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5BB3-FEA8-50EC-C19F-A590A9A4ABC6}"/>
              </a:ext>
            </a:extLst>
          </p:cNvPr>
          <p:cNvSpPr>
            <a:spLocks noGrp="1"/>
          </p:cNvSpPr>
          <p:nvPr>
            <p:ph type="title"/>
          </p:nvPr>
        </p:nvSpPr>
        <p:spPr/>
        <p:txBody>
          <a:bodyPr/>
          <a:lstStyle/>
          <a:p>
            <a:endParaRPr lang="en-US"/>
          </a:p>
        </p:txBody>
      </p:sp>
      <p:pic>
        <p:nvPicPr>
          <p:cNvPr id="4" name="Picture 3" descr="A screenshot of a screen&#10;&#10;AI-generated content may be incorrect.">
            <a:extLst>
              <a:ext uri="{FF2B5EF4-FFF2-40B4-BE49-F238E27FC236}">
                <a16:creationId xmlns:a16="http://schemas.microsoft.com/office/drawing/2014/main" id="{40E5A7A2-DE55-F3A2-CA6C-2267A45DFB6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48201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3CB5-4ED0-A2B5-534F-2F50CF4F6B1D}"/>
              </a:ext>
            </a:extLst>
          </p:cNvPr>
          <p:cNvSpPr>
            <a:spLocks noGrp="1"/>
          </p:cNvSpPr>
          <p:nvPr>
            <p:ph type="title"/>
          </p:nvPr>
        </p:nvSpPr>
        <p:spPr/>
        <p:txBody>
          <a:bodyPr/>
          <a:lstStyle/>
          <a:p>
            <a:endParaRPr lang="en-US"/>
          </a:p>
        </p:txBody>
      </p:sp>
      <p:pic>
        <p:nvPicPr>
          <p:cNvPr id="4" name="Picture 3" descr="A close-up of a pink and blue chart&#10;&#10;AI-generated content may be incorrect.">
            <a:extLst>
              <a:ext uri="{FF2B5EF4-FFF2-40B4-BE49-F238E27FC236}">
                <a16:creationId xmlns:a16="http://schemas.microsoft.com/office/drawing/2014/main" id="{9240DCEF-0554-8964-8709-CF3317E3E96C}"/>
              </a:ext>
            </a:extLst>
          </p:cNvPr>
          <p:cNvPicPr>
            <a:picLocks noChangeAspect="1"/>
          </p:cNvPicPr>
          <p:nvPr/>
        </p:nvPicPr>
        <p:blipFill>
          <a:blip r:embed="rId2"/>
          <a:stretch>
            <a:fillRect/>
          </a:stretch>
        </p:blipFill>
        <p:spPr>
          <a:xfrm>
            <a:off x="1460541" y="10700"/>
            <a:ext cx="9270917" cy="6949440"/>
          </a:xfrm>
          <a:prstGeom prst="rect">
            <a:avLst/>
          </a:prstGeom>
        </p:spPr>
      </p:pic>
    </p:spTree>
    <p:extLst>
      <p:ext uri="{BB962C8B-B14F-4D97-AF65-F5344CB8AC3E}">
        <p14:creationId xmlns:p14="http://schemas.microsoft.com/office/powerpoint/2010/main" val="174683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A07C-CEB8-8E44-9B86-9976BACC36B6}"/>
              </a:ext>
            </a:extLst>
          </p:cNvPr>
          <p:cNvSpPr>
            <a:spLocks noGrp="1"/>
          </p:cNvSpPr>
          <p:nvPr>
            <p:ph type="title"/>
          </p:nvPr>
        </p:nvSpPr>
        <p:spPr/>
        <p:txBody>
          <a:bodyPr/>
          <a:lstStyle/>
          <a:p>
            <a:endParaRPr lang="en-US"/>
          </a:p>
        </p:txBody>
      </p:sp>
      <p:pic>
        <p:nvPicPr>
          <p:cNvPr id="4" name="Picture 3" descr="A diagram of a brain&#10;&#10;AI-generated content may be incorrect.">
            <a:extLst>
              <a:ext uri="{FF2B5EF4-FFF2-40B4-BE49-F238E27FC236}">
                <a16:creationId xmlns:a16="http://schemas.microsoft.com/office/drawing/2014/main" id="{CFBD38C1-7576-F029-0A5E-AAF3062F6FB1}"/>
              </a:ext>
            </a:extLst>
          </p:cNvPr>
          <p:cNvPicPr>
            <a:picLocks noChangeAspect="1"/>
          </p:cNvPicPr>
          <p:nvPr/>
        </p:nvPicPr>
        <p:blipFill>
          <a:blip r:embed="rId2"/>
          <a:stretch>
            <a:fillRect/>
          </a:stretch>
        </p:blipFill>
        <p:spPr>
          <a:xfrm>
            <a:off x="1541220" y="0"/>
            <a:ext cx="9109555" cy="6858000"/>
          </a:xfrm>
          <a:prstGeom prst="rect">
            <a:avLst/>
          </a:prstGeom>
        </p:spPr>
      </p:pic>
    </p:spTree>
    <p:extLst>
      <p:ext uri="{BB962C8B-B14F-4D97-AF65-F5344CB8AC3E}">
        <p14:creationId xmlns:p14="http://schemas.microsoft.com/office/powerpoint/2010/main" val="1917188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B84D-3946-D73C-1230-34934304983B}"/>
              </a:ext>
            </a:extLst>
          </p:cNvPr>
          <p:cNvSpPr>
            <a:spLocks noGrp="1"/>
          </p:cNvSpPr>
          <p:nvPr>
            <p:ph type="title"/>
          </p:nvPr>
        </p:nvSpPr>
        <p:spPr/>
        <p:txBody>
          <a:bodyPr/>
          <a:lstStyle/>
          <a:p>
            <a:endParaRPr lang="en-US"/>
          </a:p>
        </p:txBody>
      </p:sp>
      <p:pic>
        <p:nvPicPr>
          <p:cNvPr id="6" name="Picture 5" descr="A screenshot of a medical chart&#10;&#10;AI-generated content may be incorrect.">
            <a:extLst>
              <a:ext uri="{FF2B5EF4-FFF2-40B4-BE49-F238E27FC236}">
                <a16:creationId xmlns:a16="http://schemas.microsoft.com/office/drawing/2014/main" id="{201D33D3-314E-6CD5-099B-C79F89B524FA}"/>
              </a:ext>
            </a:extLst>
          </p:cNvPr>
          <p:cNvPicPr>
            <a:picLocks noChangeAspect="1"/>
          </p:cNvPicPr>
          <p:nvPr/>
        </p:nvPicPr>
        <p:blipFill>
          <a:blip r:embed="rId2"/>
          <a:stretch>
            <a:fillRect/>
          </a:stretch>
        </p:blipFill>
        <p:spPr>
          <a:xfrm>
            <a:off x="1284526" y="-1"/>
            <a:ext cx="9622949" cy="6858000"/>
          </a:xfrm>
          <a:prstGeom prst="rect">
            <a:avLst/>
          </a:prstGeom>
        </p:spPr>
      </p:pic>
    </p:spTree>
    <p:extLst>
      <p:ext uri="{BB962C8B-B14F-4D97-AF65-F5344CB8AC3E}">
        <p14:creationId xmlns:p14="http://schemas.microsoft.com/office/powerpoint/2010/main" val="285511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5"/>
          <p:cNvGrpSpPr>
            <a:grpSpLocks/>
          </p:cNvGrpSpPr>
          <p:nvPr/>
        </p:nvGrpSpPr>
        <p:grpSpPr bwMode="auto">
          <a:xfrm>
            <a:off x="1426090" y="2714483"/>
            <a:ext cx="3643320" cy="1323976"/>
            <a:chOff x="17" y="1704"/>
            <a:chExt cx="2295" cy="834"/>
          </a:xfrm>
        </p:grpSpPr>
        <p:sp>
          <p:nvSpPr>
            <p:cNvPr id="21800" name="Text Box 303"/>
            <p:cNvSpPr txBox="1">
              <a:spLocks noChangeArrowheads="1"/>
            </p:cNvSpPr>
            <p:nvPr/>
          </p:nvSpPr>
          <p:spPr bwMode="auto">
            <a:xfrm>
              <a:off x="22" y="1704"/>
              <a:ext cx="125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50000"/>
                </a:spcBef>
                <a:buFontTx/>
                <a:buNone/>
              </a:pPr>
              <a:r>
                <a:rPr lang="en-US" altLang="en-US" sz="1400" dirty="0">
                  <a:latin typeface="+mn-lt"/>
                  <a:cs typeface="Arial" panose="020B0604020202020204" pitchFamily="34" charset="0"/>
                </a:rPr>
                <a:t>Provider-Treated VOC days</a:t>
              </a:r>
            </a:p>
          </p:txBody>
        </p:sp>
        <p:sp>
          <p:nvSpPr>
            <p:cNvPr id="21801" name="Text Box 304"/>
            <p:cNvSpPr txBox="1">
              <a:spLocks noChangeArrowheads="1"/>
            </p:cNvSpPr>
            <p:nvPr/>
          </p:nvSpPr>
          <p:spPr bwMode="auto">
            <a:xfrm>
              <a:off x="17" y="2208"/>
              <a:ext cx="992"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50000"/>
                </a:spcBef>
                <a:buFontTx/>
                <a:buNone/>
              </a:pPr>
              <a:r>
                <a:rPr lang="en-US" altLang="en-US" sz="1400" dirty="0">
                  <a:latin typeface="+mn-lt"/>
                  <a:cs typeface="Arial" panose="020B0604020202020204" pitchFamily="34" charset="0"/>
                </a:rPr>
                <a:t>Self-treated VOC days</a:t>
              </a:r>
            </a:p>
          </p:txBody>
        </p:sp>
        <p:sp>
          <p:nvSpPr>
            <p:cNvPr id="21799" name="AutoShape 302"/>
            <p:cNvSpPr>
              <a:spLocks noChangeArrowheads="1"/>
            </p:cNvSpPr>
            <p:nvPr/>
          </p:nvSpPr>
          <p:spPr bwMode="auto">
            <a:xfrm>
              <a:off x="839" y="2009"/>
              <a:ext cx="1473" cy="111"/>
            </a:xfrm>
            <a:prstGeom prst="parallelogram">
              <a:avLst>
                <a:gd name="adj" fmla="val 112357"/>
              </a:avLst>
            </a:prstGeom>
            <a:solidFill>
              <a:schemeClr val="accent1"/>
            </a:solidFill>
            <a:ln w="9525">
              <a:solidFill>
                <a:schemeClr val="tx1"/>
              </a:solidFill>
              <a:miter lim="800000"/>
              <a:headEnd/>
              <a:tailEnd/>
            </a:ln>
          </p:spPr>
          <p:txBody>
            <a:bodyPr wrap="none" anchor="ct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mn-lt"/>
                <a:cs typeface="Arial" panose="020B0604020202020204" pitchFamily="34" charset="0"/>
              </a:endParaRPr>
            </a:p>
          </p:txBody>
        </p:sp>
      </p:grpSp>
      <p:grpSp>
        <p:nvGrpSpPr>
          <p:cNvPr id="21508" name="Group 10"/>
          <p:cNvGrpSpPr>
            <a:grpSpLocks/>
          </p:cNvGrpSpPr>
          <p:nvPr/>
        </p:nvGrpSpPr>
        <p:grpSpPr bwMode="auto">
          <a:xfrm>
            <a:off x="2438683" y="2427289"/>
            <a:ext cx="3227850" cy="2935287"/>
            <a:chOff x="3597" y="1474"/>
            <a:chExt cx="1437" cy="1368"/>
          </a:xfrm>
          <a:effectLst>
            <a:outerShdw blurRad="173939" dist="76200" dir="2700000" algn="tl" rotWithShape="0">
              <a:prstClr val="black">
                <a:alpha val="40000"/>
              </a:prstClr>
            </a:outerShdw>
          </a:effectLst>
        </p:grpSpPr>
        <p:sp>
          <p:nvSpPr>
            <p:cNvPr id="21784" name="Freeform 11"/>
            <p:cNvSpPr>
              <a:spLocks/>
            </p:cNvSpPr>
            <p:nvPr/>
          </p:nvSpPr>
          <p:spPr bwMode="auto">
            <a:xfrm>
              <a:off x="4606" y="2371"/>
              <a:ext cx="428" cy="471"/>
            </a:xfrm>
            <a:custGeom>
              <a:avLst/>
              <a:gdLst>
                <a:gd name="T0" fmla="*/ 60 w 428"/>
                <a:gd name="T1" fmla="*/ 471 h 471"/>
                <a:gd name="T2" fmla="*/ 0 w 428"/>
                <a:gd name="T3" fmla="*/ 231 h 471"/>
                <a:gd name="T4" fmla="*/ 299 w 428"/>
                <a:gd name="T5" fmla="*/ 0 h 471"/>
                <a:gd name="T6" fmla="*/ 428 w 428"/>
                <a:gd name="T7" fmla="*/ 197 h 471"/>
                <a:gd name="T8" fmla="*/ 60 w 428"/>
                <a:gd name="T9" fmla="*/ 471 h 471"/>
                <a:gd name="T10" fmla="*/ 0 60000 65536"/>
                <a:gd name="T11" fmla="*/ 0 60000 65536"/>
                <a:gd name="T12" fmla="*/ 0 60000 65536"/>
                <a:gd name="T13" fmla="*/ 0 60000 65536"/>
                <a:gd name="T14" fmla="*/ 0 60000 65536"/>
                <a:gd name="T15" fmla="*/ 0 w 428"/>
                <a:gd name="T16" fmla="*/ 0 h 471"/>
                <a:gd name="T17" fmla="*/ 428 w 428"/>
                <a:gd name="T18" fmla="*/ 471 h 471"/>
              </a:gdLst>
              <a:ahLst/>
              <a:cxnLst>
                <a:cxn ang="T10">
                  <a:pos x="T0" y="T1"/>
                </a:cxn>
                <a:cxn ang="T11">
                  <a:pos x="T2" y="T3"/>
                </a:cxn>
                <a:cxn ang="T12">
                  <a:pos x="T4" y="T5"/>
                </a:cxn>
                <a:cxn ang="T13">
                  <a:pos x="T6" y="T7"/>
                </a:cxn>
                <a:cxn ang="T14">
                  <a:pos x="T8" y="T9"/>
                </a:cxn>
              </a:cxnLst>
              <a:rect l="T15" t="T16" r="T17" b="T18"/>
              <a:pathLst>
                <a:path w="428" h="471">
                  <a:moveTo>
                    <a:pt x="60" y="471"/>
                  </a:moveTo>
                  <a:lnTo>
                    <a:pt x="0" y="231"/>
                  </a:lnTo>
                  <a:lnTo>
                    <a:pt x="299" y="0"/>
                  </a:lnTo>
                  <a:lnTo>
                    <a:pt x="428" y="197"/>
                  </a:lnTo>
                  <a:lnTo>
                    <a:pt x="60" y="471"/>
                  </a:lnTo>
                  <a:close/>
                </a:path>
              </a:pathLst>
            </a:custGeom>
            <a:solidFill>
              <a:srgbClr val="4D4D80"/>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85" name="Freeform 12"/>
            <p:cNvSpPr>
              <a:spLocks/>
            </p:cNvSpPr>
            <p:nvPr/>
          </p:nvSpPr>
          <p:spPr bwMode="auto">
            <a:xfrm>
              <a:off x="3597" y="2602"/>
              <a:ext cx="1069" cy="240"/>
            </a:xfrm>
            <a:custGeom>
              <a:avLst/>
              <a:gdLst>
                <a:gd name="T0" fmla="*/ 0 w 1069"/>
                <a:gd name="T1" fmla="*/ 240 h 240"/>
                <a:gd name="T2" fmla="*/ 128 w 1069"/>
                <a:gd name="T3" fmla="*/ 0 h 240"/>
                <a:gd name="T4" fmla="*/ 1009 w 1069"/>
                <a:gd name="T5" fmla="*/ 0 h 240"/>
                <a:gd name="T6" fmla="*/ 1069 w 1069"/>
                <a:gd name="T7" fmla="*/ 240 h 240"/>
                <a:gd name="T8" fmla="*/ 0 w 1069"/>
                <a:gd name="T9" fmla="*/ 240 h 240"/>
                <a:gd name="T10" fmla="*/ 0 60000 65536"/>
                <a:gd name="T11" fmla="*/ 0 60000 65536"/>
                <a:gd name="T12" fmla="*/ 0 60000 65536"/>
                <a:gd name="T13" fmla="*/ 0 60000 65536"/>
                <a:gd name="T14" fmla="*/ 0 60000 65536"/>
                <a:gd name="T15" fmla="*/ 0 w 1069"/>
                <a:gd name="T16" fmla="*/ 0 h 240"/>
                <a:gd name="T17" fmla="*/ 1069 w 1069"/>
                <a:gd name="T18" fmla="*/ 240 h 240"/>
              </a:gdLst>
              <a:ahLst/>
              <a:cxnLst>
                <a:cxn ang="T10">
                  <a:pos x="T0" y="T1"/>
                </a:cxn>
                <a:cxn ang="T11">
                  <a:pos x="T2" y="T3"/>
                </a:cxn>
                <a:cxn ang="T12">
                  <a:pos x="T4" y="T5"/>
                </a:cxn>
                <a:cxn ang="T13">
                  <a:pos x="T6" y="T7"/>
                </a:cxn>
                <a:cxn ang="T14">
                  <a:pos x="T8" y="T9"/>
                </a:cxn>
              </a:cxnLst>
              <a:rect l="T15" t="T16" r="T17" b="T18"/>
              <a:pathLst>
                <a:path w="1069" h="240">
                  <a:moveTo>
                    <a:pt x="0" y="240"/>
                  </a:moveTo>
                  <a:lnTo>
                    <a:pt x="128" y="0"/>
                  </a:lnTo>
                  <a:lnTo>
                    <a:pt x="1009" y="0"/>
                  </a:lnTo>
                  <a:lnTo>
                    <a:pt x="1069" y="240"/>
                  </a:lnTo>
                  <a:lnTo>
                    <a:pt x="0" y="240"/>
                  </a:lnTo>
                  <a:close/>
                </a:path>
              </a:pathLst>
            </a:custGeom>
            <a:solidFill>
              <a:srgbClr val="9999FF"/>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86" name="Freeform 13"/>
            <p:cNvSpPr>
              <a:spLocks/>
            </p:cNvSpPr>
            <p:nvPr/>
          </p:nvSpPr>
          <p:spPr bwMode="auto">
            <a:xfrm>
              <a:off x="3725" y="2371"/>
              <a:ext cx="1180" cy="231"/>
            </a:xfrm>
            <a:custGeom>
              <a:avLst/>
              <a:gdLst>
                <a:gd name="T0" fmla="*/ 881 w 1180"/>
                <a:gd name="T1" fmla="*/ 231 h 231"/>
                <a:gd name="T2" fmla="*/ 1180 w 1180"/>
                <a:gd name="T3" fmla="*/ 0 h 231"/>
                <a:gd name="T4" fmla="*/ 300 w 1180"/>
                <a:gd name="T5" fmla="*/ 0 h 231"/>
                <a:gd name="T6" fmla="*/ 0 w 1180"/>
                <a:gd name="T7" fmla="*/ 231 h 231"/>
                <a:gd name="T8" fmla="*/ 881 w 1180"/>
                <a:gd name="T9" fmla="*/ 231 h 231"/>
                <a:gd name="T10" fmla="*/ 0 60000 65536"/>
                <a:gd name="T11" fmla="*/ 0 60000 65536"/>
                <a:gd name="T12" fmla="*/ 0 60000 65536"/>
                <a:gd name="T13" fmla="*/ 0 60000 65536"/>
                <a:gd name="T14" fmla="*/ 0 60000 65536"/>
                <a:gd name="T15" fmla="*/ 0 w 1180"/>
                <a:gd name="T16" fmla="*/ 0 h 231"/>
                <a:gd name="T17" fmla="*/ 1180 w 1180"/>
                <a:gd name="T18" fmla="*/ 231 h 231"/>
              </a:gdLst>
              <a:ahLst/>
              <a:cxnLst>
                <a:cxn ang="T10">
                  <a:pos x="T0" y="T1"/>
                </a:cxn>
                <a:cxn ang="T11">
                  <a:pos x="T2" y="T3"/>
                </a:cxn>
                <a:cxn ang="T12">
                  <a:pos x="T4" y="T5"/>
                </a:cxn>
                <a:cxn ang="T13">
                  <a:pos x="T6" y="T7"/>
                </a:cxn>
                <a:cxn ang="T14">
                  <a:pos x="T8" y="T9"/>
                </a:cxn>
              </a:cxnLst>
              <a:rect l="T15" t="T16" r="T17" b="T18"/>
              <a:pathLst>
                <a:path w="1180" h="231">
                  <a:moveTo>
                    <a:pt x="881" y="231"/>
                  </a:moveTo>
                  <a:lnTo>
                    <a:pt x="1180" y="0"/>
                  </a:lnTo>
                  <a:lnTo>
                    <a:pt x="300" y="0"/>
                  </a:lnTo>
                  <a:lnTo>
                    <a:pt x="0" y="231"/>
                  </a:lnTo>
                  <a:lnTo>
                    <a:pt x="881" y="231"/>
                  </a:lnTo>
                  <a:close/>
                </a:path>
              </a:pathLst>
            </a:custGeom>
            <a:solidFill>
              <a:srgbClr val="7373BF"/>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87" name="Freeform 14"/>
            <p:cNvSpPr>
              <a:spLocks/>
            </p:cNvSpPr>
            <p:nvPr/>
          </p:nvSpPr>
          <p:spPr bwMode="auto">
            <a:xfrm>
              <a:off x="4512" y="2072"/>
              <a:ext cx="393" cy="530"/>
            </a:xfrm>
            <a:custGeom>
              <a:avLst/>
              <a:gdLst>
                <a:gd name="T0" fmla="*/ 94 w 393"/>
                <a:gd name="T1" fmla="*/ 530 h 530"/>
                <a:gd name="T2" fmla="*/ 0 w 393"/>
                <a:gd name="T3" fmla="*/ 154 h 530"/>
                <a:gd name="T4" fmla="*/ 197 w 393"/>
                <a:gd name="T5" fmla="*/ 0 h 530"/>
                <a:gd name="T6" fmla="*/ 393 w 393"/>
                <a:gd name="T7" fmla="*/ 299 h 530"/>
                <a:gd name="T8" fmla="*/ 94 w 393"/>
                <a:gd name="T9" fmla="*/ 530 h 530"/>
                <a:gd name="T10" fmla="*/ 0 60000 65536"/>
                <a:gd name="T11" fmla="*/ 0 60000 65536"/>
                <a:gd name="T12" fmla="*/ 0 60000 65536"/>
                <a:gd name="T13" fmla="*/ 0 60000 65536"/>
                <a:gd name="T14" fmla="*/ 0 60000 65536"/>
                <a:gd name="T15" fmla="*/ 0 w 393"/>
                <a:gd name="T16" fmla="*/ 0 h 530"/>
                <a:gd name="T17" fmla="*/ 393 w 393"/>
                <a:gd name="T18" fmla="*/ 530 h 530"/>
              </a:gdLst>
              <a:ahLst/>
              <a:cxnLst>
                <a:cxn ang="T10">
                  <a:pos x="T0" y="T1"/>
                </a:cxn>
                <a:cxn ang="T11">
                  <a:pos x="T2" y="T3"/>
                </a:cxn>
                <a:cxn ang="T12">
                  <a:pos x="T4" y="T5"/>
                </a:cxn>
                <a:cxn ang="T13">
                  <a:pos x="T6" y="T7"/>
                </a:cxn>
                <a:cxn ang="T14">
                  <a:pos x="T8" y="T9"/>
                </a:cxn>
              </a:cxnLst>
              <a:rect l="T15" t="T16" r="T17" b="T18"/>
              <a:pathLst>
                <a:path w="393" h="530">
                  <a:moveTo>
                    <a:pt x="94" y="530"/>
                  </a:moveTo>
                  <a:lnTo>
                    <a:pt x="0" y="154"/>
                  </a:lnTo>
                  <a:lnTo>
                    <a:pt x="197" y="0"/>
                  </a:lnTo>
                  <a:lnTo>
                    <a:pt x="393" y="299"/>
                  </a:lnTo>
                  <a:lnTo>
                    <a:pt x="94" y="530"/>
                  </a:lnTo>
                  <a:close/>
                </a:path>
              </a:pathLst>
            </a:custGeom>
            <a:solidFill>
              <a:srgbClr val="804040"/>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88" name="Freeform 15"/>
            <p:cNvSpPr>
              <a:spLocks/>
            </p:cNvSpPr>
            <p:nvPr/>
          </p:nvSpPr>
          <p:spPr bwMode="auto">
            <a:xfrm>
              <a:off x="3725" y="2226"/>
              <a:ext cx="881" cy="376"/>
            </a:xfrm>
            <a:custGeom>
              <a:avLst/>
              <a:gdLst>
                <a:gd name="T0" fmla="*/ 0 w 881"/>
                <a:gd name="T1" fmla="*/ 376 h 376"/>
                <a:gd name="T2" fmla="*/ 197 w 881"/>
                <a:gd name="T3" fmla="*/ 0 h 376"/>
                <a:gd name="T4" fmla="*/ 787 w 881"/>
                <a:gd name="T5" fmla="*/ 0 h 376"/>
                <a:gd name="T6" fmla="*/ 881 w 881"/>
                <a:gd name="T7" fmla="*/ 376 h 376"/>
                <a:gd name="T8" fmla="*/ 0 w 881"/>
                <a:gd name="T9" fmla="*/ 376 h 376"/>
                <a:gd name="T10" fmla="*/ 0 60000 65536"/>
                <a:gd name="T11" fmla="*/ 0 60000 65536"/>
                <a:gd name="T12" fmla="*/ 0 60000 65536"/>
                <a:gd name="T13" fmla="*/ 0 60000 65536"/>
                <a:gd name="T14" fmla="*/ 0 60000 65536"/>
                <a:gd name="T15" fmla="*/ 0 w 881"/>
                <a:gd name="T16" fmla="*/ 0 h 376"/>
                <a:gd name="T17" fmla="*/ 881 w 881"/>
                <a:gd name="T18" fmla="*/ 376 h 376"/>
              </a:gdLst>
              <a:ahLst/>
              <a:cxnLst>
                <a:cxn ang="T10">
                  <a:pos x="T0" y="T1"/>
                </a:cxn>
                <a:cxn ang="T11">
                  <a:pos x="T2" y="T3"/>
                </a:cxn>
                <a:cxn ang="T12">
                  <a:pos x="T4" y="T5"/>
                </a:cxn>
                <a:cxn ang="T13">
                  <a:pos x="T6" y="T7"/>
                </a:cxn>
                <a:cxn ang="T14">
                  <a:pos x="T8" y="T9"/>
                </a:cxn>
              </a:cxnLst>
              <a:rect l="T15" t="T16" r="T17" b="T18"/>
              <a:pathLst>
                <a:path w="881" h="376">
                  <a:moveTo>
                    <a:pt x="0" y="376"/>
                  </a:moveTo>
                  <a:lnTo>
                    <a:pt x="197" y="0"/>
                  </a:lnTo>
                  <a:lnTo>
                    <a:pt x="787" y="0"/>
                  </a:lnTo>
                  <a:lnTo>
                    <a:pt x="881" y="376"/>
                  </a:lnTo>
                  <a:lnTo>
                    <a:pt x="0" y="376"/>
                  </a:lnTo>
                  <a:close/>
                </a:path>
              </a:pathLst>
            </a:custGeom>
            <a:solidFill>
              <a:srgbClr val="FF8080"/>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89" name="Freeform 16"/>
            <p:cNvSpPr>
              <a:spLocks/>
            </p:cNvSpPr>
            <p:nvPr/>
          </p:nvSpPr>
          <p:spPr bwMode="auto">
            <a:xfrm>
              <a:off x="3922" y="2072"/>
              <a:ext cx="787" cy="154"/>
            </a:xfrm>
            <a:custGeom>
              <a:avLst/>
              <a:gdLst>
                <a:gd name="T0" fmla="*/ 590 w 787"/>
                <a:gd name="T1" fmla="*/ 154 h 154"/>
                <a:gd name="T2" fmla="*/ 787 w 787"/>
                <a:gd name="T3" fmla="*/ 0 h 154"/>
                <a:gd name="T4" fmla="*/ 197 w 787"/>
                <a:gd name="T5" fmla="*/ 0 h 154"/>
                <a:gd name="T6" fmla="*/ 0 w 787"/>
                <a:gd name="T7" fmla="*/ 154 h 154"/>
                <a:gd name="T8" fmla="*/ 590 w 787"/>
                <a:gd name="T9" fmla="*/ 154 h 154"/>
                <a:gd name="T10" fmla="*/ 0 60000 65536"/>
                <a:gd name="T11" fmla="*/ 0 60000 65536"/>
                <a:gd name="T12" fmla="*/ 0 60000 65536"/>
                <a:gd name="T13" fmla="*/ 0 60000 65536"/>
                <a:gd name="T14" fmla="*/ 0 60000 65536"/>
                <a:gd name="T15" fmla="*/ 0 w 787"/>
                <a:gd name="T16" fmla="*/ 0 h 154"/>
                <a:gd name="T17" fmla="*/ 787 w 787"/>
                <a:gd name="T18" fmla="*/ 154 h 154"/>
              </a:gdLst>
              <a:ahLst/>
              <a:cxnLst>
                <a:cxn ang="T10">
                  <a:pos x="T0" y="T1"/>
                </a:cxn>
                <a:cxn ang="T11">
                  <a:pos x="T2" y="T3"/>
                </a:cxn>
                <a:cxn ang="T12">
                  <a:pos x="T4" y="T5"/>
                </a:cxn>
                <a:cxn ang="T13">
                  <a:pos x="T6" y="T7"/>
                </a:cxn>
                <a:cxn ang="T14">
                  <a:pos x="T8" y="T9"/>
                </a:cxn>
              </a:cxnLst>
              <a:rect l="T15" t="T16" r="T17" b="T18"/>
              <a:pathLst>
                <a:path w="787" h="154">
                  <a:moveTo>
                    <a:pt x="590" y="154"/>
                  </a:moveTo>
                  <a:lnTo>
                    <a:pt x="787" y="0"/>
                  </a:lnTo>
                  <a:lnTo>
                    <a:pt x="197" y="0"/>
                  </a:lnTo>
                  <a:lnTo>
                    <a:pt x="0" y="154"/>
                  </a:lnTo>
                  <a:lnTo>
                    <a:pt x="590" y="154"/>
                  </a:lnTo>
                  <a:close/>
                </a:path>
              </a:pathLst>
            </a:custGeom>
            <a:solidFill>
              <a:srgbClr val="BF6060"/>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90" name="Freeform 17"/>
            <p:cNvSpPr>
              <a:spLocks/>
            </p:cNvSpPr>
            <p:nvPr/>
          </p:nvSpPr>
          <p:spPr bwMode="auto">
            <a:xfrm>
              <a:off x="4435" y="1833"/>
              <a:ext cx="274" cy="393"/>
            </a:xfrm>
            <a:custGeom>
              <a:avLst/>
              <a:gdLst>
                <a:gd name="T0" fmla="*/ 77 w 274"/>
                <a:gd name="T1" fmla="*/ 393 h 393"/>
                <a:gd name="T2" fmla="*/ 0 w 274"/>
                <a:gd name="T3" fmla="*/ 94 h 393"/>
                <a:gd name="T4" fmla="*/ 120 w 274"/>
                <a:gd name="T5" fmla="*/ 0 h 393"/>
                <a:gd name="T6" fmla="*/ 274 w 274"/>
                <a:gd name="T7" fmla="*/ 239 h 393"/>
                <a:gd name="T8" fmla="*/ 77 w 274"/>
                <a:gd name="T9" fmla="*/ 393 h 393"/>
                <a:gd name="T10" fmla="*/ 0 60000 65536"/>
                <a:gd name="T11" fmla="*/ 0 60000 65536"/>
                <a:gd name="T12" fmla="*/ 0 60000 65536"/>
                <a:gd name="T13" fmla="*/ 0 60000 65536"/>
                <a:gd name="T14" fmla="*/ 0 60000 65536"/>
                <a:gd name="T15" fmla="*/ 0 w 274"/>
                <a:gd name="T16" fmla="*/ 0 h 393"/>
                <a:gd name="T17" fmla="*/ 274 w 274"/>
                <a:gd name="T18" fmla="*/ 393 h 393"/>
              </a:gdLst>
              <a:ahLst/>
              <a:cxnLst>
                <a:cxn ang="T10">
                  <a:pos x="T0" y="T1"/>
                </a:cxn>
                <a:cxn ang="T11">
                  <a:pos x="T2" y="T3"/>
                </a:cxn>
                <a:cxn ang="T12">
                  <a:pos x="T4" y="T5"/>
                </a:cxn>
                <a:cxn ang="T13">
                  <a:pos x="T6" y="T7"/>
                </a:cxn>
                <a:cxn ang="T14">
                  <a:pos x="T8" y="T9"/>
                </a:cxn>
              </a:cxnLst>
              <a:rect l="T15" t="T16" r="T17" b="T18"/>
              <a:pathLst>
                <a:path w="274" h="393">
                  <a:moveTo>
                    <a:pt x="77" y="393"/>
                  </a:moveTo>
                  <a:lnTo>
                    <a:pt x="0" y="94"/>
                  </a:lnTo>
                  <a:lnTo>
                    <a:pt x="120" y="0"/>
                  </a:lnTo>
                  <a:lnTo>
                    <a:pt x="274" y="239"/>
                  </a:lnTo>
                  <a:lnTo>
                    <a:pt x="77" y="393"/>
                  </a:lnTo>
                  <a:close/>
                </a:path>
              </a:pathLst>
            </a:custGeom>
            <a:solidFill>
              <a:srgbClr val="808066"/>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91" name="Freeform 18"/>
            <p:cNvSpPr>
              <a:spLocks/>
            </p:cNvSpPr>
            <p:nvPr/>
          </p:nvSpPr>
          <p:spPr bwMode="auto">
            <a:xfrm>
              <a:off x="3922" y="1927"/>
              <a:ext cx="590" cy="299"/>
            </a:xfrm>
            <a:custGeom>
              <a:avLst/>
              <a:gdLst>
                <a:gd name="T0" fmla="*/ 0 w 590"/>
                <a:gd name="T1" fmla="*/ 299 h 299"/>
                <a:gd name="T2" fmla="*/ 154 w 590"/>
                <a:gd name="T3" fmla="*/ 0 h 299"/>
                <a:gd name="T4" fmla="*/ 513 w 590"/>
                <a:gd name="T5" fmla="*/ 0 h 299"/>
                <a:gd name="T6" fmla="*/ 590 w 590"/>
                <a:gd name="T7" fmla="*/ 299 h 299"/>
                <a:gd name="T8" fmla="*/ 0 w 590"/>
                <a:gd name="T9" fmla="*/ 299 h 299"/>
                <a:gd name="T10" fmla="*/ 0 60000 65536"/>
                <a:gd name="T11" fmla="*/ 0 60000 65536"/>
                <a:gd name="T12" fmla="*/ 0 60000 65536"/>
                <a:gd name="T13" fmla="*/ 0 60000 65536"/>
                <a:gd name="T14" fmla="*/ 0 60000 65536"/>
                <a:gd name="T15" fmla="*/ 0 w 590"/>
                <a:gd name="T16" fmla="*/ 0 h 299"/>
                <a:gd name="T17" fmla="*/ 590 w 590"/>
                <a:gd name="T18" fmla="*/ 299 h 299"/>
              </a:gdLst>
              <a:ahLst/>
              <a:cxnLst>
                <a:cxn ang="T10">
                  <a:pos x="T0" y="T1"/>
                </a:cxn>
                <a:cxn ang="T11">
                  <a:pos x="T2" y="T3"/>
                </a:cxn>
                <a:cxn ang="T12">
                  <a:pos x="T4" y="T5"/>
                </a:cxn>
                <a:cxn ang="T13">
                  <a:pos x="T6" y="T7"/>
                </a:cxn>
                <a:cxn ang="T14">
                  <a:pos x="T8" y="T9"/>
                </a:cxn>
              </a:cxnLst>
              <a:rect l="T15" t="T16" r="T17" b="T18"/>
              <a:pathLst>
                <a:path w="590" h="299">
                  <a:moveTo>
                    <a:pt x="0" y="299"/>
                  </a:moveTo>
                  <a:lnTo>
                    <a:pt x="154" y="0"/>
                  </a:lnTo>
                  <a:lnTo>
                    <a:pt x="513" y="0"/>
                  </a:lnTo>
                  <a:lnTo>
                    <a:pt x="590" y="299"/>
                  </a:lnTo>
                  <a:lnTo>
                    <a:pt x="0" y="299"/>
                  </a:lnTo>
                  <a:close/>
                </a:path>
              </a:pathLst>
            </a:custGeom>
            <a:solidFill>
              <a:srgbClr val="FFFFCC"/>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92" name="Freeform 19"/>
            <p:cNvSpPr>
              <a:spLocks/>
            </p:cNvSpPr>
            <p:nvPr/>
          </p:nvSpPr>
          <p:spPr bwMode="auto">
            <a:xfrm>
              <a:off x="4076" y="1833"/>
              <a:ext cx="479" cy="94"/>
            </a:xfrm>
            <a:custGeom>
              <a:avLst/>
              <a:gdLst>
                <a:gd name="T0" fmla="*/ 359 w 479"/>
                <a:gd name="T1" fmla="*/ 94 h 94"/>
                <a:gd name="T2" fmla="*/ 479 w 479"/>
                <a:gd name="T3" fmla="*/ 0 h 94"/>
                <a:gd name="T4" fmla="*/ 120 w 479"/>
                <a:gd name="T5" fmla="*/ 0 h 94"/>
                <a:gd name="T6" fmla="*/ 0 w 479"/>
                <a:gd name="T7" fmla="*/ 94 h 94"/>
                <a:gd name="T8" fmla="*/ 359 w 479"/>
                <a:gd name="T9" fmla="*/ 94 h 94"/>
                <a:gd name="T10" fmla="*/ 0 60000 65536"/>
                <a:gd name="T11" fmla="*/ 0 60000 65536"/>
                <a:gd name="T12" fmla="*/ 0 60000 65536"/>
                <a:gd name="T13" fmla="*/ 0 60000 65536"/>
                <a:gd name="T14" fmla="*/ 0 60000 65536"/>
                <a:gd name="T15" fmla="*/ 0 w 479"/>
                <a:gd name="T16" fmla="*/ 0 h 94"/>
                <a:gd name="T17" fmla="*/ 479 w 479"/>
                <a:gd name="T18" fmla="*/ 94 h 94"/>
              </a:gdLst>
              <a:ahLst/>
              <a:cxnLst>
                <a:cxn ang="T10">
                  <a:pos x="T0" y="T1"/>
                </a:cxn>
                <a:cxn ang="T11">
                  <a:pos x="T2" y="T3"/>
                </a:cxn>
                <a:cxn ang="T12">
                  <a:pos x="T4" y="T5"/>
                </a:cxn>
                <a:cxn ang="T13">
                  <a:pos x="T6" y="T7"/>
                </a:cxn>
                <a:cxn ang="T14">
                  <a:pos x="T8" y="T9"/>
                </a:cxn>
              </a:cxnLst>
              <a:rect l="T15" t="T16" r="T17" b="T18"/>
              <a:pathLst>
                <a:path w="479" h="94">
                  <a:moveTo>
                    <a:pt x="359" y="94"/>
                  </a:moveTo>
                  <a:lnTo>
                    <a:pt x="479" y="0"/>
                  </a:lnTo>
                  <a:lnTo>
                    <a:pt x="120" y="0"/>
                  </a:lnTo>
                  <a:lnTo>
                    <a:pt x="0" y="94"/>
                  </a:lnTo>
                  <a:lnTo>
                    <a:pt x="359" y="94"/>
                  </a:lnTo>
                  <a:close/>
                </a:path>
              </a:pathLst>
            </a:custGeom>
            <a:solidFill>
              <a:srgbClr val="BFBF99"/>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93" name="Freeform 20"/>
            <p:cNvSpPr>
              <a:spLocks/>
            </p:cNvSpPr>
            <p:nvPr/>
          </p:nvSpPr>
          <p:spPr bwMode="auto">
            <a:xfrm>
              <a:off x="4315" y="1474"/>
              <a:ext cx="240" cy="453"/>
            </a:xfrm>
            <a:custGeom>
              <a:avLst/>
              <a:gdLst>
                <a:gd name="T0" fmla="*/ 120 w 240"/>
                <a:gd name="T1" fmla="*/ 453 h 453"/>
                <a:gd name="T2" fmla="*/ 0 w 240"/>
                <a:gd name="T3" fmla="*/ 0 h 453"/>
                <a:gd name="T4" fmla="*/ 0 w 240"/>
                <a:gd name="T5" fmla="*/ 0 h 453"/>
                <a:gd name="T6" fmla="*/ 240 w 240"/>
                <a:gd name="T7" fmla="*/ 359 h 453"/>
                <a:gd name="T8" fmla="*/ 120 w 240"/>
                <a:gd name="T9" fmla="*/ 453 h 453"/>
                <a:gd name="T10" fmla="*/ 0 60000 65536"/>
                <a:gd name="T11" fmla="*/ 0 60000 65536"/>
                <a:gd name="T12" fmla="*/ 0 60000 65536"/>
                <a:gd name="T13" fmla="*/ 0 60000 65536"/>
                <a:gd name="T14" fmla="*/ 0 60000 65536"/>
                <a:gd name="T15" fmla="*/ 0 w 240"/>
                <a:gd name="T16" fmla="*/ 0 h 453"/>
                <a:gd name="T17" fmla="*/ 240 w 240"/>
                <a:gd name="T18" fmla="*/ 453 h 453"/>
              </a:gdLst>
              <a:ahLst/>
              <a:cxnLst>
                <a:cxn ang="T10">
                  <a:pos x="T0" y="T1"/>
                </a:cxn>
                <a:cxn ang="T11">
                  <a:pos x="T2" y="T3"/>
                </a:cxn>
                <a:cxn ang="T12">
                  <a:pos x="T4" y="T5"/>
                </a:cxn>
                <a:cxn ang="T13">
                  <a:pos x="T6" y="T7"/>
                </a:cxn>
                <a:cxn ang="T14">
                  <a:pos x="T8" y="T9"/>
                </a:cxn>
              </a:cxnLst>
              <a:rect l="T15" t="T16" r="T17" b="T18"/>
              <a:pathLst>
                <a:path w="240" h="453">
                  <a:moveTo>
                    <a:pt x="120" y="453"/>
                  </a:moveTo>
                  <a:lnTo>
                    <a:pt x="0" y="0"/>
                  </a:lnTo>
                  <a:lnTo>
                    <a:pt x="240" y="359"/>
                  </a:lnTo>
                  <a:lnTo>
                    <a:pt x="120" y="453"/>
                  </a:lnTo>
                  <a:close/>
                </a:path>
              </a:pathLst>
            </a:custGeom>
            <a:solidFill>
              <a:srgbClr val="668080"/>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94" name="Freeform 21"/>
            <p:cNvSpPr>
              <a:spLocks/>
            </p:cNvSpPr>
            <p:nvPr/>
          </p:nvSpPr>
          <p:spPr bwMode="auto">
            <a:xfrm>
              <a:off x="4076" y="1474"/>
              <a:ext cx="359" cy="453"/>
            </a:xfrm>
            <a:custGeom>
              <a:avLst/>
              <a:gdLst>
                <a:gd name="T0" fmla="*/ 0 w 359"/>
                <a:gd name="T1" fmla="*/ 453 h 453"/>
                <a:gd name="T2" fmla="*/ 239 w 359"/>
                <a:gd name="T3" fmla="*/ 0 h 453"/>
                <a:gd name="T4" fmla="*/ 239 w 359"/>
                <a:gd name="T5" fmla="*/ 0 h 453"/>
                <a:gd name="T6" fmla="*/ 359 w 359"/>
                <a:gd name="T7" fmla="*/ 453 h 453"/>
                <a:gd name="T8" fmla="*/ 0 w 359"/>
                <a:gd name="T9" fmla="*/ 453 h 453"/>
                <a:gd name="T10" fmla="*/ 0 60000 65536"/>
                <a:gd name="T11" fmla="*/ 0 60000 65536"/>
                <a:gd name="T12" fmla="*/ 0 60000 65536"/>
                <a:gd name="T13" fmla="*/ 0 60000 65536"/>
                <a:gd name="T14" fmla="*/ 0 60000 65536"/>
                <a:gd name="T15" fmla="*/ 0 w 359"/>
                <a:gd name="T16" fmla="*/ 0 h 453"/>
                <a:gd name="T17" fmla="*/ 359 w 359"/>
                <a:gd name="T18" fmla="*/ 453 h 453"/>
              </a:gdLst>
              <a:ahLst/>
              <a:cxnLst>
                <a:cxn ang="T10">
                  <a:pos x="T0" y="T1"/>
                </a:cxn>
                <a:cxn ang="T11">
                  <a:pos x="T2" y="T3"/>
                </a:cxn>
                <a:cxn ang="T12">
                  <a:pos x="T4" y="T5"/>
                </a:cxn>
                <a:cxn ang="T13">
                  <a:pos x="T6" y="T7"/>
                </a:cxn>
                <a:cxn ang="T14">
                  <a:pos x="T8" y="T9"/>
                </a:cxn>
              </a:cxnLst>
              <a:rect l="T15" t="T16" r="T17" b="T18"/>
              <a:pathLst>
                <a:path w="359" h="453">
                  <a:moveTo>
                    <a:pt x="0" y="453"/>
                  </a:moveTo>
                  <a:lnTo>
                    <a:pt x="239" y="0"/>
                  </a:lnTo>
                  <a:lnTo>
                    <a:pt x="359" y="453"/>
                  </a:lnTo>
                  <a:lnTo>
                    <a:pt x="0" y="453"/>
                  </a:lnTo>
                  <a:close/>
                </a:path>
              </a:pathLst>
            </a:custGeom>
            <a:solidFill>
              <a:srgbClr val="CCFFFF"/>
            </a:solidFill>
            <a:ln w="14288">
              <a:solidFill>
                <a:srgbClr val="000000"/>
              </a:solidFill>
              <a:prstDash val="solid"/>
              <a:round/>
              <a:headEnd/>
              <a:tailEnd/>
            </a:ln>
          </p:spPr>
          <p:txBody>
            <a:bodyPr/>
            <a:lstStyle/>
            <a:p>
              <a:endParaRPr lang="en-US">
                <a:latin typeface="Arial" panose="020B0604020202020204" pitchFamily="34" charset="0"/>
                <a:cs typeface="Arial" panose="020B0604020202020204" pitchFamily="34" charset="0"/>
              </a:endParaRPr>
            </a:p>
          </p:txBody>
        </p:sp>
        <p:sp>
          <p:nvSpPr>
            <p:cNvPr id="21795" name="Rectangle 22"/>
            <p:cNvSpPr>
              <a:spLocks noChangeArrowheads="1"/>
            </p:cNvSpPr>
            <p:nvPr/>
          </p:nvSpPr>
          <p:spPr bwMode="auto">
            <a:xfrm>
              <a:off x="4084" y="2354"/>
              <a:ext cx="226"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38.3%</a:t>
              </a:r>
              <a:endParaRPr lang="en-US" altLang="en-US" sz="2800" dirty="0">
                <a:latin typeface="Arial" panose="020B0604020202020204" pitchFamily="34" charset="0"/>
                <a:cs typeface="Arial" panose="020B0604020202020204" pitchFamily="34" charset="0"/>
              </a:endParaRPr>
            </a:p>
          </p:txBody>
        </p:sp>
        <p:sp>
          <p:nvSpPr>
            <p:cNvPr id="21796" name="Rectangle 23"/>
            <p:cNvSpPr>
              <a:spLocks noChangeArrowheads="1"/>
            </p:cNvSpPr>
            <p:nvPr/>
          </p:nvSpPr>
          <p:spPr bwMode="auto">
            <a:xfrm>
              <a:off x="4033" y="2662"/>
              <a:ext cx="226"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45.5%</a:t>
              </a:r>
              <a:endParaRPr lang="en-US" altLang="en-US" sz="2800" dirty="0">
                <a:latin typeface="Arial" panose="020B0604020202020204" pitchFamily="34" charset="0"/>
                <a:cs typeface="Arial" panose="020B0604020202020204" pitchFamily="34" charset="0"/>
              </a:endParaRPr>
            </a:p>
          </p:txBody>
        </p:sp>
        <p:sp>
          <p:nvSpPr>
            <p:cNvPr id="21797" name="Rectangle 24"/>
            <p:cNvSpPr>
              <a:spLocks noChangeArrowheads="1"/>
            </p:cNvSpPr>
            <p:nvPr/>
          </p:nvSpPr>
          <p:spPr bwMode="auto">
            <a:xfrm>
              <a:off x="4136" y="2038"/>
              <a:ext cx="226"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12.7%</a:t>
              </a:r>
              <a:endParaRPr lang="en-US" altLang="en-US" sz="2800" dirty="0">
                <a:latin typeface="Arial" panose="020B0604020202020204" pitchFamily="34" charset="0"/>
                <a:cs typeface="Arial" panose="020B0604020202020204" pitchFamily="34" charset="0"/>
              </a:endParaRPr>
            </a:p>
          </p:txBody>
        </p:sp>
        <p:sp>
          <p:nvSpPr>
            <p:cNvPr id="21798" name="Rectangle 25"/>
            <p:cNvSpPr>
              <a:spLocks noChangeArrowheads="1"/>
            </p:cNvSpPr>
            <p:nvPr/>
          </p:nvSpPr>
          <p:spPr bwMode="auto">
            <a:xfrm>
              <a:off x="4170" y="1730"/>
              <a:ext cx="182"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400" dirty="0">
                  <a:solidFill>
                    <a:srgbClr val="000000"/>
                  </a:solidFill>
                  <a:latin typeface="Arial" panose="020B0604020202020204" pitchFamily="34" charset="0"/>
                  <a:cs typeface="Arial" panose="020B0604020202020204" pitchFamily="34" charset="0"/>
                </a:rPr>
                <a:t>3.5%</a:t>
              </a:r>
              <a:endParaRPr lang="en-US" altLang="en-US" sz="2800" dirty="0">
                <a:latin typeface="Arial" panose="020B0604020202020204" pitchFamily="34" charset="0"/>
                <a:cs typeface="Arial" panose="020B0604020202020204" pitchFamily="34" charset="0"/>
              </a:endParaRPr>
            </a:p>
          </p:txBody>
        </p:sp>
      </p:grpSp>
      <p:grpSp>
        <p:nvGrpSpPr>
          <p:cNvPr id="21509" name="Group 26"/>
          <p:cNvGrpSpPr>
            <a:grpSpLocks noChangeAspect="1"/>
          </p:cNvGrpSpPr>
          <p:nvPr/>
        </p:nvGrpSpPr>
        <p:grpSpPr bwMode="auto">
          <a:xfrm>
            <a:off x="4040188" y="1862139"/>
            <a:ext cx="6149320" cy="3972740"/>
            <a:chOff x="1654" y="904"/>
            <a:chExt cx="3640" cy="2351"/>
          </a:xfrm>
        </p:grpSpPr>
        <p:sp>
          <p:nvSpPr>
            <p:cNvPr id="21515" name="AutoShape 27"/>
            <p:cNvSpPr>
              <a:spLocks noChangeAspect="1" noChangeArrowheads="1" noTextEdit="1"/>
            </p:cNvSpPr>
            <p:nvPr/>
          </p:nvSpPr>
          <p:spPr bwMode="auto">
            <a:xfrm>
              <a:off x="2916" y="905"/>
              <a:ext cx="2378" cy="2119"/>
            </a:xfrm>
            <a:prstGeom prst="rect">
              <a:avLst/>
            </a:prstGeom>
            <a:solidFill>
              <a:srgbClr val="FFFFFF"/>
            </a:solidFill>
            <a:ln>
              <a:noFill/>
            </a:ln>
            <a:effectLst>
              <a:outerShdw blurRad="182191" dist="762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21516" name="Group 28"/>
            <p:cNvGrpSpPr>
              <a:grpSpLocks/>
            </p:cNvGrpSpPr>
            <p:nvPr/>
          </p:nvGrpSpPr>
          <p:grpSpPr bwMode="auto">
            <a:xfrm>
              <a:off x="2953" y="904"/>
              <a:ext cx="2341" cy="1698"/>
              <a:chOff x="2953" y="904"/>
              <a:chExt cx="2341" cy="1698"/>
            </a:xfrm>
          </p:grpSpPr>
          <p:sp>
            <p:nvSpPr>
              <p:cNvPr id="21584" name="Rectangle 29"/>
              <p:cNvSpPr>
                <a:spLocks noChangeArrowheads="1"/>
              </p:cNvSpPr>
              <p:nvPr/>
            </p:nvSpPr>
            <p:spPr bwMode="auto">
              <a:xfrm>
                <a:off x="2967" y="923"/>
                <a:ext cx="1495" cy="107"/>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5" name="Rectangle 30"/>
              <p:cNvSpPr>
                <a:spLocks noChangeArrowheads="1"/>
              </p:cNvSpPr>
              <p:nvPr/>
            </p:nvSpPr>
            <p:spPr bwMode="auto">
              <a:xfrm>
                <a:off x="2967" y="1030"/>
                <a:ext cx="27"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6" name="Rectangle 31"/>
              <p:cNvSpPr>
                <a:spLocks noChangeArrowheads="1"/>
              </p:cNvSpPr>
              <p:nvPr/>
            </p:nvSpPr>
            <p:spPr bwMode="auto">
              <a:xfrm>
                <a:off x="4435" y="1030"/>
                <a:ext cx="27"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7" name="Rectangle 32"/>
              <p:cNvSpPr>
                <a:spLocks noChangeArrowheads="1"/>
              </p:cNvSpPr>
              <p:nvPr/>
            </p:nvSpPr>
            <p:spPr bwMode="auto">
              <a:xfrm>
                <a:off x="2967" y="1213"/>
                <a:ext cx="1495" cy="105"/>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8" name="Rectangle 33"/>
              <p:cNvSpPr>
                <a:spLocks noChangeArrowheads="1"/>
              </p:cNvSpPr>
              <p:nvPr/>
            </p:nvSpPr>
            <p:spPr bwMode="auto">
              <a:xfrm>
                <a:off x="2994" y="1030"/>
                <a:ext cx="1441"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21589" name="Rectangle 34"/>
              <p:cNvSpPr>
                <a:spLocks noChangeArrowheads="1"/>
              </p:cNvSpPr>
              <p:nvPr/>
            </p:nvSpPr>
            <p:spPr bwMode="auto">
              <a:xfrm>
                <a:off x="3334" y="1031"/>
                <a:ext cx="72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Pain Intensity</a:t>
                </a:r>
                <a:endParaRPr lang="en-US" altLang="en-US" sz="1600" dirty="0">
                  <a:latin typeface="Arial" panose="020B0604020202020204" pitchFamily="34" charset="0"/>
                  <a:cs typeface="Arial" panose="020B0604020202020204" pitchFamily="34" charset="0"/>
                </a:endParaRPr>
              </a:p>
            </p:txBody>
          </p:sp>
          <p:sp>
            <p:nvSpPr>
              <p:cNvPr id="21590" name="Rectangle 35"/>
              <p:cNvSpPr>
                <a:spLocks noChangeArrowheads="1"/>
              </p:cNvSpPr>
              <p:nvPr/>
            </p:nvSpPr>
            <p:spPr bwMode="auto">
              <a:xfrm>
                <a:off x="4435" y="1031"/>
                <a:ext cx="503"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i="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591" name="Rectangle 36"/>
              <p:cNvSpPr>
                <a:spLocks noChangeArrowheads="1"/>
              </p:cNvSpPr>
              <p:nvPr/>
            </p:nvSpPr>
            <p:spPr bwMode="auto">
              <a:xfrm>
                <a:off x="4778" y="103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i="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592" name="Rectangle 37"/>
              <p:cNvSpPr>
                <a:spLocks noChangeArrowheads="1"/>
              </p:cNvSpPr>
              <p:nvPr/>
            </p:nvSpPr>
            <p:spPr bwMode="auto">
              <a:xfrm>
                <a:off x="4480" y="923"/>
                <a:ext cx="368" cy="107"/>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93" name="Rectangle 38"/>
              <p:cNvSpPr>
                <a:spLocks noChangeArrowheads="1"/>
              </p:cNvSpPr>
              <p:nvPr/>
            </p:nvSpPr>
            <p:spPr bwMode="auto">
              <a:xfrm>
                <a:off x="4480" y="1030"/>
                <a:ext cx="28"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94" name="Rectangle 39"/>
              <p:cNvSpPr>
                <a:spLocks noChangeArrowheads="1"/>
              </p:cNvSpPr>
              <p:nvPr/>
            </p:nvSpPr>
            <p:spPr bwMode="auto">
              <a:xfrm>
                <a:off x="4821" y="1030"/>
                <a:ext cx="27"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95" name="Rectangle 40"/>
              <p:cNvSpPr>
                <a:spLocks noChangeArrowheads="1"/>
              </p:cNvSpPr>
              <p:nvPr/>
            </p:nvSpPr>
            <p:spPr bwMode="auto">
              <a:xfrm>
                <a:off x="4480" y="1213"/>
                <a:ext cx="368" cy="105"/>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96" name="Rectangle 41"/>
              <p:cNvSpPr>
                <a:spLocks noChangeArrowheads="1"/>
              </p:cNvSpPr>
              <p:nvPr/>
            </p:nvSpPr>
            <p:spPr bwMode="auto">
              <a:xfrm>
                <a:off x="4508" y="1030"/>
                <a:ext cx="313"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97" name="Rectangle 42"/>
              <p:cNvSpPr>
                <a:spLocks noChangeArrowheads="1"/>
              </p:cNvSpPr>
              <p:nvPr/>
            </p:nvSpPr>
            <p:spPr bwMode="auto">
              <a:xfrm>
                <a:off x="4508" y="1031"/>
                <a:ext cx="40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Mean   </a:t>
                </a:r>
                <a:endParaRPr lang="en-US" altLang="en-US" sz="1600" dirty="0">
                  <a:latin typeface="Arial" panose="020B0604020202020204" pitchFamily="34" charset="0"/>
                  <a:cs typeface="Arial" panose="020B0604020202020204" pitchFamily="34" charset="0"/>
                </a:endParaRPr>
              </a:p>
            </p:txBody>
          </p:sp>
          <p:sp>
            <p:nvSpPr>
              <p:cNvPr id="21598" name="Rectangle 43"/>
              <p:cNvSpPr>
                <a:spLocks noChangeArrowheads="1"/>
              </p:cNvSpPr>
              <p:nvPr/>
            </p:nvSpPr>
            <p:spPr bwMode="auto">
              <a:xfrm>
                <a:off x="4922" y="103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599" name="Rectangle 44"/>
              <p:cNvSpPr>
                <a:spLocks noChangeArrowheads="1"/>
              </p:cNvSpPr>
              <p:nvPr/>
            </p:nvSpPr>
            <p:spPr bwMode="auto">
              <a:xfrm>
                <a:off x="4864" y="923"/>
                <a:ext cx="416" cy="34"/>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0" name="Rectangle 45"/>
              <p:cNvSpPr>
                <a:spLocks noChangeArrowheads="1"/>
              </p:cNvSpPr>
              <p:nvPr/>
            </p:nvSpPr>
            <p:spPr bwMode="auto">
              <a:xfrm>
                <a:off x="4864" y="957"/>
                <a:ext cx="28" cy="361"/>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1" name="Rectangle 46"/>
              <p:cNvSpPr>
                <a:spLocks noChangeArrowheads="1"/>
              </p:cNvSpPr>
              <p:nvPr/>
            </p:nvSpPr>
            <p:spPr bwMode="auto">
              <a:xfrm>
                <a:off x="5253" y="957"/>
                <a:ext cx="27" cy="361"/>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2" name="Rectangle 47"/>
              <p:cNvSpPr>
                <a:spLocks noChangeArrowheads="1"/>
              </p:cNvSpPr>
              <p:nvPr/>
            </p:nvSpPr>
            <p:spPr bwMode="auto">
              <a:xfrm>
                <a:off x="4892" y="957"/>
                <a:ext cx="361"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3" name="Rectangle 48"/>
              <p:cNvSpPr>
                <a:spLocks noChangeArrowheads="1"/>
              </p:cNvSpPr>
              <p:nvPr/>
            </p:nvSpPr>
            <p:spPr bwMode="auto">
              <a:xfrm>
                <a:off x="4892" y="958"/>
                <a:ext cx="21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Std </a:t>
                </a:r>
                <a:endParaRPr lang="en-US" altLang="en-US" sz="1600" dirty="0">
                  <a:latin typeface="Arial" panose="020B0604020202020204" pitchFamily="34" charset="0"/>
                  <a:cs typeface="Arial" panose="020B0604020202020204" pitchFamily="34" charset="0"/>
                </a:endParaRPr>
              </a:p>
            </p:txBody>
          </p:sp>
          <p:sp>
            <p:nvSpPr>
              <p:cNvPr id="21604" name="Rectangle 49"/>
              <p:cNvSpPr>
                <a:spLocks noChangeArrowheads="1"/>
              </p:cNvSpPr>
              <p:nvPr/>
            </p:nvSpPr>
            <p:spPr bwMode="auto">
              <a:xfrm>
                <a:off x="4892" y="1140"/>
                <a:ext cx="361" cy="183"/>
              </a:xfrm>
              <a:prstGeom prst="rect">
                <a:avLst/>
              </a:prstGeom>
              <a:solidFill>
                <a:srgbClr val="B3B3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5" name="Rectangle 50"/>
              <p:cNvSpPr>
                <a:spLocks noChangeArrowheads="1"/>
              </p:cNvSpPr>
              <p:nvPr/>
            </p:nvSpPr>
            <p:spPr bwMode="auto">
              <a:xfrm>
                <a:off x="4898" y="1141"/>
                <a:ext cx="21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Dev</a:t>
                </a:r>
                <a:endParaRPr lang="en-US" altLang="en-US" sz="1600" dirty="0">
                  <a:latin typeface="Arial" panose="020B0604020202020204" pitchFamily="34" charset="0"/>
                  <a:cs typeface="Arial" panose="020B0604020202020204" pitchFamily="34" charset="0"/>
                </a:endParaRPr>
              </a:p>
            </p:txBody>
          </p:sp>
          <p:sp>
            <p:nvSpPr>
              <p:cNvPr id="21606" name="Rectangle 51"/>
              <p:cNvSpPr>
                <a:spLocks noChangeArrowheads="1"/>
              </p:cNvSpPr>
              <p:nvPr/>
            </p:nvSpPr>
            <p:spPr bwMode="auto">
              <a:xfrm>
                <a:off x="5120" y="114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dirty="0">
                    <a:solidFill>
                      <a:srgbClr val="000000"/>
                    </a:solidFill>
                    <a:latin typeface="Arial" panose="020B0604020202020204" pitchFamily="34" charset="0"/>
                    <a:cs typeface="Arial" panose="020B0604020202020204" pitchFamily="34" charset="0"/>
                  </a:rPr>
                  <a:t> </a:t>
                </a:r>
                <a:endParaRPr lang="en-US" altLang="en-US" sz="3200" dirty="0">
                  <a:latin typeface="Arial" panose="020B0604020202020204" pitchFamily="34" charset="0"/>
                  <a:cs typeface="Arial" panose="020B0604020202020204" pitchFamily="34" charset="0"/>
                </a:endParaRPr>
              </a:p>
            </p:txBody>
          </p:sp>
          <p:sp>
            <p:nvSpPr>
              <p:cNvPr id="21607" name="Rectangle 52"/>
              <p:cNvSpPr>
                <a:spLocks noChangeArrowheads="1"/>
              </p:cNvSpPr>
              <p:nvPr/>
            </p:nvSpPr>
            <p:spPr bwMode="auto">
              <a:xfrm>
                <a:off x="2953" y="904"/>
                <a:ext cx="8" cy="5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8" name="Rectangle 53"/>
              <p:cNvSpPr>
                <a:spLocks noChangeArrowheads="1"/>
              </p:cNvSpPr>
              <p:nvPr/>
            </p:nvSpPr>
            <p:spPr bwMode="auto">
              <a:xfrm>
                <a:off x="2953" y="90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09" name="Rectangle 54"/>
              <p:cNvSpPr>
                <a:spLocks noChangeArrowheads="1"/>
              </p:cNvSpPr>
              <p:nvPr/>
            </p:nvSpPr>
            <p:spPr bwMode="auto">
              <a:xfrm>
                <a:off x="2961" y="904"/>
                <a:ext cx="1510"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0" name="Rectangle 55"/>
              <p:cNvSpPr>
                <a:spLocks noChangeArrowheads="1"/>
              </p:cNvSpPr>
              <p:nvPr/>
            </p:nvSpPr>
            <p:spPr bwMode="auto">
              <a:xfrm>
                <a:off x="4471" y="90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1" name="Rectangle 56"/>
              <p:cNvSpPr>
                <a:spLocks noChangeArrowheads="1"/>
              </p:cNvSpPr>
              <p:nvPr/>
            </p:nvSpPr>
            <p:spPr bwMode="auto">
              <a:xfrm>
                <a:off x="4479" y="904"/>
                <a:ext cx="377"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2" name="Rectangle 57"/>
              <p:cNvSpPr>
                <a:spLocks noChangeArrowheads="1"/>
              </p:cNvSpPr>
              <p:nvPr/>
            </p:nvSpPr>
            <p:spPr bwMode="auto">
              <a:xfrm>
                <a:off x="4856" y="90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3" name="Rectangle 58"/>
              <p:cNvSpPr>
                <a:spLocks noChangeArrowheads="1"/>
              </p:cNvSpPr>
              <p:nvPr/>
            </p:nvSpPr>
            <p:spPr bwMode="auto">
              <a:xfrm>
                <a:off x="4864" y="904"/>
                <a:ext cx="422"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4" name="Rectangle 59"/>
              <p:cNvSpPr>
                <a:spLocks noChangeArrowheads="1"/>
              </p:cNvSpPr>
              <p:nvPr/>
            </p:nvSpPr>
            <p:spPr bwMode="auto">
              <a:xfrm>
                <a:off x="5286" y="904"/>
                <a:ext cx="8" cy="5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5" name="Rectangle 60"/>
              <p:cNvSpPr>
                <a:spLocks noChangeArrowheads="1"/>
              </p:cNvSpPr>
              <p:nvPr/>
            </p:nvSpPr>
            <p:spPr bwMode="auto">
              <a:xfrm>
                <a:off x="5286" y="90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6" name="Rectangle 61"/>
              <p:cNvSpPr>
                <a:spLocks noChangeArrowheads="1"/>
              </p:cNvSpPr>
              <p:nvPr/>
            </p:nvSpPr>
            <p:spPr bwMode="auto">
              <a:xfrm>
                <a:off x="2959"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7" name="Rectangle 62"/>
              <p:cNvSpPr>
                <a:spLocks noChangeArrowheads="1"/>
              </p:cNvSpPr>
              <p:nvPr/>
            </p:nvSpPr>
            <p:spPr bwMode="auto">
              <a:xfrm>
                <a:off x="2959"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8" name="Rectangle 63"/>
              <p:cNvSpPr>
                <a:spLocks noChangeArrowheads="1"/>
              </p:cNvSpPr>
              <p:nvPr/>
            </p:nvSpPr>
            <p:spPr bwMode="auto">
              <a:xfrm>
                <a:off x="2967" y="915"/>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19" name="Rectangle 64"/>
              <p:cNvSpPr>
                <a:spLocks noChangeArrowheads="1"/>
              </p:cNvSpPr>
              <p:nvPr/>
            </p:nvSpPr>
            <p:spPr bwMode="auto">
              <a:xfrm>
                <a:off x="4462" y="915"/>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0" name="Rectangle 65"/>
              <p:cNvSpPr>
                <a:spLocks noChangeArrowheads="1"/>
              </p:cNvSpPr>
              <p:nvPr/>
            </p:nvSpPr>
            <p:spPr bwMode="auto">
              <a:xfrm>
                <a:off x="4462" y="915"/>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1" name="Rectangle 66"/>
              <p:cNvSpPr>
                <a:spLocks noChangeArrowheads="1"/>
              </p:cNvSpPr>
              <p:nvPr/>
            </p:nvSpPr>
            <p:spPr bwMode="auto">
              <a:xfrm>
                <a:off x="2959"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2" name="Rectangle 67"/>
              <p:cNvSpPr>
                <a:spLocks noChangeArrowheads="1"/>
              </p:cNvSpPr>
              <p:nvPr/>
            </p:nvSpPr>
            <p:spPr bwMode="auto">
              <a:xfrm>
                <a:off x="2959"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3" name="Rectangle 68"/>
              <p:cNvSpPr>
                <a:spLocks noChangeArrowheads="1"/>
              </p:cNvSpPr>
              <p:nvPr/>
            </p:nvSpPr>
            <p:spPr bwMode="auto">
              <a:xfrm>
                <a:off x="2967" y="1318"/>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4" name="Rectangle 69"/>
              <p:cNvSpPr>
                <a:spLocks noChangeArrowheads="1"/>
              </p:cNvSpPr>
              <p:nvPr/>
            </p:nvSpPr>
            <p:spPr bwMode="auto">
              <a:xfrm>
                <a:off x="4462" y="1318"/>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5" name="Rectangle 70"/>
              <p:cNvSpPr>
                <a:spLocks noChangeArrowheads="1"/>
              </p:cNvSpPr>
              <p:nvPr/>
            </p:nvSpPr>
            <p:spPr bwMode="auto">
              <a:xfrm>
                <a:off x="4462" y="1318"/>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6" name="Rectangle 71"/>
              <p:cNvSpPr>
                <a:spLocks noChangeArrowheads="1"/>
              </p:cNvSpPr>
              <p:nvPr/>
            </p:nvSpPr>
            <p:spPr bwMode="auto">
              <a:xfrm>
                <a:off x="2959" y="925"/>
                <a:ext cx="8"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7" name="Rectangle 72"/>
              <p:cNvSpPr>
                <a:spLocks noChangeArrowheads="1"/>
              </p:cNvSpPr>
              <p:nvPr/>
            </p:nvSpPr>
            <p:spPr bwMode="auto">
              <a:xfrm>
                <a:off x="4462" y="925"/>
                <a:ext cx="9"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8" name="Rectangle 73"/>
              <p:cNvSpPr>
                <a:spLocks noChangeArrowheads="1"/>
              </p:cNvSpPr>
              <p:nvPr/>
            </p:nvSpPr>
            <p:spPr bwMode="auto">
              <a:xfrm>
                <a:off x="2953" y="957"/>
                <a:ext cx="8" cy="37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29" name="Rectangle 74"/>
              <p:cNvSpPr>
                <a:spLocks noChangeArrowheads="1"/>
              </p:cNvSpPr>
              <p:nvPr/>
            </p:nvSpPr>
            <p:spPr bwMode="auto">
              <a:xfrm>
                <a:off x="4472"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0" name="Rectangle 75"/>
              <p:cNvSpPr>
                <a:spLocks noChangeArrowheads="1"/>
              </p:cNvSpPr>
              <p:nvPr/>
            </p:nvSpPr>
            <p:spPr bwMode="auto">
              <a:xfrm>
                <a:off x="4472"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1" name="Rectangle 76"/>
              <p:cNvSpPr>
                <a:spLocks noChangeArrowheads="1"/>
              </p:cNvSpPr>
              <p:nvPr/>
            </p:nvSpPr>
            <p:spPr bwMode="auto">
              <a:xfrm>
                <a:off x="4480" y="915"/>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2" name="Rectangle 77"/>
              <p:cNvSpPr>
                <a:spLocks noChangeArrowheads="1"/>
              </p:cNvSpPr>
              <p:nvPr/>
            </p:nvSpPr>
            <p:spPr bwMode="auto">
              <a:xfrm>
                <a:off x="4848"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3" name="Rectangle 78"/>
              <p:cNvSpPr>
                <a:spLocks noChangeArrowheads="1"/>
              </p:cNvSpPr>
              <p:nvPr/>
            </p:nvSpPr>
            <p:spPr bwMode="auto">
              <a:xfrm>
                <a:off x="4848"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4" name="Rectangle 79"/>
              <p:cNvSpPr>
                <a:spLocks noChangeArrowheads="1"/>
              </p:cNvSpPr>
              <p:nvPr/>
            </p:nvSpPr>
            <p:spPr bwMode="auto">
              <a:xfrm>
                <a:off x="4472"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5" name="Rectangle 80"/>
              <p:cNvSpPr>
                <a:spLocks noChangeArrowheads="1"/>
              </p:cNvSpPr>
              <p:nvPr/>
            </p:nvSpPr>
            <p:spPr bwMode="auto">
              <a:xfrm>
                <a:off x="4472"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6" name="Rectangle 81"/>
              <p:cNvSpPr>
                <a:spLocks noChangeArrowheads="1"/>
              </p:cNvSpPr>
              <p:nvPr/>
            </p:nvSpPr>
            <p:spPr bwMode="auto">
              <a:xfrm>
                <a:off x="4480" y="1318"/>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7" name="Rectangle 82"/>
              <p:cNvSpPr>
                <a:spLocks noChangeArrowheads="1"/>
              </p:cNvSpPr>
              <p:nvPr/>
            </p:nvSpPr>
            <p:spPr bwMode="auto">
              <a:xfrm>
                <a:off x="4848"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8" name="Rectangle 83"/>
              <p:cNvSpPr>
                <a:spLocks noChangeArrowheads="1"/>
              </p:cNvSpPr>
              <p:nvPr/>
            </p:nvSpPr>
            <p:spPr bwMode="auto">
              <a:xfrm>
                <a:off x="4848"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39" name="Rectangle 84"/>
              <p:cNvSpPr>
                <a:spLocks noChangeArrowheads="1"/>
              </p:cNvSpPr>
              <p:nvPr/>
            </p:nvSpPr>
            <p:spPr bwMode="auto">
              <a:xfrm>
                <a:off x="4472" y="925"/>
                <a:ext cx="8"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0" name="Rectangle 85"/>
              <p:cNvSpPr>
                <a:spLocks noChangeArrowheads="1"/>
              </p:cNvSpPr>
              <p:nvPr/>
            </p:nvSpPr>
            <p:spPr bwMode="auto">
              <a:xfrm>
                <a:off x="4848" y="925"/>
                <a:ext cx="8"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1" name="Rectangle 86"/>
              <p:cNvSpPr>
                <a:spLocks noChangeArrowheads="1"/>
              </p:cNvSpPr>
              <p:nvPr/>
            </p:nvSpPr>
            <p:spPr bwMode="auto">
              <a:xfrm>
                <a:off x="4856"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2" name="Rectangle 87"/>
              <p:cNvSpPr>
                <a:spLocks noChangeArrowheads="1"/>
              </p:cNvSpPr>
              <p:nvPr/>
            </p:nvSpPr>
            <p:spPr bwMode="auto">
              <a:xfrm>
                <a:off x="4856"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3" name="Rectangle 88"/>
              <p:cNvSpPr>
                <a:spLocks noChangeArrowheads="1"/>
              </p:cNvSpPr>
              <p:nvPr/>
            </p:nvSpPr>
            <p:spPr bwMode="auto">
              <a:xfrm>
                <a:off x="4864" y="915"/>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4" name="Rectangle 89"/>
              <p:cNvSpPr>
                <a:spLocks noChangeArrowheads="1"/>
              </p:cNvSpPr>
              <p:nvPr/>
            </p:nvSpPr>
            <p:spPr bwMode="auto">
              <a:xfrm>
                <a:off x="5280"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5" name="Rectangle 90"/>
              <p:cNvSpPr>
                <a:spLocks noChangeArrowheads="1"/>
              </p:cNvSpPr>
              <p:nvPr/>
            </p:nvSpPr>
            <p:spPr bwMode="auto">
              <a:xfrm>
                <a:off x="5280" y="91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6" name="Rectangle 91"/>
              <p:cNvSpPr>
                <a:spLocks noChangeArrowheads="1"/>
              </p:cNvSpPr>
              <p:nvPr/>
            </p:nvSpPr>
            <p:spPr bwMode="auto">
              <a:xfrm>
                <a:off x="4856"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7" name="Rectangle 92"/>
              <p:cNvSpPr>
                <a:spLocks noChangeArrowheads="1"/>
              </p:cNvSpPr>
              <p:nvPr/>
            </p:nvSpPr>
            <p:spPr bwMode="auto">
              <a:xfrm>
                <a:off x="4856"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8" name="Rectangle 93"/>
              <p:cNvSpPr>
                <a:spLocks noChangeArrowheads="1"/>
              </p:cNvSpPr>
              <p:nvPr/>
            </p:nvSpPr>
            <p:spPr bwMode="auto">
              <a:xfrm>
                <a:off x="4864" y="1318"/>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49" name="Rectangle 94"/>
              <p:cNvSpPr>
                <a:spLocks noChangeArrowheads="1"/>
              </p:cNvSpPr>
              <p:nvPr/>
            </p:nvSpPr>
            <p:spPr bwMode="auto">
              <a:xfrm>
                <a:off x="5280"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50" name="Rectangle 95"/>
              <p:cNvSpPr>
                <a:spLocks noChangeArrowheads="1"/>
              </p:cNvSpPr>
              <p:nvPr/>
            </p:nvSpPr>
            <p:spPr bwMode="auto">
              <a:xfrm>
                <a:off x="5280" y="131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51" name="Rectangle 96"/>
              <p:cNvSpPr>
                <a:spLocks noChangeArrowheads="1"/>
              </p:cNvSpPr>
              <p:nvPr/>
            </p:nvSpPr>
            <p:spPr bwMode="auto">
              <a:xfrm>
                <a:off x="4856" y="925"/>
                <a:ext cx="8"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52" name="Rectangle 97"/>
              <p:cNvSpPr>
                <a:spLocks noChangeArrowheads="1"/>
              </p:cNvSpPr>
              <p:nvPr/>
            </p:nvSpPr>
            <p:spPr bwMode="auto">
              <a:xfrm>
                <a:off x="5280" y="925"/>
                <a:ext cx="8"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53" name="Rectangle 98"/>
              <p:cNvSpPr>
                <a:spLocks noChangeArrowheads="1"/>
              </p:cNvSpPr>
              <p:nvPr/>
            </p:nvSpPr>
            <p:spPr bwMode="auto">
              <a:xfrm>
                <a:off x="5286" y="957"/>
                <a:ext cx="8" cy="37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54" name="Rectangle 99"/>
              <p:cNvSpPr>
                <a:spLocks noChangeArrowheads="1"/>
              </p:cNvSpPr>
              <p:nvPr/>
            </p:nvSpPr>
            <p:spPr bwMode="auto">
              <a:xfrm>
                <a:off x="3280" y="1461"/>
                <a:ext cx="55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Utilization </a:t>
                </a:r>
                <a:endParaRPr lang="en-US" altLang="en-US" sz="1600" dirty="0">
                  <a:latin typeface="Arial" panose="020B0604020202020204" pitchFamily="34" charset="0"/>
                  <a:cs typeface="Arial" panose="020B0604020202020204" pitchFamily="34" charset="0"/>
                </a:endParaRPr>
              </a:p>
            </p:txBody>
          </p:sp>
          <p:sp>
            <p:nvSpPr>
              <p:cNvPr id="21655" name="Rectangle 100"/>
              <p:cNvSpPr>
                <a:spLocks noChangeArrowheads="1"/>
              </p:cNvSpPr>
              <p:nvPr/>
            </p:nvSpPr>
            <p:spPr bwMode="auto">
              <a:xfrm>
                <a:off x="2994" y="1554"/>
                <a:ext cx="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56" name="Rectangle 101"/>
              <p:cNvSpPr>
                <a:spLocks noChangeArrowheads="1"/>
              </p:cNvSpPr>
              <p:nvPr/>
            </p:nvSpPr>
            <p:spPr bwMode="auto">
              <a:xfrm>
                <a:off x="3348" y="1554"/>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657" name="Rectangle 102"/>
              <p:cNvSpPr>
                <a:spLocks noChangeArrowheads="1"/>
              </p:cNvSpPr>
              <p:nvPr/>
            </p:nvSpPr>
            <p:spPr bwMode="auto">
              <a:xfrm>
                <a:off x="4568" y="1447"/>
                <a:ext cx="16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5.9</a:t>
                </a:r>
                <a:endParaRPr lang="en-US" altLang="en-US" sz="1600" dirty="0">
                  <a:latin typeface="Arial" panose="020B0604020202020204" pitchFamily="34" charset="0"/>
                  <a:cs typeface="Arial" panose="020B0604020202020204" pitchFamily="34" charset="0"/>
                </a:endParaRPr>
              </a:p>
            </p:txBody>
          </p:sp>
          <p:sp>
            <p:nvSpPr>
              <p:cNvPr id="21658" name="Rectangle 103"/>
              <p:cNvSpPr>
                <a:spLocks noChangeArrowheads="1"/>
              </p:cNvSpPr>
              <p:nvPr/>
            </p:nvSpPr>
            <p:spPr bwMode="auto">
              <a:xfrm>
                <a:off x="4760" y="1447"/>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dirty="0">
                    <a:solidFill>
                      <a:srgbClr val="000000"/>
                    </a:solidFill>
                    <a:latin typeface="Arial" panose="020B0604020202020204" pitchFamily="34" charset="0"/>
                    <a:cs typeface="Arial" panose="020B0604020202020204" pitchFamily="34" charset="0"/>
                  </a:rPr>
                  <a:t> </a:t>
                </a:r>
                <a:endParaRPr lang="en-US" altLang="en-US" sz="3200" dirty="0">
                  <a:latin typeface="Arial" panose="020B0604020202020204" pitchFamily="34" charset="0"/>
                  <a:cs typeface="Arial" panose="020B0604020202020204" pitchFamily="34" charset="0"/>
                </a:endParaRPr>
              </a:p>
            </p:txBody>
          </p:sp>
          <p:sp>
            <p:nvSpPr>
              <p:cNvPr id="21659" name="Rectangle 104"/>
              <p:cNvSpPr>
                <a:spLocks noChangeArrowheads="1"/>
              </p:cNvSpPr>
              <p:nvPr/>
            </p:nvSpPr>
            <p:spPr bwMode="auto">
              <a:xfrm>
                <a:off x="4976" y="1447"/>
                <a:ext cx="16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0.1</a:t>
                </a:r>
                <a:endParaRPr lang="en-US" altLang="en-US" sz="1600" dirty="0">
                  <a:latin typeface="Arial" panose="020B0604020202020204" pitchFamily="34" charset="0"/>
                  <a:cs typeface="Arial" panose="020B0604020202020204" pitchFamily="34" charset="0"/>
                </a:endParaRPr>
              </a:p>
            </p:txBody>
          </p:sp>
          <p:sp>
            <p:nvSpPr>
              <p:cNvPr id="21660" name="Rectangle 105"/>
              <p:cNvSpPr>
                <a:spLocks noChangeArrowheads="1"/>
              </p:cNvSpPr>
              <p:nvPr/>
            </p:nvSpPr>
            <p:spPr bwMode="auto">
              <a:xfrm>
                <a:off x="5168" y="1447"/>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661" name="Rectangle 106"/>
              <p:cNvSpPr>
                <a:spLocks noChangeArrowheads="1"/>
              </p:cNvSpPr>
              <p:nvPr/>
            </p:nvSpPr>
            <p:spPr bwMode="auto">
              <a:xfrm>
                <a:off x="2953" y="1328"/>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2" name="Rectangle 107"/>
              <p:cNvSpPr>
                <a:spLocks noChangeArrowheads="1"/>
              </p:cNvSpPr>
              <p:nvPr/>
            </p:nvSpPr>
            <p:spPr bwMode="auto">
              <a:xfrm>
                <a:off x="5286" y="1328"/>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3" name="Rectangle 108"/>
              <p:cNvSpPr>
                <a:spLocks noChangeArrowheads="1"/>
              </p:cNvSpPr>
              <p:nvPr/>
            </p:nvSpPr>
            <p:spPr bwMode="auto">
              <a:xfrm>
                <a:off x="2959"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4" name="Rectangle 109"/>
              <p:cNvSpPr>
                <a:spLocks noChangeArrowheads="1"/>
              </p:cNvSpPr>
              <p:nvPr/>
            </p:nvSpPr>
            <p:spPr bwMode="auto">
              <a:xfrm>
                <a:off x="2959"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5" name="Rectangle 110"/>
              <p:cNvSpPr>
                <a:spLocks noChangeArrowheads="1"/>
              </p:cNvSpPr>
              <p:nvPr/>
            </p:nvSpPr>
            <p:spPr bwMode="auto">
              <a:xfrm>
                <a:off x="2967" y="1328"/>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6" name="Rectangle 111"/>
              <p:cNvSpPr>
                <a:spLocks noChangeArrowheads="1"/>
              </p:cNvSpPr>
              <p:nvPr/>
            </p:nvSpPr>
            <p:spPr bwMode="auto">
              <a:xfrm>
                <a:off x="4462" y="1328"/>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7" name="Rectangle 112"/>
              <p:cNvSpPr>
                <a:spLocks noChangeArrowheads="1"/>
              </p:cNvSpPr>
              <p:nvPr/>
            </p:nvSpPr>
            <p:spPr bwMode="auto">
              <a:xfrm>
                <a:off x="4462" y="1328"/>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8" name="Rectangle 113"/>
              <p:cNvSpPr>
                <a:spLocks noChangeArrowheads="1"/>
              </p:cNvSpPr>
              <p:nvPr/>
            </p:nvSpPr>
            <p:spPr bwMode="auto">
              <a:xfrm>
                <a:off x="2959"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69" name="Rectangle 114"/>
              <p:cNvSpPr>
                <a:spLocks noChangeArrowheads="1"/>
              </p:cNvSpPr>
              <p:nvPr/>
            </p:nvSpPr>
            <p:spPr bwMode="auto">
              <a:xfrm>
                <a:off x="2959"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0" name="Rectangle 115"/>
              <p:cNvSpPr>
                <a:spLocks noChangeArrowheads="1"/>
              </p:cNvSpPr>
              <p:nvPr/>
            </p:nvSpPr>
            <p:spPr bwMode="auto">
              <a:xfrm>
                <a:off x="2967" y="1742"/>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1" name="Rectangle 116"/>
              <p:cNvSpPr>
                <a:spLocks noChangeArrowheads="1"/>
              </p:cNvSpPr>
              <p:nvPr/>
            </p:nvSpPr>
            <p:spPr bwMode="auto">
              <a:xfrm>
                <a:off x="4462" y="1742"/>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2" name="Rectangle 117"/>
              <p:cNvSpPr>
                <a:spLocks noChangeArrowheads="1"/>
              </p:cNvSpPr>
              <p:nvPr/>
            </p:nvSpPr>
            <p:spPr bwMode="auto">
              <a:xfrm>
                <a:off x="4462" y="1742"/>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3" name="Rectangle 118"/>
              <p:cNvSpPr>
                <a:spLocks noChangeArrowheads="1"/>
              </p:cNvSpPr>
              <p:nvPr/>
            </p:nvSpPr>
            <p:spPr bwMode="auto">
              <a:xfrm>
                <a:off x="2959" y="1338"/>
                <a:ext cx="8" cy="4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4" name="Rectangle 119"/>
              <p:cNvSpPr>
                <a:spLocks noChangeArrowheads="1"/>
              </p:cNvSpPr>
              <p:nvPr/>
            </p:nvSpPr>
            <p:spPr bwMode="auto">
              <a:xfrm>
                <a:off x="4462" y="1338"/>
                <a:ext cx="9" cy="4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5" name="Rectangle 120"/>
              <p:cNvSpPr>
                <a:spLocks noChangeArrowheads="1"/>
              </p:cNvSpPr>
              <p:nvPr/>
            </p:nvSpPr>
            <p:spPr bwMode="auto">
              <a:xfrm>
                <a:off x="2953" y="1369"/>
                <a:ext cx="8" cy="38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6" name="Rectangle 121"/>
              <p:cNvSpPr>
                <a:spLocks noChangeArrowheads="1"/>
              </p:cNvSpPr>
              <p:nvPr/>
            </p:nvSpPr>
            <p:spPr bwMode="auto">
              <a:xfrm>
                <a:off x="4472"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7" name="Rectangle 122"/>
              <p:cNvSpPr>
                <a:spLocks noChangeArrowheads="1"/>
              </p:cNvSpPr>
              <p:nvPr/>
            </p:nvSpPr>
            <p:spPr bwMode="auto">
              <a:xfrm>
                <a:off x="4472"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8" name="Rectangle 123"/>
              <p:cNvSpPr>
                <a:spLocks noChangeArrowheads="1"/>
              </p:cNvSpPr>
              <p:nvPr/>
            </p:nvSpPr>
            <p:spPr bwMode="auto">
              <a:xfrm>
                <a:off x="4480" y="1328"/>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79" name="Rectangle 124"/>
              <p:cNvSpPr>
                <a:spLocks noChangeArrowheads="1"/>
              </p:cNvSpPr>
              <p:nvPr/>
            </p:nvSpPr>
            <p:spPr bwMode="auto">
              <a:xfrm>
                <a:off x="4848"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0" name="Rectangle 125"/>
              <p:cNvSpPr>
                <a:spLocks noChangeArrowheads="1"/>
              </p:cNvSpPr>
              <p:nvPr/>
            </p:nvSpPr>
            <p:spPr bwMode="auto">
              <a:xfrm>
                <a:off x="4848"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1" name="Rectangle 126"/>
              <p:cNvSpPr>
                <a:spLocks noChangeArrowheads="1"/>
              </p:cNvSpPr>
              <p:nvPr/>
            </p:nvSpPr>
            <p:spPr bwMode="auto">
              <a:xfrm>
                <a:off x="4472"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2" name="Rectangle 127"/>
              <p:cNvSpPr>
                <a:spLocks noChangeArrowheads="1"/>
              </p:cNvSpPr>
              <p:nvPr/>
            </p:nvSpPr>
            <p:spPr bwMode="auto">
              <a:xfrm>
                <a:off x="4472"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3" name="Rectangle 128"/>
              <p:cNvSpPr>
                <a:spLocks noChangeArrowheads="1"/>
              </p:cNvSpPr>
              <p:nvPr/>
            </p:nvSpPr>
            <p:spPr bwMode="auto">
              <a:xfrm>
                <a:off x="4480" y="1742"/>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4" name="Rectangle 129"/>
              <p:cNvSpPr>
                <a:spLocks noChangeArrowheads="1"/>
              </p:cNvSpPr>
              <p:nvPr/>
            </p:nvSpPr>
            <p:spPr bwMode="auto">
              <a:xfrm>
                <a:off x="4848"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5" name="Rectangle 130"/>
              <p:cNvSpPr>
                <a:spLocks noChangeArrowheads="1"/>
              </p:cNvSpPr>
              <p:nvPr/>
            </p:nvSpPr>
            <p:spPr bwMode="auto">
              <a:xfrm>
                <a:off x="4848"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6" name="Rectangle 131"/>
              <p:cNvSpPr>
                <a:spLocks noChangeArrowheads="1"/>
              </p:cNvSpPr>
              <p:nvPr/>
            </p:nvSpPr>
            <p:spPr bwMode="auto">
              <a:xfrm>
                <a:off x="4472" y="1338"/>
                <a:ext cx="8" cy="4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7" name="Rectangle 132"/>
              <p:cNvSpPr>
                <a:spLocks noChangeArrowheads="1"/>
              </p:cNvSpPr>
              <p:nvPr/>
            </p:nvSpPr>
            <p:spPr bwMode="auto">
              <a:xfrm>
                <a:off x="4848" y="1338"/>
                <a:ext cx="8" cy="4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8" name="Rectangle 133"/>
              <p:cNvSpPr>
                <a:spLocks noChangeArrowheads="1"/>
              </p:cNvSpPr>
              <p:nvPr/>
            </p:nvSpPr>
            <p:spPr bwMode="auto">
              <a:xfrm>
                <a:off x="4856"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89" name="Rectangle 134"/>
              <p:cNvSpPr>
                <a:spLocks noChangeArrowheads="1"/>
              </p:cNvSpPr>
              <p:nvPr/>
            </p:nvSpPr>
            <p:spPr bwMode="auto">
              <a:xfrm>
                <a:off x="4856"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0" name="Rectangle 135"/>
              <p:cNvSpPr>
                <a:spLocks noChangeArrowheads="1"/>
              </p:cNvSpPr>
              <p:nvPr/>
            </p:nvSpPr>
            <p:spPr bwMode="auto">
              <a:xfrm>
                <a:off x="4864" y="1328"/>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1" name="Rectangle 136"/>
              <p:cNvSpPr>
                <a:spLocks noChangeArrowheads="1"/>
              </p:cNvSpPr>
              <p:nvPr/>
            </p:nvSpPr>
            <p:spPr bwMode="auto">
              <a:xfrm>
                <a:off x="5280"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2" name="Rectangle 137"/>
              <p:cNvSpPr>
                <a:spLocks noChangeArrowheads="1"/>
              </p:cNvSpPr>
              <p:nvPr/>
            </p:nvSpPr>
            <p:spPr bwMode="auto">
              <a:xfrm>
                <a:off x="5280" y="132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3" name="Rectangle 138"/>
              <p:cNvSpPr>
                <a:spLocks noChangeArrowheads="1"/>
              </p:cNvSpPr>
              <p:nvPr/>
            </p:nvSpPr>
            <p:spPr bwMode="auto">
              <a:xfrm>
                <a:off x="4856"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4" name="Rectangle 139"/>
              <p:cNvSpPr>
                <a:spLocks noChangeArrowheads="1"/>
              </p:cNvSpPr>
              <p:nvPr/>
            </p:nvSpPr>
            <p:spPr bwMode="auto">
              <a:xfrm>
                <a:off x="4856"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5" name="Rectangle 140"/>
              <p:cNvSpPr>
                <a:spLocks noChangeArrowheads="1"/>
              </p:cNvSpPr>
              <p:nvPr/>
            </p:nvSpPr>
            <p:spPr bwMode="auto">
              <a:xfrm>
                <a:off x="4864" y="1742"/>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6" name="Rectangle 141"/>
              <p:cNvSpPr>
                <a:spLocks noChangeArrowheads="1"/>
              </p:cNvSpPr>
              <p:nvPr/>
            </p:nvSpPr>
            <p:spPr bwMode="auto">
              <a:xfrm>
                <a:off x="5280"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7" name="Rectangle 142"/>
              <p:cNvSpPr>
                <a:spLocks noChangeArrowheads="1"/>
              </p:cNvSpPr>
              <p:nvPr/>
            </p:nvSpPr>
            <p:spPr bwMode="auto">
              <a:xfrm>
                <a:off x="5280" y="174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8" name="Rectangle 143"/>
              <p:cNvSpPr>
                <a:spLocks noChangeArrowheads="1"/>
              </p:cNvSpPr>
              <p:nvPr/>
            </p:nvSpPr>
            <p:spPr bwMode="auto">
              <a:xfrm>
                <a:off x="4856" y="1338"/>
                <a:ext cx="8" cy="4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699" name="Rectangle 144"/>
              <p:cNvSpPr>
                <a:spLocks noChangeArrowheads="1"/>
              </p:cNvSpPr>
              <p:nvPr/>
            </p:nvSpPr>
            <p:spPr bwMode="auto">
              <a:xfrm>
                <a:off x="5280" y="1338"/>
                <a:ext cx="8" cy="4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00" name="Rectangle 145"/>
              <p:cNvSpPr>
                <a:spLocks noChangeArrowheads="1"/>
              </p:cNvSpPr>
              <p:nvPr/>
            </p:nvSpPr>
            <p:spPr bwMode="auto">
              <a:xfrm>
                <a:off x="5286" y="1369"/>
                <a:ext cx="8" cy="38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01" name="Rectangle 146"/>
              <p:cNvSpPr>
                <a:spLocks noChangeArrowheads="1"/>
              </p:cNvSpPr>
              <p:nvPr/>
            </p:nvSpPr>
            <p:spPr bwMode="auto">
              <a:xfrm>
                <a:off x="3280" y="1915"/>
                <a:ext cx="113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 Crisis w/o utilization </a:t>
                </a:r>
                <a:endParaRPr lang="en-US" altLang="en-US" sz="1600" dirty="0">
                  <a:latin typeface="Arial" panose="020B0604020202020204" pitchFamily="34" charset="0"/>
                  <a:cs typeface="Arial" panose="020B0604020202020204" pitchFamily="34" charset="0"/>
                </a:endParaRPr>
              </a:p>
            </p:txBody>
          </p:sp>
          <p:sp>
            <p:nvSpPr>
              <p:cNvPr id="21702" name="Rectangle 147"/>
              <p:cNvSpPr>
                <a:spLocks noChangeArrowheads="1"/>
              </p:cNvSpPr>
              <p:nvPr/>
            </p:nvSpPr>
            <p:spPr bwMode="auto">
              <a:xfrm>
                <a:off x="3315" y="1873"/>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03" name="Rectangle 148"/>
              <p:cNvSpPr>
                <a:spLocks noChangeArrowheads="1"/>
              </p:cNvSpPr>
              <p:nvPr/>
            </p:nvSpPr>
            <p:spPr bwMode="auto">
              <a:xfrm>
                <a:off x="3630" y="1873"/>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04" name="Rectangle 149"/>
              <p:cNvSpPr>
                <a:spLocks noChangeArrowheads="1"/>
              </p:cNvSpPr>
              <p:nvPr/>
            </p:nvSpPr>
            <p:spPr bwMode="auto">
              <a:xfrm>
                <a:off x="4018" y="1873"/>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05" name="Rectangle 150"/>
              <p:cNvSpPr>
                <a:spLocks noChangeArrowheads="1"/>
              </p:cNvSpPr>
              <p:nvPr/>
            </p:nvSpPr>
            <p:spPr bwMode="auto">
              <a:xfrm>
                <a:off x="4568" y="1871"/>
                <a:ext cx="16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5.0</a:t>
                </a:r>
                <a:endParaRPr lang="en-US" altLang="en-US" sz="1600" dirty="0">
                  <a:latin typeface="Arial" panose="020B0604020202020204" pitchFamily="34" charset="0"/>
                  <a:cs typeface="Arial" panose="020B0604020202020204" pitchFamily="34" charset="0"/>
                </a:endParaRPr>
              </a:p>
            </p:txBody>
          </p:sp>
          <p:sp>
            <p:nvSpPr>
              <p:cNvPr id="21706" name="Rectangle 151"/>
              <p:cNvSpPr>
                <a:spLocks noChangeArrowheads="1"/>
              </p:cNvSpPr>
              <p:nvPr/>
            </p:nvSpPr>
            <p:spPr bwMode="auto">
              <a:xfrm>
                <a:off x="4760" y="187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07" name="Rectangle 152"/>
              <p:cNvSpPr>
                <a:spLocks noChangeArrowheads="1"/>
              </p:cNvSpPr>
              <p:nvPr/>
            </p:nvSpPr>
            <p:spPr bwMode="auto">
              <a:xfrm>
                <a:off x="4976" y="1871"/>
                <a:ext cx="16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0.1</a:t>
                </a:r>
                <a:endParaRPr lang="en-US" altLang="en-US" sz="1600" dirty="0">
                  <a:latin typeface="Arial" panose="020B0604020202020204" pitchFamily="34" charset="0"/>
                  <a:cs typeface="Arial" panose="020B0604020202020204" pitchFamily="34" charset="0"/>
                </a:endParaRPr>
              </a:p>
            </p:txBody>
          </p:sp>
          <p:sp>
            <p:nvSpPr>
              <p:cNvPr id="21708" name="Rectangle 153"/>
              <p:cNvSpPr>
                <a:spLocks noChangeArrowheads="1"/>
              </p:cNvSpPr>
              <p:nvPr/>
            </p:nvSpPr>
            <p:spPr bwMode="auto">
              <a:xfrm>
                <a:off x="5168" y="187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09" name="Rectangle 154"/>
              <p:cNvSpPr>
                <a:spLocks noChangeArrowheads="1"/>
              </p:cNvSpPr>
              <p:nvPr/>
            </p:nvSpPr>
            <p:spPr bwMode="auto">
              <a:xfrm>
                <a:off x="2953" y="1752"/>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0" name="Rectangle 155"/>
              <p:cNvSpPr>
                <a:spLocks noChangeArrowheads="1"/>
              </p:cNvSpPr>
              <p:nvPr/>
            </p:nvSpPr>
            <p:spPr bwMode="auto">
              <a:xfrm>
                <a:off x="5286" y="1752"/>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1" name="Rectangle 156"/>
              <p:cNvSpPr>
                <a:spLocks noChangeArrowheads="1"/>
              </p:cNvSpPr>
              <p:nvPr/>
            </p:nvSpPr>
            <p:spPr bwMode="auto">
              <a:xfrm>
                <a:off x="2959"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2" name="Rectangle 157"/>
              <p:cNvSpPr>
                <a:spLocks noChangeArrowheads="1"/>
              </p:cNvSpPr>
              <p:nvPr/>
            </p:nvSpPr>
            <p:spPr bwMode="auto">
              <a:xfrm>
                <a:off x="2959"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3" name="Rectangle 158"/>
              <p:cNvSpPr>
                <a:spLocks noChangeArrowheads="1"/>
              </p:cNvSpPr>
              <p:nvPr/>
            </p:nvSpPr>
            <p:spPr bwMode="auto">
              <a:xfrm>
                <a:off x="2967" y="1752"/>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4" name="Rectangle 159"/>
              <p:cNvSpPr>
                <a:spLocks noChangeArrowheads="1"/>
              </p:cNvSpPr>
              <p:nvPr/>
            </p:nvSpPr>
            <p:spPr bwMode="auto">
              <a:xfrm>
                <a:off x="4462" y="1752"/>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5" name="Rectangle 160"/>
              <p:cNvSpPr>
                <a:spLocks noChangeArrowheads="1"/>
              </p:cNvSpPr>
              <p:nvPr/>
            </p:nvSpPr>
            <p:spPr bwMode="auto">
              <a:xfrm>
                <a:off x="4462" y="1752"/>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6" name="Rectangle 161"/>
              <p:cNvSpPr>
                <a:spLocks noChangeArrowheads="1"/>
              </p:cNvSpPr>
              <p:nvPr/>
            </p:nvSpPr>
            <p:spPr bwMode="auto">
              <a:xfrm>
                <a:off x="2959"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7" name="Rectangle 162"/>
              <p:cNvSpPr>
                <a:spLocks noChangeArrowheads="1"/>
              </p:cNvSpPr>
              <p:nvPr/>
            </p:nvSpPr>
            <p:spPr bwMode="auto">
              <a:xfrm>
                <a:off x="2959"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8" name="Rectangle 163"/>
              <p:cNvSpPr>
                <a:spLocks noChangeArrowheads="1"/>
              </p:cNvSpPr>
              <p:nvPr/>
            </p:nvSpPr>
            <p:spPr bwMode="auto">
              <a:xfrm>
                <a:off x="2967" y="2168"/>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19" name="Rectangle 164"/>
              <p:cNvSpPr>
                <a:spLocks noChangeArrowheads="1"/>
              </p:cNvSpPr>
              <p:nvPr/>
            </p:nvSpPr>
            <p:spPr bwMode="auto">
              <a:xfrm>
                <a:off x="4462" y="2168"/>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0" name="Rectangle 165"/>
              <p:cNvSpPr>
                <a:spLocks noChangeArrowheads="1"/>
              </p:cNvSpPr>
              <p:nvPr/>
            </p:nvSpPr>
            <p:spPr bwMode="auto">
              <a:xfrm>
                <a:off x="4462" y="2168"/>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1" name="Rectangle 166"/>
              <p:cNvSpPr>
                <a:spLocks noChangeArrowheads="1"/>
              </p:cNvSpPr>
              <p:nvPr/>
            </p:nvSpPr>
            <p:spPr bwMode="auto">
              <a:xfrm>
                <a:off x="2959" y="1762"/>
                <a:ext cx="8" cy="4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2" name="Rectangle 167"/>
              <p:cNvSpPr>
                <a:spLocks noChangeArrowheads="1"/>
              </p:cNvSpPr>
              <p:nvPr/>
            </p:nvSpPr>
            <p:spPr bwMode="auto">
              <a:xfrm>
                <a:off x="4462" y="1762"/>
                <a:ext cx="9" cy="4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3" name="Rectangle 168"/>
              <p:cNvSpPr>
                <a:spLocks noChangeArrowheads="1"/>
              </p:cNvSpPr>
              <p:nvPr/>
            </p:nvSpPr>
            <p:spPr bwMode="auto">
              <a:xfrm>
                <a:off x="2953" y="1793"/>
                <a:ext cx="8" cy="38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4" name="Rectangle 169"/>
              <p:cNvSpPr>
                <a:spLocks noChangeArrowheads="1"/>
              </p:cNvSpPr>
              <p:nvPr/>
            </p:nvSpPr>
            <p:spPr bwMode="auto">
              <a:xfrm>
                <a:off x="4472"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5" name="Rectangle 170"/>
              <p:cNvSpPr>
                <a:spLocks noChangeArrowheads="1"/>
              </p:cNvSpPr>
              <p:nvPr/>
            </p:nvSpPr>
            <p:spPr bwMode="auto">
              <a:xfrm>
                <a:off x="4472"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6" name="Rectangle 171"/>
              <p:cNvSpPr>
                <a:spLocks noChangeArrowheads="1"/>
              </p:cNvSpPr>
              <p:nvPr/>
            </p:nvSpPr>
            <p:spPr bwMode="auto">
              <a:xfrm>
                <a:off x="4480" y="1752"/>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7" name="Rectangle 172"/>
              <p:cNvSpPr>
                <a:spLocks noChangeArrowheads="1"/>
              </p:cNvSpPr>
              <p:nvPr/>
            </p:nvSpPr>
            <p:spPr bwMode="auto">
              <a:xfrm>
                <a:off x="4848"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8" name="Rectangle 173"/>
              <p:cNvSpPr>
                <a:spLocks noChangeArrowheads="1"/>
              </p:cNvSpPr>
              <p:nvPr/>
            </p:nvSpPr>
            <p:spPr bwMode="auto">
              <a:xfrm>
                <a:off x="4848"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29" name="Rectangle 174"/>
              <p:cNvSpPr>
                <a:spLocks noChangeArrowheads="1"/>
              </p:cNvSpPr>
              <p:nvPr/>
            </p:nvSpPr>
            <p:spPr bwMode="auto">
              <a:xfrm>
                <a:off x="4472"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0" name="Rectangle 175"/>
              <p:cNvSpPr>
                <a:spLocks noChangeArrowheads="1"/>
              </p:cNvSpPr>
              <p:nvPr/>
            </p:nvSpPr>
            <p:spPr bwMode="auto">
              <a:xfrm>
                <a:off x="4472"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1" name="Rectangle 176"/>
              <p:cNvSpPr>
                <a:spLocks noChangeArrowheads="1"/>
              </p:cNvSpPr>
              <p:nvPr/>
            </p:nvSpPr>
            <p:spPr bwMode="auto">
              <a:xfrm>
                <a:off x="4480" y="2168"/>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2" name="Rectangle 177"/>
              <p:cNvSpPr>
                <a:spLocks noChangeArrowheads="1"/>
              </p:cNvSpPr>
              <p:nvPr/>
            </p:nvSpPr>
            <p:spPr bwMode="auto">
              <a:xfrm>
                <a:off x="4848"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3" name="Rectangle 178"/>
              <p:cNvSpPr>
                <a:spLocks noChangeArrowheads="1"/>
              </p:cNvSpPr>
              <p:nvPr/>
            </p:nvSpPr>
            <p:spPr bwMode="auto">
              <a:xfrm>
                <a:off x="4848"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4" name="Rectangle 179"/>
              <p:cNvSpPr>
                <a:spLocks noChangeArrowheads="1"/>
              </p:cNvSpPr>
              <p:nvPr/>
            </p:nvSpPr>
            <p:spPr bwMode="auto">
              <a:xfrm>
                <a:off x="4472" y="1762"/>
                <a:ext cx="8" cy="4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5" name="Rectangle 180"/>
              <p:cNvSpPr>
                <a:spLocks noChangeArrowheads="1"/>
              </p:cNvSpPr>
              <p:nvPr/>
            </p:nvSpPr>
            <p:spPr bwMode="auto">
              <a:xfrm>
                <a:off x="4848" y="1762"/>
                <a:ext cx="8" cy="4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6" name="Rectangle 181"/>
              <p:cNvSpPr>
                <a:spLocks noChangeArrowheads="1"/>
              </p:cNvSpPr>
              <p:nvPr/>
            </p:nvSpPr>
            <p:spPr bwMode="auto">
              <a:xfrm>
                <a:off x="4856"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7" name="Rectangle 182"/>
              <p:cNvSpPr>
                <a:spLocks noChangeArrowheads="1"/>
              </p:cNvSpPr>
              <p:nvPr/>
            </p:nvSpPr>
            <p:spPr bwMode="auto">
              <a:xfrm>
                <a:off x="4856"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8" name="Rectangle 183"/>
              <p:cNvSpPr>
                <a:spLocks noChangeArrowheads="1"/>
              </p:cNvSpPr>
              <p:nvPr/>
            </p:nvSpPr>
            <p:spPr bwMode="auto">
              <a:xfrm>
                <a:off x="4864" y="1752"/>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39" name="Rectangle 184"/>
              <p:cNvSpPr>
                <a:spLocks noChangeArrowheads="1"/>
              </p:cNvSpPr>
              <p:nvPr/>
            </p:nvSpPr>
            <p:spPr bwMode="auto">
              <a:xfrm>
                <a:off x="5280"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0" name="Rectangle 185"/>
              <p:cNvSpPr>
                <a:spLocks noChangeArrowheads="1"/>
              </p:cNvSpPr>
              <p:nvPr/>
            </p:nvSpPr>
            <p:spPr bwMode="auto">
              <a:xfrm>
                <a:off x="5280" y="175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1" name="Rectangle 186"/>
              <p:cNvSpPr>
                <a:spLocks noChangeArrowheads="1"/>
              </p:cNvSpPr>
              <p:nvPr/>
            </p:nvSpPr>
            <p:spPr bwMode="auto">
              <a:xfrm>
                <a:off x="4856"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2" name="Rectangle 187"/>
              <p:cNvSpPr>
                <a:spLocks noChangeArrowheads="1"/>
              </p:cNvSpPr>
              <p:nvPr/>
            </p:nvSpPr>
            <p:spPr bwMode="auto">
              <a:xfrm>
                <a:off x="4856"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3" name="Rectangle 188"/>
              <p:cNvSpPr>
                <a:spLocks noChangeArrowheads="1"/>
              </p:cNvSpPr>
              <p:nvPr/>
            </p:nvSpPr>
            <p:spPr bwMode="auto">
              <a:xfrm>
                <a:off x="4864" y="2168"/>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4" name="Rectangle 189"/>
              <p:cNvSpPr>
                <a:spLocks noChangeArrowheads="1"/>
              </p:cNvSpPr>
              <p:nvPr/>
            </p:nvSpPr>
            <p:spPr bwMode="auto">
              <a:xfrm>
                <a:off x="5280"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5" name="Rectangle 190"/>
              <p:cNvSpPr>
                <a:spLocks noChangeArrowheads="1"/>
              </p:cNvSpPr>
              <p:nvPr/>
            </p:nvSpPr>
            <p:spPr bwMode="auto">
              <a:xfrm>
                <a:off x="5280" y="2168"/>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6" name="Rectangle 191"/>
              <p:cNvSpPr>
                <a:spLocks noChangeArrowheads="1"/>
              </p:cNvSpPr>
              <p:nvPr/>
            </p:nvSpPr>
            <p:spPr bwMode="auto">
              <a:xfrm>
                <a:off x="4856" y="1762"/>
                <a:ext cx="8" cy="4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7" name="Rectangle 192"/>
              <p:cNvSpPr>
                <a:spLocks noChangeArrowheads="1"/>
              </p:cNvSpPr>
              <p:nvPr/>
            </p:nvSpPr>
            <p:spPr bwMode="auto">
              <a:xfrm>
                <a:off x="5280" y="1762"/>
                <a:ext cx="8" cy="4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8" name="Rectangle 193"/>
              <p:cNvSpPr>
                <a:spLocks noChangeArrowheads="1"/>
              </p:cNvSpPr>
              <p:nvPr/>
            </p:nvSpPr>
            <p:spPr bwMode="auto">
              <a:xfrm>
                <a:off x="5286" y="1793"/>
                <a:ext cx="8" cy="38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49" name="Rectangle 194"/>
              <p:cNvSpPr>
                <a:spLocks noChangeArrowheads="1"/>
              </p:cNvSpPr>
              <p:nvPr/>
            </p:nvSpPr>
            <p:spPr bwMode="auto">
              <a:xfrm>
                <a:off x="3280" y="2327"/>
                <a:ext cx="144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Pain w/o crisis or util. </a:t>
                </a:r>
                <a:endParaRPr lang="en-US" altLang="en-US" sz="1600" dirty="0">
                  <a:latin typeface="Arial" panose="020B0604020202020204" pitchFamily="34" charset="0"/>
                  <a:cs typeface="Arial" panose="020B0604020202020204" pitchFamily="34" charset="0"/>
                </a:endParaRPr>
              </a:p>
            </p:txBody>
          </p:sp>
          <p:sp>
            <p:nvSpPr>
              <p:cNvPr id="21750" name="Rectangle 195"/>
              <p:cNvSpPr>
                <a:spLocks noChangeArrowheads="1"/>
              </p:cNvSpPr>
              <p:nvPr/>
            </p:nvSpPr>
            <p:spPr bwMode="auto">
              <a:xfrm>
                <a:off x="3669" y="2327"/>
                <a:ext cx="3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 </a:t>
                </a:r>
                <a:endParaRPr lang="en-US" altLang="en-US" sz="1600">
                  <a:latin typeface="Arial" panose="020B0604020202020204" pitchFamily="34" charset="0"/>
                  <a:cs typeface="Arial" panose="020B0604020202020204" pitchFamily="34" charset="0"/>
                </a:endParaRPr>
              </a:p>
            </p:txBody>
          </p:sp>
          <p:sp>
            <p:nvSpPr>
              <p:cNvPr id="21751" name="Rectangle 196"/>
              <p:cNvSpPr>
                <a:spLocks noChangeArrowheads="1"/>
              </p:cNvSpPr>
              <p:nvPr/>
            </p:nvSpPr>
            <p:spPr bwMode="auto">
              <a:xfrm>
                <a:off x="4568" y="2297"/>
                <a:ext cx="16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3.9</a:t>
                </a:r>
                <a:endParaRPr lang="en-US" altLang="en-US" sz="1600" dirty="0">
                  <a:latin typeface="Arial" panose="020B0604020202020204" pitchFamily="34" charset="0"/>
                  <a:cs typeface="Arial" panose="020B0604020202020204" pitchFamily="34" charset="0"/>
                </a:endParaRPr>
              </a:p>
            </p:txBody>
          </p:sp>
          <p:sp>
            <p:nvSpPr>
              <p:cNvPr id="21752" name="Rectangle 197"/>
              <p:cNvSpPr>
                <a:spLocks noChangeArrowheads="1"/>
              </p:cNvSpPr>
              <p:nvPr/>
            </p:nvSpPr>
            <p:spPr bwMode="auto">
              <a:xfrm>
                <a:off x="4760" y="2297"/>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53" name="Rectangle 198"/>
              <p:cNvSpPr>
                <a:spLocks noChangeArrowheads="1"/>
              </p:cNvSpPr>
              <p:nvPr/>
            </p:nvSpPr>
            <p:spPr bwMode="auto">
              <a:xfrm>
                <a:off x="4979" y="2297"/>
                <a:ext cx="16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0.1</a:t>
                </a:r>
                <a:endParaRPr lang="en-US" altLang="en-US" sz="1600" dirty="0">
                  <a:latin typeface="Arial" panose="020B0604020202020204" pitchFamily="34" charset="0"/>
                  <a:cs typeface="Arial" panose="020B0604020202020204" pitchFamily="34" charset="0"/>
                </a:endParaRPr>
              </a:p>
            </p:txBody>
          </p:sp>
          <p:sp>
            <p:nvSpPr>
              <p:cNvPr id="21754" name="Rectangle 199"/>
              <p:cNvSpPr>
                <a:spLocks noChangeArrowheads="1"/>
              </p:cNvSpPr>
              <p:nvPr/>
            </p:nvSpPr>
            <p:spPr bwMode="auto">
              <a:xfrm>
                <a:off x="5110" y="2297"/>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755" name="Rectangle 200"/>
              <p:cNvSpPr>
                <a:spLocks noChangeArrowheads="1"/>
              </p:cNvSpPr>
              <p:nvPr/>
            </p:nvSpPr>
            <p:spPr bwMode="auto">
              <a:xfrm>
                <a:off x="2953" y="2178"/>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56" name="Rectangle 201"/>
              <p:cNvSpPr>
                <a:spLocks noChangeArrowheads="1"/>
              </p:cNvSpPr>
              <p:nvPr/>
            </p:nvSpPr>
            <p:spPr bwMode="auto">
              <a:xfrm>
                <a:off x="5286" y="2178"/>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57" name="Rectangle 202"/>
              <p:cNvSpPr>
                <a:spLocks noChangeArrowheads="1"/>
              </p:cNvSpPr>
              <p:nvPr/>
            </p:nvSpPr>
            <p:spPr bwMode="auto">
              <a:xfrm>
                <a:off x="2959"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58" name="Rectangle 203"/>
              <p:cNvSpPr>
                <a:spLocks noChangeArrowheads="1"/>
              </p:cNvSpPr>
              <p:nvPr/>
            </p:nvSpPr>
            <p:spPr bwMode="auto">
              <a:xfrm>
                <a:off x="2959"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59" name="Rectangle 204"/>
              <p:cNvSpPr>
                <a:spLocks noChangeArrowheads="1"/>
              </p:cNvSpPr>
              <p:nvPr/>
            </p:nvSpPr>
            <p:spPr bwMode="auto">
              <a:xfrm>
                <a:off x="2967" y="2178"/>
                <a:ext cx="1495"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0" name="Rectangle 205"/>
              <p:cNvSpPr>
                <a:spLocks noChangeArrowheads="1"/>
              </p:cNvSpPr>
              <p:nvPr/>
            </p:nvSpPr>
            <p:spPr bwMode="auto">
              <a:xfrm>
                <a:off x="4462" y="2178"/>
                <a:ext cx="9"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1" name="Rectangle 206"/>
              <p:cNvSpPr>
                <a:spLocks noChangeArrowheads="1"/>
              </p:cNvSpPr>
              <p:nvPr/>
            </p:nvSpPr>
            <p:spPr bwMode="auto">
              <a:xfrm>
                <a:off x="4462" y="2178"/>
                <a:ext cx="9"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2" name="Rectangle 207"/>
              <p:cNvSpPr>
                <a:spLocks noChangeArrowheads="1"/>
              </p:cNvSpPr>
              <p:nvPr/>
            </p:nvSpPr>
            <p:spPr bwMode="auto">
              <a:xfrm>
                <a:off x="2959"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3" name="Rectangle 208"/>
              <p:cNvSpPr>
                <a:spLocks noChangeArrowheads="1"/>
              </p:cNvSpPr>
              <p:nvPr/>
            </p:nvSpPr>
            <p:spPr bwMode="auto">
              <a:xfrm>
                <a:off x="2959"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4" name="Rectangle 209"/>
              <p:cNvSpPr>
                <a:spLocks noChangeArrowheads="1"/>
              </p:cNvSpPr>
              <p:nvPr/>
            </p:nvSpPr>
            <p:spPr bwMode="auto">
              <a:xfrm>
                <a:off x="2967" y="2592"/>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5" name="Rectangle 210"/>
              <p:cNvSpPr>
                <a:spLocks noChangeArrowheads="1"/>
              </p:cNvSpPr>
              <p:nvPr/>
            </p:nvSpPr>
            <p:spPr bwMode="auto">
              <a:xfrm>
                <a:off x="4462" y="2592"/>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6" name="Rectangle 211"/>
              <p:cNvSpPr>
                <a:spLocks noChangeArrowheads="1"/>
              </p:cNvSpPr>
              <p:nvPr/>
            </p:nvSpPr>
            <p:spPr bwMode="auto">
              <a:xfrm>
                <a:off x="4462" y="2592"/>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7" name="Rectangle 212"/>
              <p:cNvSpPr>
                <a:spLocks noChangeArrowheads="1"/>
              </p:cNvSpPr>
              <p:nvPr/>
            </p:nvSpPr>
            <p:spPr bwMode="auto">
              <a:xfrm>
                <a:off x="2959" y="2187"/>
                <a:ext cx="8" cy="40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8" name="Rectangle 213"/>
              <p:cNvSpPr>
                <a:spLocks noChangeArrowheads="1"/>
              </p:cNvSpPr>
              <p:nvPr/>
            </p:nvSpPr>
            <p:spPr bwMode="auto">
              <a:xfrm>
                <a:off x="4462" y="2187"/>
                <a:ext cx="9" cy="40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69" name="Rectangle 214"/>
              <p:cNvSpPr>
                <a:spLocks noChangeArrowheads="1"/>
              </p:cNvSpPr>
              <p:nvPr/>
            </p:nvSpPr>
            <p:spPr bwMode="auto">
              <a:xfrm>
                <a:off x="2953" y="2219"/>
                <a:ext cx="8" cy="38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0" name="Rectangle 215"/>
              <p:cNvSpPr>
                <a:spLocks noChangeArrowheads="1"/>
              </p:cNvSpPr>
              <p:nvPr/>
            </p:nvSpPr>
            <p:spPr bwMode="auto">
              <a:xfrm>
                <a:off x="4472"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1" name="Rectangle 216"/>
              <p:cNvSpPr>
                <a:spLocks noChangeArrowheads="1"/>
              </p:cNvSpPr>
              <p:nvPr/>
            </p:nvSpPr>
            <p:spPr bwMode="auto">
              <a:xfrm>
                <a:off x="4472"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2" name="Rectangle 217"/>
              <p:cNvSpPr>
                <a:spLocks noChangeArrowheads="1"/>
              </p:cNvSpPr>
              <p:nvPr/>
            </p:nvSpPr>
            <p:spPr bwMode="auto">
              <a:xfrm>
                <a:off x="4480" y="2178"/>
                <a:ext cx="36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3" name="Rectangle 218"/>
              <p:cNvSpPr>
                <a:spLocks noChangeArrowheads="1"/>
              </p:cNvSpPr>
              <p:nvPr/>
            </p:nvSpPr>
            <p:spPr bwMode="auto">
              <a:xfrm>
                <a:off x="4848"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4" name="Rectangle 219"/>
              <p:cNvSpPr>
                <a:spLocks noChangeArrowheads="1"/>
              </p:cNvSpPr>
              <p:nvPr/>
            </p:nvSpPr>
            <p:spPr bwMode="auto">
              <a:xfrm>
                <a:off x="4848"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5" name="Rectangle 220"/>
              <p:cNvSpPr>
                <a:spLocks noChangeArrowheads="1"/>
              </p:cNvSpPr>
              <p:nvPr/>
            </p:nvSpPr>
            <p:spPr bwMode="auto">
              <a:xfrm>
                <a:off x="4472"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6" name="Rectangle 221"/>
              <p:cNvSpPr>
                <a:spLocks noChangeArrowheads="1"/>
              </p:cNvSpPr>
              <p:nvPr/>
            </p:nvSpPr>
            <p:spPr bwMode="auto">
              <a:xfrm>
                <a:off x="4472"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7" name="Rectangle 222"/>
              <p:cNvSpPr>
                <a:spLocks noChangeArrowheads="1"/>
              </p:cNvSpPr>
              <p:nvPr/>
            </p:nvSpPr>
            <p:spPr bwMode="auto">
              <a:xfrm>
                <a:off x="4480" y="2592"/>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8" name="Rectangle 223"/>
              <p:cNvSpPr>
                <a:spLocks noChangeArrowheads="1"/>
              </p:cNvSpPr>
              <p:nvPr/>
            </p:nvSpPr>
            <p:spPr bwMode="auto">
              <a:xfrm>
                <a:off x="4848"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79" name="Rectangle 224"/>
              <p:cNvSpPr>
                <a:spLocks noChangeArrowheads="1"/>
              </p:cNvSpPr>
              <p:nvPr/>
            </p:nvSpPr>
            <p:spPr bwMode="auto">
              <a:xfrm>
                <a:off x="4848"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80" name="Rectangle 225"/>
              <p:cNvSpPr>
                <a:spLocks noChangeArrowheads="1"/>
              </p:cNvSpPr>
              <p:nvPr/>
            </p:nvSpPr>
            <p:spPr bwMode="auto">
              <a:xfrm>
                <a:off x="4472" y="2187"/>
                <a:ext cx="8" cy="40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81" name="Rectangle 226"/>
              <p:cNvSpPr>
                <a:spLocks noChangeArrowheads="1"/>
              </p:cNvSpPr>
              <p:nvPr/>
            </p:nvSpPr>
            <p:spPr bwMode="auto">
              <a:xfrm>
                <a:off x="4848" y="2187"/>
                <a:ext cx="8" cy="40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82" name="Rectangle 227"/>
              <p:cNvSpPr>
                <a:spLocks noChangeArrowheads="1"/>
              </p:cNvSpPr>
              <p:nvPr/>
            </p:nvSpPr>
            <p:spPr bwMode="auto">
              <a:xfrm>
                <a:off x="4856"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783" name="Rectangle 228"/>
              <p:cNvSpPr>
                <a:spLocks noChangeArrowheads="1"/>
              </p:cNvSpPr>
              <p:nvPr/>
            </p:nvSpPr>
            <p:spPr bwMode="auto">
              <a:xfrm>
                <a:off x="4856"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grpSp>
        <p:sp>
          <p:nvSpPr>
            <p:cNvPr id="21517" name="Rectangle 229"/>
            <p:cNvSpPr>
              <a:spLocks noChangeArrowheads="1"/>
            </p:cNvSpPr>
            <p:nvPr/>
          </p:nvSpPr>
          <p:spPr bwMode="auto">
            <a:xfrm>
              <a:off x="4864" y="2178"/>
              <a:ext cx="416"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18" name="Rectangle 230"/>
            <p:cNvSpPr>
              <a:spLocks noChangeArrowheads="1"/>
            </p:cNvSpPr>
            <p:nvPr/>
          </p:nvSpPr>
          <p:spPr bwMode="auto">
            <a:xfrm>
              <a:off x="5280"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19" name="Rectangle 231"/>
            <p:cNvSpPr>
              <a:spLocks noChangeArrowheads="1"/>
            </p:cNvSpPr>
            <p:nvPr/>
          </p:nvSpPr>
          <p:spPr bwMode="auto">
            <a:xfrm>
              <a:off x="5280" y="2178"/>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0" name="Rectangle 232"/>
            <p:cNvSpPr>
              <a:spLocks noChangeArrowheads="1"/>
            </p:cNvSpPr>
            <p:nvPr/>
          </p:nvSpPr>
          <p:spPr bwMode="auto">
            <a:xfrm>
              <a:off x="4856"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1" name="Rectangle 233"/>
            <p:cNvSpPr>
              <a:spLocks noChangeArrowheads="1"/>
            </p:cNvSpPr>
            <p:nvPr/>
          </p:nvSpPr>
          <p:spPr bwMode="auto">
            <a:xfrm>
              <a:off x="4856"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2" name="Rectangle 234"/>
            <p:cNvSpPr>
              <a:spLocks noChangeArrowheads="1"/>
            </p:cNvSpPr>
            <p:nvPr/>
          </p:nvSpPr>
          <p:spPr bwMode="auto">
            <a:xfrm>
              <a:off x="4864" y="2592"/>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3" name="Rectangle 235"/>
            <p:cNvSpPr>
              <a:spLocks noChangeArrowheads="1"/>
            </p:cNvSpPr>
            <p:nvPr/>
          </p:nvSpPr>
          <p:spPr bwMode="auto">
            <a:xfrm>
              <a:off x="5280"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4" name="Rectangle 236"/>
            <p:cNvSpPr>
              <a:spLocks noChangeArrowheads="1"/>
            </p:cNvSpPr>
            <p:nvPr/>
          </p:nvSpPr>
          <p:spPr bwMode="auto">
            <a:xfrm>
              <a:off x="5280" y="2592"/>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5" name="Rectangle 237"/>
            <p:cNvSpPr>
              <a:spLocks noChangeArrowheads="1"/>
            </p:cNvSpPr>
            <p:nvPr/>
          </p:nvSpPr>
          <p:spPr bwMode="auto">
            <a:xfrm>
              <a:off x="4856" y="2187"/>
              <a:ext cx="8" cy="40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6" name="Rectangle 238"/>
            <p:cNvSpPr>
              <a:spLocks noChangeArrowheads="1"/>
            </p:cNvSpPr>
            <p:nvPr/>
          </p:nvSpPr>
          <p:spPr bwMode="auto">
            <a:xfrm>
              <a:off x="5280" y="2187"/>
              <a:ext cx="8" cy="40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7" name="Rectangle 239"/>
            <p:cNvSpPr>
              <a:spLocks noChangeArrowheads="1"/>
            </p:cNvSpPr>
            <p:nvPr/>
          </p:nvSpPr>
          <p:spPr bwMode="auto">
            <a:xfrm>
              <a:off x="5286" y="2219"/>
              <a:ext cx="8" cy="38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28" name="Rectangle 240"/>
            <p:cNvSpPr>
              <a:spLocks noChangeArrowheads="1"/>
            </p:cNvSpPr>
            <p:nvPr/>
          </p:nvSpPr>
          <p:spPr bwMode="auto">
            <a:xfrm>
              <a:off x="3280" y="2739"/>
              <a:ext cx="43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dirty="0">
                  <a:solidFill>
                    <a:srgbClr val="000000"/>
                  </a:solidFill>
                  <a:latin typeface="Arial" panose="020B0604020202020204" pitchFamily="34" charset="0"/>
                  <a:cs typeface="Arial" panose="020B0604020202020204" pitchFamily="34" charset="0"/>
                </a:rPr>
                <a:t>No Pain</a:t>
              </a:r>
              <a:endParaRPr lang="en-US" altLang="en-US" sz="1600" dirty="0">
                <a:latin typeface="Arial" panose="020B0604020202020204" pitchFamily="34" charset="0"/>
                <a:cs typeface="Arial" panose="020B0604020202020204" pitchFamily="34" charset="0"/>
              </a:endParaRPr>
            </a:p>
          </p:txBody>
        </p:sp>
        <p:sp>
          <p:nvSpPr>
            <p:cNvPr id="21529" name="Rectangle 241"/>
            <p:cNvSpPr>
              <a:spLocks noChangeArrowheads="1"/>
            </p:cNvSpPr>
            <p:nvPr/>
          </p:nvSpPr>
          <p:spPr bwMode="auto">
            <a:xfrm>
              <a:off x="3756" y="2722"/>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530" name="Rectangle 242"/>
            <p:cNvSpPr>
              <a:spLocks noChangeArrowheads="1"/>
            </p:cNvSpPr>
            <p:nvPr/>
          </p:nvSpPr>
          <p:spPr bwMode="auto">
            <a:xfrm>
              <a:off x="4626" y="2721"/>
              <a:ext cx="6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0</a:t>
              </a:r>
              <a:endParaRPr lang="en-US" altLang="en-US" sz="1600">
                <a:latin typeface="Arial" panose="020B0604020202020204" pitchFamily="34" charset="0"/>
                <a:cs typeface="Arial" panose="020B0604020202020204" pitchFamily="34" charset="0"/>
              </a:endParaRPr>
            </a:p>
          </p:txBody>
        </p:sp>
        <p:sp>
          <p:nvSpPr>
            <p:cNvPr id="21531" name="Rectangle 243"/>
            <p:cNvSpPr>
              <a:spLocks noChangeArrowheads="1"/>
            </p:cNvSpPr>
            <p:nvPr/>
          </p:nvSpPr>
          <p:spPr bwMode="auto">
            <a:xfrm>
              <a:off x="4703" y="272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532" name="Rectangle 244"/>
            <p:cNvSpPr>
              <a:spLocks noChangeArrowheads="1"/>
            </p:cNvSpPr>
            <p:nvPr/>
          </p:nvSpPr>
          <p:spPr bwMode="auto">
            <a:xfrm>
              <a:off x="5033" y="2721"/>
              <a:ext cx="6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0</a:t>
              </a:r>
              <a:endParaRPr lang="en-US" altLang="en-US" sz="1600">
                <a:latin typeface="Arial" panose="020B0604020202020204" pitchFamily="34" charset="0"/>
                <a:cs typeface="Arial" panose="020B0604020202020204" pitchFamily="34" charset="0"/>
              </a:endParaRPr>
            </a:p>
          </p:txBody>
        </p:sp>
        <p:sp>
          <p:nvSpPr>
            <p:cNvPr id="21533" name="Rectangle 245"/>
            <p:cNvSpPr>
              <a:spLocks noChangeArrowheads="1"/>
            </p:cNvSpPr>
            <p:nvPr/>
          </p:nvSpPr>
          <p:spPr bwMode="auto">
            <a:xfrm>
              <a:off x="5110" y="2721"/>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sp>
          <p:nvSpPr>
            <p:cNvPr id="21534" name="Rectangle 246"/>
            <p:cNvSpPr>
              <a:spLocks noChangeArrowheads="1"/>
            </p:cNvSpPr>
            <p:nvPr/>
          </p:nvSpPr>
          <p:spPr bwMode="auto">
            <a:xfrm>
              <a:off x="2953" y="2602"/>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35" name="Rectangle 247"/>
            <p:cNvSpPr>
              <a:spLocks noChangeArrowheads="1"/>
            </p:cNvSpPr>
            <p:nvPr/>
          </p:nvSpPr>
          <p:spPr bwMode="auto">
            <a:xfrm>
              <a:off x="5286" y="2602"/>
              <a:ext cx="8"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36" name="Rectangle 248"/>
            <p:cNvSpPr>
              <a:spLocks noChangeArrowheads="1"/>
            </p:cNvSpPr>
            <p:nvPr/>
          </p:nvSpPr>
          <p:spPr bwMode="auto">
            <a:xfrm>
              <a:off x="2959"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37" name="Rectangle 249"/>
            <p:cNvSpPr>
              <a:spLocks noChangeArrowheads="1"/>
            </p:cNvSpPr>
            <p:nvPr/>
          </p:nvSpPr>
          <p:spPr bwMode="auto">
            <a:xfrm>
              <a:off x="2959"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38" name="Rectangle 250"/>
            <p:cNvSpPr>
              <a:spLocks noChangeArrowheads="1"/>
            </p:cNvSpPr>
            <p:nvPr/>
          </p:nvSpPr>
          <p:spPr bwMode="auto">
            <a:xfrm>
              <a:off x="2967" y="2602"/>
              <a:ext cx="1495"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39" name="Rectangle 251"/>
            <p:cNvSpPr>
              <a:spLocks noChangeArrowheads="1"/>
            </p:cNvSpPr>
            <p:nvPr/>
          </p:nvSpPr>
          <p:spPr bwMode="auto">
            <a:xfrm>
              <a:off x="4462" y="2602"/>
              <a:ext cx="9"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0" name="Rectangle 252"/>
            <p:cNvSpPr>
              <a:spLocks noChangeArrowheads="1"/>
            </p:cNvSpPr>
            <p:nvPr/>
          </p:nvSpPr>
          <p:spPr bwMode="auto">
            <a:xfrm>
              <a:off x="4462" y="2602"/>
              <a:ext cx="9"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1" name="Rectangle 253"/>
            <p:cNvSpPr>
              <a:spLocks noChangeArrowheads="1"/>
            </p:cNvSpPr>
            <p:nvPr/>
          </p:nvSpPr>
          <p:spPr bwMode="auto">
            <a:xfrm>
              <a:off x="2959"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2" name="Rectangle 254"/>
            <p:cNvSpPr>
              <a:spLocks noChangeArrowheads="1"/>
            </p:cNvSpPr>
            <p:nvPr/>
          </p:nvSpPr>
          <p:spPr bwMode="auto">
            <a:xfrm>
              <a:off x="2959"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3" name="Rectangle 255"/>
            <p:cNvSpPr>
              <a:spLocks noChangeArrowheads="1"/>
            </p:cNvSpPr>
            <p:nvPr/>
          </p:nvSpPr>
          <p:spPr bwMode="auto">
            <a:xfrm>
              <a:off x="2967" y="3014"/>
              <a:ext cx="1495"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4" name="Rectangle 256"/>
            <p:cNvSpPr>
              <a:spLocks noChangeArrowheads="1"/>
            </p:cNvSpPr>
            <p:nvPr/>
          </p:nvSpPr>
          <p:spPr bwMode="auto">
            <a:xfrm>
              <a:off x="4462" y="3014"/>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5" name="Rectangle 257"/>
            <p:cNvSpPr>
              <a:spLocks noChangeArrowheads="1"/>
            </p:cNvSpPr>
            <p:nvPr/>
          </p:nvSpPr>
          <p:spPr bwMode="auto">
            <a:xfrm>
              <a:off x="4462" y="3014"/>
              <a:ext cx="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6" name="Rectangle 258"/>
            <p:cNvSpPr>
              <a:spLocks noChangeArrowheads="1"/>
            </p:cNvSpPr>
            <p:nvPr/>
          </p:nvSpPr>
          <p:spPr bwMode="auto">
            <a:xfrm>
              <a:off x="2959" y="2611"/>
              <a:ext cx="8" cy="4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7" name="Rectangle 259"/>
            <p:cNvSpPr>
              <a:spLocks noChangeArrowheads="1"/>
            </p:cNvSpPr>
            <p:nvPr/>
          </p:nvSpPr>
          <p:spPr bwMode="auto">
            <a:xfrm>
              <a:off x="4462" y="2611"/>
              <a:ext cx="9" cy="4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8" name="Rectangle 260"/>
            <p:cNvSpPr>
              <a:spLocks noChangeArrowheads="1"/>
            </p:cNvSpPr>
            <p:nvPr/>
          </p:nvSpPr>
          <p:spPr bwMode="auto">
            <a:xfrm>
              <a:off x="2953" y="2643"/>
              <a:ext cx="8" cy="3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49" name="Rectangle 261"/>
            <p:cNvSpPr>
              <a:spLocks noChangeArrowheads="1"/>
            </p:cNvSpPr>
            <p:nvPr/>
          </p:nvSpPr>
          <p:spPr bwMode="auto">
            <a:xfrm>
              <a:off x="2953" y="302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0" name="Rectangle 262"/>
            <p:cNvSpPr>
              <a:spLocks noChangeArrowheads="1"/>
            </p:cNvSpPr>
            <p:nvPr/>
          </p:nvSpPr>
          <p:spPr bwMode="auto">
            <a:xfrm>
              <a:off x="2953" y="302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1" name="Rectangle 263"/>
            <p:cNvSpPr>
              <a:spLocks noChangeArrowheads="1"/>
            </p:cNvSpPr>
            <p:nvPr/>
          </p:nvSpPr>
          <p:spPr bwMode="auto">
            <a:xfrm>
              <a:off x="2961" y="3025"/>
              <a:ext cx="1510"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2" name="Rectangle 264"/>
            <p:cNvSpPr>
              <a:spLocks noChangeArrowheads="1"/>
            </p:cNvSpPr>
            <p:nvPr/>
          </p:nvSpPr>
          <p:spPr bwMode="auto">
            <a:xfrm>
              <a:off x="4472"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3" name="Rectangle 265"/>
            <p:cNvSpPr>
              <a:spLocks noChangeArrowheads="1"/>
            </p:cNvSpPr>
            <p:nvPr/>
          </p:nvSpPr>
          <p:spPr bwMode="auto">
            <a:xfrm>
              <a:off x="4472"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4" name="Rectangle 266"/>
            <p:cNvSpPr>
              <a:spLocks noChangeArrowheads="1"/>
            </p:cNvSpPr>
            <p:nvPr/>
          </p:nvSpPr>
          <p:spPr bwMode="auto">
            <a:xfrm>
              <a:off x="4480" y="2602"/>
              <a:ext cx="36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5" name="Rectangle 267"/>
            <p:cNvSpPr>
              <a:spLocks noChangeArrowheads="1"/>
            </p:cNvSpPr>
            <p:nvPr/>
          </p:nvSpPr>
          <p:spPr bwMode="auto">
            <a:xfrm>
              <a:off x="4848"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6" name="Rectangle 268"/>
            <p:cNvSpPr>
              <a:spLocks noChangeArrowheads="1"/>
            </p:cNvSpPr>
            <p:nvPr/>
          </p:nvSpPr>
          <p:spPr bwMode="auto">
            <a:xfrm>
              <a:off x="4848"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7" name="Rectangle 269"/>
            <p:cNvSpPr>
              <a:spLocks noChangeArrowheads="1"/>
            </p:cNvSpPr>
            <p:nvPr/>
          </p:nvSpPr>
          <p:spPr bwMode="auto">
            <a:xfrm>
              <a:off x="4472"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8" name="Rectangle 270"/>
            <p:cNvSpPr>
              <a:spLocks noChangeArrowheads="1"/>
            </p:cNvSpPr>
            <p:nvPr/>
          </p:nvSpPr>
          <p:spPr bwMode="auto">
            <a:xfrm>
              <a:off x="4472"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59" name="Rectangle 271"/>
            <p:cNvSpPr>
              <a:spLocks noChangeArrowheads="1"/>
            </p:cNvSpPr>
            <p:nvPr/>
          </p:nvSpPr>
          <p:spPr bwMode="auto">
            <a:xfrm>
              <a:off x="4480" y="3014"/>
              <a:ext cx="36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0" name="Rectangle 272"/>
            <p:cNvSpPr>
              <a:spLocks noChangeArrowheads="1"/>
            </p:cNvSpPr>
            <p:nvPr/>
          </p:nvSpPr>
          <p:spPr bwMode="auto">
            <a:xfrm>
              <a:off x="4848"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1" name="Rectangle 273"/>
            <p:cNvSpPr>
              <a:spLocks noChangeArrowheads="1"/>
            </p:cNvSpPr>
            <p:nvPr/>
          </p:nvSpPr>
          <p:spPr bwMode="auto">
            <a:xfrm>
              <a:off x="4848"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2" name="Rectangle 274"/>
            <p:cNvSpPr>
              <a:spLocks noChangeArrowheads="1"/>
            </p:cNvSpPr>
            <p:nvPr/>
          </p:nvSpPr>
          <p:spPr bwMode="auto">
            <a:xfrm>
              <a:off x="4472" y="2611"/>
              <a:ext cx="8" cy="4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3" name="Rectangle 275"/>
            <p:cNvSpPr>
              <a:spLocks noChangeArrowheads="1"/>
            </p:cNvSpPr>
            <p:nvPr/>
          </p:nvSpPr>
          <p:spPr bwMode="auto">
            <a:xfrm>
              <a:off x="4848" y="2611"/>
              <a:ext cx="8" cy="4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4" name="Rectangle 276"/>
            <p:cNvSpPr>
              <a:spLocks noChangeArrowheads="1"/>
            </p:cNvSpPr>
            <p:nvPr/>
          </p:nvSpPr>
          <p:spPr bwMode="auto">
            <a:xfrm>
              <a:off x="4471" y="302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5" name="Rectangle 277"/>
            <p:cNvSpPr>
              <a:spLocks noChangeArrowheads="1"/>
            </p:cNvSpPr>
            <p:nvPr/>
          </p:nvSpPr>
          <p:spPr bwMode="auto">
            <a:xfrm>
              <a:off x="4479" y="3025"/>
              <a:ext cx="377"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6" name="Rectangle 278"/>
            <p:cNvSpPr>
              <a:spLocks noChangeArrowheads="1"/>
            </p:cNvSpPr>
            <p:nvPr/>
          </p:nvSpPr>
          <p:spPr bwMode="auto">
            <a:xfrm>
              <a:off x="4856"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7" name="Rectangle 279"/>
            <p:cNvSpPr>
              <a:spLocks noChangeArrowheads="1"/>
            </p:cNvSpPr>
            <p:nvPr/>
          </p:nvSpPr>
          <p:spPr bwMode="auto">
            <a:xfrm>
              <a:off x="4856"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8" name="Rectangle 280"/>
            <p:cNvSpPr>
              <a:spLocks noChangeArrowheads="1"/>
            </p:cNvSpPr>
            <p:nvPr/>
          </p:nvSpPr>
          <p:spPr bwMode="auto">
            <a:xfrm>
              <a:off x="4864" y="2602"/>
              <a:ext cx="416"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69" name="Rectangle 281"/>
            <p:cNvSpPr>
              <a:spLocks noChangeArrowheads="1"/>
            </p:cNvSpPr>
            <p:nvPr/>
          </p:nvSpPr>
          <p:spPr bwMode="auto">
            <a:xfrm>
              <a:off x="5280"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0" name="Rectangle 282"/>
            <p:cNvSpPr>
              <a:spLocks noChangeArrowheads="1"/>
            </p:cNvSpPr>
            <p:nvPr/>
          </p:nvSpPr>
          <p:spPr bwMode="auto">
            <a:xfrm>
              <a:off x="5280" y="2602"/>
              <a:ext cx="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1" name="Rectangle 283"/>
            <p:cNvSpPr>
              <a:spLocks noChangeArrowheads="1"/>
            </p:cNvSpPr>
            <p:nvPr/>
          </p:nvSpPr>
          <p:spPr bwMode="auto">
            <a:xfrm>
              <a:off x="4856"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2" name="Rectangle 284"/>
            <p:cNvSpPr>
              <a:spLocks noChangeArrowheads="1"/>
            </p:cNvSpPr>
            <p:nvPr/>
          </p:nvSpPr>
          <p:spPr bwMode="auto">
            <a:xfrm>
              <a:off x="4856"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3" name="Rectangle 285"/>
            <p:cNvSpPr>
              <a:spLocks noChangeArrowheads="1"/>
            </p:cNvSpPr>
            <p:nvPr/>
          </p:nvSpPr>
          <p:spPr bwMode="auto">
            <a:xfrm>
              <a:off x="4864" y="3014"/>
              <a:ext cx="416"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4" name="Rectangle 286"/>
            <p:cNvSpPr>
              <a:spLocks noChangeArrowheads="1"/>
            </p:cNvSpPr>
            <p:nvPr/>
          </p:nvSpPr>
          <p:spPr bwMode="auto">
            <a:xfrm>
              <a:off x="5280"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5" name="Rectangle 287"/>
            <p:cNvSpPr>
              <a:spLocks noChangeArrowheads="1"/>
            </p:cNvSpPr>
            <p:nvPr/>
          </p:nvSpPr>
          <p:spPr bwMode="auto">
            <a:xfrm>
              <a:off x="5280" y="3014"/>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6" name="Rectangle 288"/>
            <p:cNvSpPr>
              <a:spLocks noChangeArrowheads="1"/>
            </p:cNvSpPr>
            <p:nvPr/>
          </p:nvSpPr>
          <p:spPr bwMode="auto">
            <a:xfrm>
              <a:off x="4856" y="2611"/>
              <a:ext cx="8" cy="4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7" name="Rectangle 289"/>
            <p:cNvSpPr>
              <a:spLocks noChangeArrowheads="1"/>
            </p:cNvSpPr>
            <p:nvPr/>
          </p:nvSpPr>
          <p:spPr bwMode="auto">
            <a:xfrm>
              <a:off x="5280" y="2611"/>
              <a:ext cx="8" cy="4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8" name="Rectangle 290"/>
            <p:cNvSpPr>
              <a:spLocks noChangeArrowheads="1"/>
            </p:cNvSpPr>
            <p:nvPr/>
          </p:nvSpPr>
          <p:spPr bwMode="auto">
            <a:xfrm>
              <a:off x="4856" y="302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79" name="Rectangle 291"/>
            <p:cNvSpPr>
              <a:spLocks noChangeArrowheads="1"/>
            </p:cNvSpPr>
            <p:nvPr/>
          </p:nvSpPr>
          <p:spPr bwMode="auto">
            <a:xfrm>
              <a:off x="4864" y="3025"/>
              <a:ext cx="422"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0" name="Rectangle 292"/>
            <p:cNvSpPr>
              <a:spLocks noChangeArrowheads="1"/>
            </p:cNvSpPr>
            <p:nvPr/>
          </p:nvSpPr>
          <p:spPr bwMode="auto">
            <a:xfrm>
              <a:off x="5286" y="2643"/>
              <a:ext cx="8" cy="3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1" name="Rectangle 293"/>
            <p:cNvSpPr>
              <a:spLocks noChangeArrowheads="1"/>
            </p:cNvSpPr>
            <p:nvPr/>
          </p:nvSpPr>
          <p:spPr bwMode="auto">
            <a:xfrm>
              <a:off x="5286" y="302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2" name="Rectangle 294"/>
            <p:cNvSpPr>
              <a:spLocks noChangeArrowheads="1"/>
            </p:cNvSpPr>
            <p:nvPr/>
          </p:nvSpPr>
          <p:spPr bwMode="auto">
            <a:xfrm>
              <a:off x="5286" y="3025"/>
              <a:ext cx="8"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3200">
                <a:latin typeface="Arial" panose="020B0604020202020204" pitchFamily="34" charset="0"/>
                <a:cs typeface="Arial" panose="020B0604020202020204" pitchFamily="34" charset="0"/>
              </a:endParaRPr>
            </a:p>
          </p:txBody>
        </p:sp>
        <p:sp>
          <p:nvSpPr>
            <p:cNvPr id="21583" name="Rectangle 295"/>
            <p:cNvSpPr>
              <a:spLocks noChangeArrowheads="1"/>
            </p:cNvSpPr>
            <p:nvPr/>
          </p:nvSpPr>
          <p:spPr bwMode="auto">
            <a:xfrm>
              <a:off x="1654" y="3036"/>
              <a:ext cx="5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 </a:t>
              </a:r>
              <a:endParaRPr lang="en-US" altLang="en-US" sz="3200">
                <a:latin typeface="Arial" panose="020B0604020202020204" pitchFamily="34" charset="0"/>
                <a:cs typeface="Arial" panose="020B0604020202020204" pitchFamily="34" charset="0"/>
              </a:endParaRPr>
            </a:p>
          </p:txBody>
        </p:sp>
      </p:grpSp>
      <p:sp>
        <p:nvSpPr>
          <p:cNvPr id="21510" name="Rectangle 297"/>
          <p:cNvSpPr>
            <a:spLocks noChangeArrowheads="1"/>
          </p:cNvSpPr>
          <p:nvPr/>
        </p:nvSpPr>
        <p:spPr bwMode="auto">
          <a:xfrm>
            <a:off x="6403975" y="2741613"/>
            <a:ext cx="179388" cy="195262"/>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2800">
              <a:latin typeface="Times New Roman" charset="0"/>
            </a:endParaRPr>
          </a:p>
        </p:txBody>
      </p:sp>
      <p:sp>
        <p:nvSpPr>
          <p:cNvPr id="21511" name="Rectangle 298"/>
          <p:cNvSpPr>
            <a:spLocks noChangeArrowheads="1"/>
          </p:cNvSpPr>
          <p:nvPr/>
        </p:nvSpPr>
        <p:spPr bwMode="auto">
          <a:xfrm>
            <a:off x="6388100" y="3579813"/>
            <a:ext cx="179388" cy="195262"/>
          </a:xfrm>
          <a:prstGeom prst="rect">
            <a:avLst/>
          </a:prstGeom>
          <a:solidFill>
            <a:srgbClr val="FFFFCC"/>
          </a:solidFill>
          <a:ln w="9525">
            <a:solidFill>
              <a:schemeClr val="tx1"/>
            </a:solidFill>
            <a:miter lim="800000"/>
            <a:headEnd/>
            <a:tailEnd/>
          </a:ln>
        </p:spPr>
        <p:txBody>
          <a:bodyPr wrap="none" anchor="ct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2800">
              <a:latin typeface="Times New Roman" charset="0"/>
            </a:endParaRPr>
          </a:p>
        </p:txBody>
      </p:sp>
      <p:sp>
        <p:nvSpPr>
          <p:cNvPr id="21512" name="Rectangle 299"/>
          <p:cNvSpPr>
            <a:spLocks noChangeArrowheads="1"/>
          </p:cNvSpPr>
          <p:nvPr/>
        </p:nvSpPr>
        <p:spPr bwMode="auto">
          <a:xfrm>
            <a:off x="6403975" y="4265613"/>
            <a:ext cx="179388" cy="195262"/>
          </a:xfrm>
          <a:prstGeom prst="rect">
            <a:avLst/>
          </a:prstGeom>
          <a:solidFill>
            <a:srgbClr val="FF7C80"/>
          </a:solidFill>
          <a:ln w="9525">
            <a:solidFill>
              <a:schemeClr val="tx1"/>
            </a:solidFill>
            <a:miter lim="800000"/>
            <a:headEnd/>
            <a:tailEnd/>
          </a:ln>
        </p:spPr>
        <p:txBody>
          <a:bodyPr wrap="none" anchor="ct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2800">
              <a:latin typeface="Times New Roman" charset="0"/>
            </a:endParaRPr>
          </a:p>
        </p:txBody>
      </p:sp>
      <p:sp>
        <p:nvSpPr>
          <p:cNvPr id="21513" name="Rectangle 300"/>
          <p:cNvSpPr>
            <a:spLocks noChangeArrowheads="1"/>
          </p:cNvSpPr>
          <p:nvPr/>
        </p:nvSpPr>
        <p:spPr bwMode="auto">
          <a:xfrm>
            <a:off x="6403975" y="4983163"/>
            <a:ext cx="179388" cy="195262"/>
          </a:xfrm>
          <a:prstGeom prst="rect">
            <a:avLst/>
          </a:prstGeom>
          <a:solidFill>
            <a:srgbClr val="9999FF"/>
          </a:solidFill>
          <a:ln w="9525">
            <a:solidFill>
              <a:schemeClr val="tx1"/>
            </a:solidFill>
            <a:miter lim="800000"/>
            <a:headEnd/>
            <a:tailEnd/>
          </a:ln>
        </p:spPr>
        <p:txBody>
          <a:bodyPr wrap="none" anchor="ct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0"/>
              </a:spcBef>
              <a:buFontTx/>
              <a:buNone/>
            </a:pPr>
            <a:endParaRPr lang="en-US" altLang="en-US" sz="2800">
              <a:latin typeface="Times New Roman" charset="0"/>
            </a:endParaRPr>
          </a:p>
        </p:txBody>
      </p:sp>
      <p:sp>
        <p:nvSpPr>
          <p:cNvPr id="276786" name="Line 306"/>
          <p:cNvSpPr>
            <a:spLocks noChangeShapeType="1"/>
          </p:cNvSpPr>
          <p:nvPr/>
        </p:nvSpPr>
        <p:spPr bwMode="auto">
          <a:xfrm>
            <a:off x="4782096" y="3308119"/>
            <a:ext cx="5719606" cy="0"/>
          </a:xfrm>
          <a:prstGeom prst="line">
            <a:avLst/>
          </a:prstGeom>
          <a:noFill/>
          <a:ln w="60325">
            <a:solidFill>
              <a:schemeClr val="accent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99" name="Text Box 304"/>
          <p:cNvSpPr txBox="1">
            <a:spLocks noChangeArrowheads="1"/>
          </p:cNvSpPr>
          <p:nvPr/>
        </p:nvSpPr>
        <p:spPr bwMode="auto">
          <a:xfrm>
            <a:off x="1439490" y="4120980"/>
            <a:ext cx="15572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50000"/>
              </a:spcBef>
              <a:buFontTx/>
              <a:buNone/>
            </a:pPr>
            <a:r>
              <a:rPr lang="en-US" altLang="en-US" sz="1400" dirty="0">
                <a:latin typeface="+mn-lt"/>
                <a:cs typeface="Arial" panose="020B0604020202020204" pitchFamily="34" charset="0"/>
              </a:rPr>
              <a:t>Self-treated pain days</a:t>
            </a:r>
          </a:p>
        </p:txBody>
      </p:sp>
      <p:sp>
        <p:nvSpPr>
          <p:cNvPr id="300" name="Text Box 304"/>
          <p:cNvSpPr txBox="1">
            <a:spLocks noChangeArrowheads="1"/>
          </p:cNvSpPr>
          <p:nvPr/>
        </p:nvSpPr>
        <p:spPr bwMode="auto">
          <a:xfrm>
            <a:off x="1439490" y="4886104"/>
            <a:ext cx="155723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4000">
                <a:solidFill>
                  <a:schemeClr val="tx1"/>
                </a:solidFill>
                <a:latin typeface="ChelthmITC Bk BT" charset="0"/>
                <a:ea typeface="ＭＳ Ｐゴシック" charset="-128"/>
              </a:defRPr>
            </a:lvl1pPr>
            <a:lvl2pPr marL="742950" indent="-285750">
              <a:spcBef>
                <a:spcPct val="20000"/>
              </a:spcBef>
              <a:buChar char="–"/>
              <a:defRPr sz="3200">
                <a:solidFill>
                  <a:schemeClr val="tx1"/>
                </a:solidFill>
                <a:latin typeface="ChelthmITC Bk BT" charset="0"/>
                <a:ea typeface="ＭＳ Ｐゴシック" charset="-128"/>
              </a:defRPr>
            </a:lvl2pPr>
            <a:lvl3pPr marL="1143000" indent="-228600">
              <a:spcBef>
                <a:spcPct val="20000"/>
              </a:spcBef>
              <a:buChar char="•"/>
              <a:defRPr sz="2800">
                <a:solidFill>
                  <a:schemeClr val="tx1"/>
                </a:solidFill>
                <a:latin typeface="ChelthmITC Bk BT" charset="0"/>
                <a:ea typeface="ＭＳ Ｐゴシック" charset="-128"/>
              </a:defRPr>
            </a:lvl3pPr>
            <a:lvl4pPr marL="1600200" indent="-228600">
              <a:spcBef>
                <a:spcPct val="20000"/>
              </a:spcBef>
              <a:buChar char="–"/>
              <a:defRPr sz="2000">
                <a:solidFill>
                  <a:schemeClr val="tx1"/>
                </a:solidFill>
                <a:latin typeface="ChelthmITC Bk BT" charset="0"/>
                <a:ea typeface="ＭＳ Ｐゴシック" charset="-128"/>
              </a:defRPr>
            </a:lvl4pPr>
            <a:lvl5pPr marL="2057400" indent="-228600">
              <a:spcBef>
                <a:spcPct val="20000"/>
              </a:spcBef>
              <a:buChar char="»"/>
              <a:defRPr>
                <a:solidFill>
                  <a:schemeClr val="tx1"/>
                </a:solidFill>
                <a:latin typeface="ChelthmITC Bk BT"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ChelthmITC Bk BT"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ChelthmITC Bk BT"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ChelthmITC Bk BT"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ChelthmITC Bk BT" charset="0"/>
                <a:ea typeface="ＭＳ Ｐゴシック" charset="-128"/>
              </a:defRPr>
            </a:lvl9pPr>
          </a:lstStyle>
          <a:p>
            <a:pPr eaLnBrk="1" hangingPunct="1">
              <a:spcBef>
                <a:spcPct val="50000"/>
              </a:spcBef>
              <a:buFontTx/>
              <a:buNone/>
            </a:pPr>
            <a:r>
              <a:rPr lang="en-US" altLang="en-US" sz="1400" dirty="0">
                <a:latin typeface="+mn-lt"/>
                <a:cs typeface="Arial" panose="020B0604020202020204" pitchFamily="34" charset="0"/>
              </a:rPr>
              <a:t>No-pain days</a:t>
            </a:r>
          </a:p>
        </p:txBody>
      </p:sp>
      <p:sp>
        <p:nvSpPr>
          <p:cNvPr id="3" name="Rectangle 2">
            <a:extLst>
              <a:ext uri="{FF2B5EF4-FFF2-40B4-BE49-F238E27FC236}">
                <a16:creationId xmlns:a16="http://schemas.microsoft.com/office/drawing/2014/main" id="{95BB1E0E-4849-C2E2-4965-E26439AA2306}"/>
              </a:ext>
            </a:extLst>
          </p:cNvPr>
          <p:cNvSpPr>
            <a:spLocks noGrp="1" noChangeArrowheads="1"/>
          </p:cNvSpPr>
          <p:nvPr>
            <p:ph type="title"/>
          </p:nvPr>
        </p:nvSpPr>
        <p:spPr>
          <a:xfrm>
            <a:off x="902604" y="230245"/>
            <a:ext cx="11002741" cy="1035050"/>
          </a:xfrm>
        </p:spPr>
        <p:txBody>
          <a:bodyPr>
            <a:noAutofit/>
          </a:bodyPr>
          <a:lstStyle/>
          <a:p>
            <a:pPr eaLnBrk="1" hangingPunct="1">
              <a:defRPr/>
            </a:pPr>
            <a:r>
              <a:rPr lang="en-US" sz="4800" dirty="0">
                <a:latin typeface="+mj-lt"/>
              </a:rPr>
              <a:t>Only a Small % SCD Pain Days Spent in Hospital</a:t>
            </a:r>
          </a:p>
        </p:txBody>
      </p:sp>
      <p:sp>
        <p:nvSpPr>
          <p:cNvPr id="4" name="Text Box 7">
            <a:extLst>
              <a:ext uri="{FF2B5EF4-FFF2-40B4-BE49-F238E27FC236}">
                <a16:creationId xmlns:a16="http://schemas.microsoft.com/office/drawing/2014/main" id="{E746F222-A62E-8EEF-7AB7-6AA03885C878}"/>
              </a:ext>
            </a:extLst>
          </p:cNvPr>
          <p:cNvSpPr txBox="1">
            <a:spLocks noChangeArrowheads="1"/>
          </p:cNvSpPr>
          <p:nvPr/>
        </p:nvSpPr>
        <p:spPr bwMode="auto">
          <a:xfrm>
            <a:off x="1426090" y="5508742"/>
            <a:ext cx="5224936" cy="830997"/>
          </a:xfrm>
          <a:prstGeom prst="rect">
            <a:avLst/>
          </a:prstGeom>
          <a:noFill/>
          <a:ln w="9525">
            <a:noFill/>
            <a:miter lim="800000"/>
            <a:headEnd/>
            <a:tailEnd/>
          </a:ln>
        </p:spPr>
        <p:txBody>
          <a:bodyPr wrap="square">
            <a:spAutoFit/>
          </a:bodyPr>
          <a:lstStyle/>
          <a:p>
            <a:pPr>
              <a:spcBef>
                <a:spcPct val="50000"/>
              </a:spcBef>
            </a:pPr>
            <a:r>
              <a:rPr lang="en-US" sz="1600" dirty="0"/>
              <a:t>*Percentage of days. Utilization=  utilization with or without crisis or pain; Crisis= crisis without utilization; Pain= pain without crisis or utilization</a:t>
            </a:r>
          </a:p>
        </p:txBody>
      </p:sp>
      <p:sp>
        <p:nvSpPr>
          <p:cNvPr id="5" name="TextBox 4">
            <a:extLst>
              <a:ext uri="{FF2B5EF4-FFF2-40B4-BE49-F238E27FC236}">
                <a16:creationId xmlns:a16="http://schemas.microsoft.com/office/drawing/2014/main" id="{E0C9C8CE-229C-EE12-96F9-4FC6B53C3037}"/>
              </a:ext>
            </a:extLst>
          </p:cNvPr>
          <p:cNvSpPr txBox="1"/>
          <p:nvPr/>
        </p:nvSpPr>
        <p:spPr>
          <a:xfrm>
            <a:off x="5185837" y="6358719"/>
            <a:ext cx="6686267" cy="400110"/>
          </a:xfrm>
          <a:prstGeom prst="rect">
            <a:avLst/>
          </a:prstGeom>
          <a:noFill/>
        </p:spPr>
        <p:txBody>
          <a:bodyPr wrap="square" rtlCol="0">
            <a:spAutoFit/>
          </a:bodyPr>
          <a:lstStyle/>
          <a:p>
            <a:r>
              <a:rPr lang="en-US" sz="1000" dirty="0"/>
              <a:t>Adapted from Smith WR, et. al. Ann Intern Med 2008 Jan 15, 148(2):94-101 </a:t>
            </a:r>
          </a:p>
          <a:p>
            <a:endParaRPr lang="en-US" sz="1000" dirty="0"/>
          </a:p>
        </p:txBody>
      </p:sp>
    </p:spTree>
    <p:extLst>
      <p:ext uri="{BB962C8B-B14F-4D97-AF65-F5344CB8AC3E}">
        <p14:creationId xmlns:p14="http://schemas.microsoft.com/office/powerpoint/2010/main" val="241294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276786"/>
                                        </p:tgtEl>
                                        <p:attrNameLst>
                                          <p:attrName>style.visibility</p:attrName>
                                        </p:attrNameLst>
                                      </p:cBhvr>
                                      <p:to>
                                        <p:strVal val="visible"/>
                                      </p:to>
                                    </p:set>
                                    <p:animEffect transition="in" filter="dissolve">
                                      <p:cBhvr>
                                        <p:cTn id="12" dur="500"/>
                                        <p:tgtEl>
                                          <p:spTgt spid="276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482D-5576-C3E9-62EF-E7B26C4D7F13}"/>
              </a:ext>
            </a:extLst>
          </p:cNvPr>
          <p:cNvSpPr>
            <a:spLocks noGrp="1"/>
          </p:cNvSpPr>
          <p:nvPr>
            <p:ph type="title"/>
          </p:nvPr>
        </p:nvSpPr>
        <p:spPr/>
        <p:txBody>
          <a:bodyPr/>
          <a:lstStyle/>
          <a:p>
            <a:endParaRPr lang="en-US"/>
          </a:p>
        </p:txBody>
      </p:sp>
      <p:pic>
        <p:nvPicPr>
          <p:cNvPr id="4" name="Picture 3" descr="A screenshot of a medical research report&#10;&#10;AI-generated content may be incorrect.">
            <a:extLst>
              <a:ext uri="{FF2B5EF4-FFF2-40B4-BE49-F238E27FC236}">
                <a16:creationId xmlns:a16="http://schemas.microsoft.com/office/drawing/2014/main" id="{4A4736E2-132A-08E4-5B23-7F19C57CCF44}"/>
              </a:ext>
            </a:extLst>
          </p:cNvPr>
          <p:cNvPicPr>
            <a:picLocks noChangeAspect="1"/>
          </p:cNvPicPr>
          <p:nvPr/>
        </p:nvPicPr>
        <p:blipFill>
          <a:blip r:embed="rId2"/>
          <a:stretch>
            <a:fillRect/>
          </a:stretch>
        </p:blipFill>
        <p:spPr>
          <a:xfrm>
            <a:off x="1496750" y="-1"/>
            <a:ext cx="9321141" cy="6949440"/>
          </a:xfrm>
          <a:prstGeom prst="rect">
            <a:avLst/>
          </a:prstGeom>
        </p:spPr>
      </p:pic>
    </p:spTree>
    <p:extLst>
      <p:ext uri="{BB962C8B-B14F-4D97-AF65-F5344CB8AC3E}">
        <p14:creationId xmlns:p14="http://schemas.microsoft.com/office/powerpoint/2010/main" val="306077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966D-5CC6-511A-241B-EAAC6FDB7210}"/>
              </a:ext>
            </a:extLst>
          </p:cNvPr>
          <p:cNvSpPr>
            <a:spLocks noGrp="1"/>
          </p:cNvSpPr>
          <p:nvPr>
            <p:ph type="title"/>
          </p:nvPr>
        </p:nvSpPr>
        <p:spPr/>
        <p:txBody>
          <a:bodyPr/>
          <a:lstStyle/>
          <a:p>
            <a:endParaRPr lang="en-US"/>
          </a:p>
        </p:txBody>
      </p:sp>
      <p:pic>
        <p:nvPicPr>
          <p:cNvPr id="4" name="Picture 3" descr="A screenshot of a screen&#10;&#10;AI-generated content may be incorrect.">
            <a:extLst>
              <a:ext uri="{FF2B5EF4-FFF2-40B4-BE49-F238E27FC236}">
                <a16:creationId xmlns:a16="http://schemas.microsoft.com/office/drawing/2014/main" id="{631D7062-D4EB-A584-DB5F-0D7BDE5E6EC8}"/>
              </a:ext>
            </a:extLst>
          </p:cNvPr>
          <p:cNvPicPr>
            <a:picLocks noChangeAspect="1"/>
          </p:cNvPicPr>
          <p:nvPr/>
        </p:nvPicPr>
        <p:blipFill>
          <a:blip r:embed="rId2"/>
          <a:stretch>
            <a:fillRect/>
          </a:stretch>
        </p:blipFill>
        <p:spPr>
          <a:xfrm>
            <a:off x="1500317" y="0"/>
            <a:ext cx="9313923" cy="6949440"/>
          </a:xfrm>
          <a:prstGeom prst="rect">
            <a:avLst/>
          </a:prstGeom>
        </p:spPr>
      </p:pic>
    </p:spTree>
    <p:extLst>
      <p:ext uri="{BB962C8B-B14F-4D97-AF65-F5344CB8AC3E}">
        <p14:creationId xmlns:p14="http://schemas.microsoft.com/office/powerpoint/2010/main" val="2471011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BAC5-214B-BBB2-8DD6-18B4854D9F37}"/>
              </a:ext>
            </a:extLst>
          </p:cNvPr>
          <p:cNvSpPr>
            <a:spLocks noGrp="1"/>
          </p:cNvSpPr>
          <p:nvPr>
            <p:ph type="title"/>
          </p:nvPr>
        </p:nvSpPr>
        <p:spPr/>
        <p:txBody>
          <a:bodyPr/>
          <a:lstStyle/>
          <a:p>
            <a:endParaRPr lang="en-US"/>
          </a:p>
        </p:txBody>
      </p:sp>
      <p:pic>
        <p:nvPicPr>
          <p:cNvPr id="4" name="Picture 3" descr="A screenshot of a graph&#10;&#10;AI-generated content may be incorrect.">
            <a:extLst>
              <a:ext uri="{FF2B5EF4-FFF2-40B4-BE49-F238E27FC236}">
                <a16:creationId xmlns:a16="http://schemas.microsoft.com/office/drawing/2014/main" id="{1FBAFB23-6928-433B-5B1B-1242BEE0D870}"/>
              </a:ext>
            </a:extLst>
          </p:cNvPr>
          <p:cNvPicPr>
            <a:picLocks noChangeAspect="1"/>
          </p:cNvPicPr>
          <p:nvPr/>
        </p:nvPicPr>
        <p:blipFill>
          <a:blip r:embed="rId2"/>
          <a:stretch>
            <a:fillRect/>
          </a:stretch>
        </p:blipFill>
        <p:spPr>
          <a:xfrm>
            <a:off x="1553587" y="-1"/>
            <a:ext cx="9084818" cy="6858000"/>
          </a:xfrm>
          <a:prstGeom prst="rect">
            <a:avLst/>
          </a:prstGeom>
        </p:spPr>
      </p:pic>
    </p:spTree>
    <p:extLst>
      <p:ext uri="{BB962C8B-B14F-4D97-AF65-F5344CB8AC3E}">
        <p14:creationId xmlns:p14="http://schemas.microsoft.com/office/powerpoint/2010/main" val="4232108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0000-9F48-47B2-8AAF-A363B060C2F3}"/>
              </a:ext>
            </a:extLst>
          </p:cNvPr>
          <p:cNvSpPr>
            <a:spLocks noGrp="1"/>
          </p:cNvSpPr>
          <p:nvPr>
            <p:ph type="title"/>
          </p:nvPr>
        </p:nvSpPr>
        <p:spPr/>
        <p:txBody>
          <a:bodyPr/>
          <a:lstStyle/>
          <a:p>
            <a:endParaRPr lang="en-US"/>
          </a:p>
        </p:txBody>
      </p:sp>
      <p:pic>
        <p:nvPicPr>
          <p:cNvPr id="4" name="Picture 3" descr="A screenshot of a table&#10;&#10;AI-generated content may be incorrect.">
            <a:extLst>
              <a:ext uri="{FF2B5EF4-FFF2-40B4-BE49-F238E27FC236}">
                <a16:creationId xmlns:a16="http://schemas.microsoft.com/office/drawing/2014/main" id="{F46739CE-2EB7-DF5D-F390-114A41669F24}"/>
              </a:ext>
            </a:extLst>
          </p:cNvPr>
          <p:cNvPicPr>
            <a:picLocks noChangeAspect="1"/>
          </p:cNvPicPr>
          <p:nvPr/>
        </p:nvPicPr>
        <p:blipFill>
          <a:blip r:embed="rId2"/>
          <a:stretch>
            <a:fillRect/>
          </a:stretch>
        </p:blipFill>
        <p:spPr>
          <a:xfrm>
            <a:off x="1422148" y="-1"/>
            <a:ext cx="9472339" cy="6949440"/>
          </a:xfrm>
          <a:prstGeom prst="rect">
            <a:avLst/>
          </a:prstGeom>
        </p:spPr>
      </p:pic>
    </p:spTree>
    <p:extLst>
      <p:ext uri="{BB962C8B-B14F-4D97-AF65-F5344CB8AC3E}">
        <p14:creationId xmlns:p14="http://schemas.microsoft.com/office/powerpoint/2010/main" val="268342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D8D8-BCAB-1DDC-65F7-D368E47787E8}"/>
              </a:ext>
            </a:extLst>
          </p:cNvPr>
          <p:cNvSpPr>
            <a:spLocks noGrp="1"/>
          </p:cNvSpPr>
          <p:nvPr>
            <p:ph type="title"/>
          </p:nvPr>
        </p:nvSpPr>
        <p:spPr/>
        <p:txBody>
          <a:bodyPr/>
          <a:lstStyle/>
          <a:p>
            <a:endParaRPr lang="en-US"/>
          </a:p>
        </p:txBody>
      </p:sp>
      <p:pic>
        <p:nvPicPr>
          <p:cNvPr id="4" name="Picture 3" descr="A screenshot of a graph&#10;&#10;AI-generated content may be incorrect.">
            <a:extLst>
              <a:ext uri="{FF2B5EF4-FFF2-40B4-BE49-F238E27FC236}">
                <a16:creationId xmlns:a16="http://schemas.microsoft.com/office/drawing/2014/main" id="{621BA857-7550-5968-D2A2-753198B20DD3}"/>
              </a:ext>
            </a:extLst>
          </p:cNvPr>
          <p:cNvPicPr>
            <a:picLocks noChangeAspect="1"/>
          </p:cNvPicPr>
          <p:nvPr/>
        </p:nvPicPr>
        <p:blipFill>
          <a:blip r:embed="rId2"/>
          <a:stretch>
            <a:fillRect/>
          </a:stretch>
        </p:blipFill>
        <p:spPr>
          <a:xfrm>
            <a:off x="1202522" y="2"/>
            <a:ext cx="9875520" cy="6920065"/>
          </a:xfrm>
          <a:prstGeom prst="rect">
            <a:avLst/>
          </a:prstGeom>
        </p:spPr>
      </p:pic>
    </p:spTree>
    <p:extLst>
      <p:ext uri="{BB962C8B-B14F-4D97-AF65-F5344CB8AC3E}">
        <p14:creationId xmlns:p14="http://schemas.microsoft.com/office/powerpoint/2010/main" val="9442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C10C-40A5-661B-0A40-D7A381FA0C91}"/>
              </a:ext>
            </a:extLst>
          </p:cNvPr>
          <p:cNvSpPr>
            <a:spLocks noGrp="1"/>
          </p:cNvSpPr>
          <p:nvPr>
            <p:ph type="title"/>
          </p:nvPr>
        </p:nvSpPr>
        <p:spPr/>
        <p:txBody>
          <a:bodyPr/>
          <a:lstStyle/>
          <a:p>
            <a:endParaRPr lang="en-US"/>
          </a:p>
        </p:txBody>
      </p:sp>
      <p:pic>
        <p:nvPicPr>
          <p:cNvPr id="4" name="Picture 3" descr="A close-up of a sign&#10;&#10;AI-generated content may be incorrect.">
            <a:extLst>
              <a:ext uri="{FF2B5EF4-FFF2-40B4-BE49-F238E27FC236}">
                <a16:creationId xmlns:a16="http://schemas.microsoft.com/office/drawing/2014/main" id="{A225C9DB-5172-F0FF-B637-80D39C0B5E8A}"/>
              </a:ext>
            </a:extLst>
          </p:cNvPr>
          <p:cNvPicPr>
            <a:picLocks noChangeAspect="1"/>
          </p:cNvPicPr>
          <p:nvPr/>
        </p:nvPicPr>
        <p:blipFill>
          <a:blip r:embed="rId2"/>
          <a:stretch>
            <a:fillRect/>
          </a:stretch>
        </p:blipFill>
        <p:spPr>
          <a:xfrm>
            <a:off x="1435592" y="0"/>
            <a:ext cx="9320825" cy="6858000"/>
          </a:xfrm>
          <a:prstGeom prst="rect">
            <a:avLst/>
          </a:prstGeom>
        </p:spPr>
      </p:pic>
    </p:spTree>
    <p:extLst>
      <p:ext uri="{BB962C8B-B14F-4D97-AF65-F5344CB8AC3E}">
        <p14:creationId xmlns:p14="http://schemas.microsoft.com/office/powerpoint/2010/main" val="305972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7738-9000-B4D6-C549-C1B364A387C1}"/>
              </a:ext>
            </a:extLst>
          </p:cNvPr>
          <p:cNvSpPr>
            <a:spLocks noGrp="1"/>
          </p:cNvSpPr>
          <p:nvPr>
            <p:ph type="title"/>
          </p:nvPr>
        </p:nvSpPr>
        <p:spPr/>
        <p:txBody>
          <a:bodyPr/>
          <a:lstStyle/>
          <a:p>
            <a:endParaRPr lang="en-US"/>
          </a:p>
        </p:txBody>
      </p:sp>
      <p:pic>
        <p:nvPicPr>
          <p:cNvPr id="4" name="Picture 3" descr="A close-up of a medical document&#10;&#10;AI-generated content may be incorrect.">
            <a:extLst>
              <a:ext uri="{FF2B5EF4-FFF2-40B4-BE49-F238E27FC236}">
                <a16:creationId xmlns:a16="http://schemas.microsoft.com/office/drawing/2014/main" id="{DFB02081-B2CF-7403-4851-81BAB9D65FFA}"/>
              </a:ext>
            </a:extLst>
          </p:cNvPr>
          <p:cNvPicPr>
            <a:picLocks noChangeAspect="1"/>
          </p:cNvPicPr>
          <p:nvPr/>
        </p:nvPicPr>
        <p:blipFill>
          <a:blip r:embed="rId2"/>
          <a:stretch>
            <a:fillRect/>
          </a:stretch>
        </p:blipFill>
        <p:spPr>
          <a:xfrm>
            <a:off x="1519062" y="-1"/>
            <a:ext cx="9153879" cy="6858000"/>
          </a:xfrm>
          <a:prstGeom prst="rect">
            <a:avLst/>
          </a:prstGeom>
        </p:spPr>
      </p:pic>
    </p:spTree>
    <p:extLst>
      <p:ext uri="{BB962C8B-B14F-4D97-AF65-F5344CB8AC3E}">
        <p14:creationId xmlns:p14="http://schemas.microsoft.com/office/powerpoint/2010/main" val="1619350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209F-59BB-8622-CCB6-76DD8E5DD2A3}"/>
              </a:ext>
            </a:extLst>
          </p:cNvPr>
          <p:cNvSpPr>
            <a:spLocks noGrp="1"/>
          </p:cNvSpPr>
          <p:nvPr>
            <p:ph type="title"/>
          </p:nvPr>
        </p:nvSpPr>
        <p:spPr/>
        <p:txBody>
          <a:bodyPr/>
          <a:lstStyle/>
          <a:p>
            <a:endParaRPr lang="en-US"/>
          </a:p>
        </p:txBody>
      </p:sp>
      <p:pic>
        <p:nvPicPr>
          <p:cNvPr id="4" name="Picture 3" descr="A screenshot of a medical chart&#10;&#10;AI-generated content may be incorrect.">
            <a:extLst>
              <a:ext uri="{FF2B5EF4-FFF2-40B4-BE49-F238E27FC236}">
                <a16:creationId xmlns:a16="http://schemas.microsoft.com/office/drawing/2014/main" id="{71AA70E9-5C0D-3D10-FDCE-D9A70382F076}"/>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56063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F4A1-7D41-044E-B30F-7382F7B62EAD}"/>
              </a:ext>
            </a:extLst>
          </p:cNvPr>
          <p:cNvSpPr>
            <a:spLocks noGrp="1"/>
          </p:cNvSpPr>
          <p:nvPr>
            <p:ph type="title"/>
          </p:nvPr>
        </p:nvSpPr>
        <p:spPr/>
        <p:txBody>
          <a:bodyPr/>
          <a:lstStyle/>
          <a:p>
            <a:endParaRPr lang="en-US"/>
          </a:p>
        </p:txBody>
      </p:sp>
      <p:pic>
        <p:nvPicPr>
          <p:cNvPr id="4" name="Picture 3" descr="A screenshot of a smartphone&#10;&#10;AI-generated content may be incorrect.">
            <a:extLst>
              <a:ext uri="{FF2B5EF4-FFF2-40B4-BE49-F238E27FC236}">
                <a16:creationId xmlns:a16="http://schemas.microsoft.com/office/drawing/2014/main" id="{DAA6C36D-B0DA-2901-4434-29A01BA4B306}"/>
              </a:ext>
            </a:extLst>
          </p:cNvPr>
          <p:cNvPicPr>
            <a:picLocks noChangeAspect="1"/>
          </p:cNvPicPr>
          <p:nvPr/>
        </p:nvPicPr>
        <p:blipFill>
          <a:blip r:embed="rId2"/>
          <a:stretch>
            <a:fillRect/>
          </a:stretch>
        </p:blipFill>
        <p:spPr>
          <a:xfrm>
            <a:off x="1536317" y="0"/>
            <a:ext cx="9119372" cy="6858000"/>
          </a:xfrm>
          <a:prstGeom prst="rect">
            <a:avLst/>
          </a:prstGeom>
        </p:spPr>
      </p:pic>
    </p:spTree>
    <p:extLst>
      <p:ext uri="{BB962C8B-B14F-4D97-AF65-F5344CB8AC3E}">
        <p14:creationId xmlns:p14="http://schemas.microsoft.com/office/powerpoint/2010/main" val="2030101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BEA7-A6CB-335E-D1FE-25E2BDD05D8F}"/>
              </a:ext>
            </a:extLst>
          </p:cNvPr>
          <p:cNvSpPr>
            <a:spLocks noGrp="1"/>
          </p:cNvSpPr>
          <p:nvPr>
            <p:ph type="title"/>
          </p:nvPr>
        </p:nvSpPr>
        <p:spPr/>
        <p:txBody>
          <a:bodyPr/>
          <a:lstStyle/>
          <a:p>
            <a:endParaRPr lang="en-US"/>
          </a:p>
        </p:txBody>
      </p:sp>
      <p:pic>
        <p:nvPicPr>
          <p:cNvPr id="4" name="Picture 3" descr="A screenshot of a medical report&#10;&#10;AI-generated content may be incorrect.">
            <a:extLst>
              <a:ext uri="{FF2B5EF4-FFF2-40B4-BE49-F238E27FC236}">
                <a16:creationId xmlns:a16="http://schemas.microsoft.com/office/drawing/2014/main" id="{F9AE6B78-45BF-DD9A-D827-83478E911924}"/>
              </a:ext>
            </a:extLst>
          </p:cNvPr>
          <p:cNvPicPr>
            <a:picLocks noChangeAspect="1"/>
          </p:cNvPicPr>
          <p:nvPr/>
        </p:nvPicPr>
        <p:blipFill>
          <a:blip r:embed="rId2"/>
          <a:stretch>
            <a:fillRect/>
          </a:stretch>
        </p:blipFill>
        <p:spPr>
          <a:xfrm>
            <a:off x="1531422" y="0"/>
            <a:ext cx="9129156" cy="6858000"/>
          </a:xfrm>
          <a:prstGeom prst="rect">
            <a:avLst/>
          </a:prstGeom>
        </p:spPr>
      </p:pic>
    </p:spTree>
    <p:extLst>
      <p:ext uri="{BB962C8B-B14F-4D97-AF65-F5344CB8AC3E}">
        <p14:creationId xmlns:p14="http://schemas.microsoft.com/office/powerpoint/2010/main" val="286188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873DD574-472E-DCC4-BCC5-4A56FB439127}"/>
              </a:ext>
            </a:extLst>
          </p:cNvPr>
          <p:cNvGraphicFramePr/>
          <p:nvPr/>
        </p:nvGraphicFramePr>
        <p:xfrm>
          <a:off x="8104238" y="1066813"/>
          <a:ext cx="39681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89586" y="586807"/>
            <a:ext cx="8596668" cy="1320800"/>
          </a:xfrm>
        </p:spPr>
        <p:txBody>
          <a:bodyPr>
            <a:normAutofit/>
          </a:bodyPr>
          <a:lstStyle/>
          <a:p>
            <a:pPr lvl="0"/>
            <a:r>
              <a:rPr lang="en-US" sz="4000" dirty="0"/>
              <a:t>Acute SCD Pain Definition</a:t>
            </a:r>
          </a:p>
        </p:txBody>
      </p:sp>
      <p:graphicFrame>
        <p:nvGraphicFramePr>
          <p:cNvPr id="9" name="Diagram 8">
            <a:extLst>
              <a:ext uri="{FF2B5EF4-FFF2-40B4-BE49-F238E27FC236}">
                <a16:creationId xmlns:a16="http://schemas.microsoft.com/office/drawing/2014/main" id="{41828E08-80E1-93E5-22E3-386E2452D570}"/>
              </a:ext>
            </a:extLst>
          </p:cNvPr>
          <p:cNvGraphicFramePr/>
          <p:nvPr/>
        </p:nvGraphicFramePr>
        <p:xfrm>
          <a:off x="119644" y="-625604"/>
          <a:ext cx="10880549" cy="72204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ontent Placeholder 7">
            <a:extLst>
              <a:ext uri="{FF2B5EF4-FFF2-40B4-BE49-F238E27FC236}">
                <a16:creationId xmlns:a16="http://schemas.microsoft.com/office/drawing/2014/main" id="{430D5AD8-DB86-DE96-B436-A7C8648336BA}"/>
              </a:ext>
            </a:extLst>
          </p:cNvPr>
          <p:cNvSpPr>
            <a:spLocks noGrp="1"/>
          </p:cNvSpPr>
          <p:nvPr>
            <p:ph idx="1"/>
          </p:nvPr>
        </p:nvSpPr>
        <p:spPr>
          <a:xfrm>
            <a:off x="5083188" y="5890489"/>
            <a:ext cx="6989168" cy="763376"/>
          </a:xfrm>
          <a:noFill/>
          <a:ln>
            <a:solidFill>
              <a:srgbClr val="0070C0"/>
            </a:solidFill>
          </a:ln>
        </p:spPr>
        <p:txBody>
          <a:bodyPr>
            <a:normAutofit fontScale="77500" lnSpcReduction="20000"/>
          </a:bodyPr>
          <a:lstStyle/>
          <a:p>
            <a:pPr marL="152396" indent="0">
              <a:buNone/>
            </a:pPr>
            <a:r>
              <a:rPr lang="en-US" sz="1067" u="sng" dirty="0"/>
              <a:t>Sources</a:t>
            </a:r>
          </a:p>
          <a:p>
            <a:pPr marL="457189" indent="-304792">
              <a:buSzPct val="100000"/>
              <a:buFont typeface="+mj-lt"/>
              <a:buAutoNum type="arabicPeriod"/>
            </a:pPr>
            <a:r>
              <a:rPr lang="en-US" sz="1067" dirty="0"/>
              <a:t>Analgesic, Anesthetic, and Addiction Clinical Trial Translations Innovations Opportunities and Networks-American Pain Society Pain Taxonomy initiative.</a:t>
            </a:r>
            <a:r>
              <a:rPr lang="en-US" sz="1067" baseline="30000" dirty="0"/>
              <a:t> </a:t>
            </a:r>
          </a:p>
          <a:p>
            <a:pPr marL="457189" indent="-304792">
              <a:buSzPct val="100000"/>
              <a:buFont typeface="+mj-lt"/>
              <a:buAutoNum type="arabicPeriod"/>
            </a:pPr>
            <a:r>
              <a:rPr lang="en-US" sz="1067" dirty="0">
                <a:latin typeface="Arial" panose="020B0604020202020204" pitchFamily="34" charset="0"/>
                <a:cs typeface="Arial" panose="020B0604020202020204" pitchFamily="34" charset="0"/>
              </a:rPr>
              <a:t>Field JJ, Ballas SK, Campbell CM, Crosby LE, Dampier C, Darbari DS, </a:t>
            </a:r>
            <a:r>
              <a:rPr lang="en-US" sz="1067" dirty="0" err="1">
                <a:latin typeface="Arial" panose="020B0604020202020204" pitchFamily="34" charset="0"/>
                <a:cs typeface="Arial" panose="020B0604020202020204" pitchFamily="34" charset="0"/>
              </a:rPr>
              <a:t>McClish</a:t>
            </a:r>
            <a:r>
              <a:rPr lang="en-US" sz="1067" dirty="0">
                <a:latin typeface="Arial" panose="020B0604020202020204" pitchFamily="34" charset="0"/>
                <a:cs typeface="Arial" panose="020B0604020202020204" pitchFamily="34" charset="0"/>
              </a:rPr>
              <a:t> DK, Smith WR, </a:t>
            </a:r>
            <a:r>
              <a:rPr lang="en-US" sz="1067" dirty="0" err="1">
                <a:latin typeface="Arial" panose="020B0604020202020204" pitchFamily="34" charset="0"/>
                <a:cs typeface="Arial" panose="020B0604020202020204" pitchFamily="34" charset="0"/>
              </a:rPr>
              <a:t>Zempsky</a:t>
            </a:r>
            <a:r>
              <a:rPr lang="en-US" sz="1067" dirty="0">
                <a:latin typeface="Arial" panose="020B0604020202020204" pitchFamily="34" charset="0"/>
                <a:cs typeface="Arial" panose="020B0604020202020204" pitchFamily="34" charset="0"/>
              </a:rPr>
              <a:t> WT. Analgesic, Anesthetic, and 10.1016/j.jpain.2018.12.003. [</a:t>
            </a:r>
            <a:r>
              <a:rPr lang="en-US" sz="1067" dirty="0" err="1">
                <a:latin typeface="Arial" panose="020B0604020202020204" pitchFamily="34" charset="0"/>
                <a:cs typeface="Arial" panose="020B0604020202020204" pitchFamily="34" charset="0"/>
              </a:rPr>
              <a:t>Epub</a:t>
            </a:r>
            <a:r>
              <a:rPr lang="en-US" sz="1067" dirty="0">
                <a:latin typeface="Arial" panose="020B0604020202020204" pitchFamily="34" charset="0"/>
                <a:cs typeface="Arial" panose="020B0604020202020204" pitchFamily="34" charset="0"/>
              </a:rPr>
              <a:t> ahead of print] PubMed PMID: 30578848. Addiction Clinical Trial Translations, Innovations, Opportunities, and Networks-American Pain Society-American Academy of Pain Medicine Pain Taxonomy Diagnostic Criteria for Acute Sickle Cell Disease Pain. J Pain. 2018 Dec 19. </a:t>
            </a:r>
            <a:r>
              <a:rPr lang="en-US" sz="1067" dirty="0" err="1">
                <a:latin typeface="Arial" panose="020B0604020202020204" pitchFamily="34" charset="0"/>
                <a:cs typeface="Arial" panose="020B0604020202020204" pitchFamily="34" charset="0"/>
              </a:rPr>
              <a:t>pii</a:t>
            </a:r>
            <a:r>
              <a:rPr lang="en-US" sz="1067" dirty="0">
                <a:latin typeface="Arial" panose="020B0604020202020204" pitchFamily="34" charset="0"/>
                <a:cs typeface="Arial" panose="020B0604020202020204" pitchFamily="34" charset="0"/>
              </a:rPr>
              <a:t>: S1526-5900(18)31017-4. </a:t>
            </a:r>
            <a:r>
              <a:rPr lang="en-US" sz="1067" dirty="0" err="1">
                <a:latin typeface="Arial" panose="020B0604020202020204" pitchFamily="34" charset="0"/>
                <a:cs typeface="Arial" panose="020B0604020202020204" pitchFamily="34" charset="0"/>
              </a:rPr>
              <a:t>doi</a:t>
            </a:r>
            <a:r>
              <a:rPr lang="en-US" sz="1067"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696834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33E1-D898-A3E7-A29F-2D91A19E5367}"/>
              </a:ext>
            </a:extLst>
          </p:cNvPr>
          <p:cNvSpPr>
            <a:spLocks noGrp="1"/>
          </p:cNvSpPr>
          <p:nvPr>
            <p:ph type="title"/>
          </p:nvPr>
        </p:nvSpPr>
        <p:spPr/>
        <p:txBody>
          <a:bodyPr/>
          <a:lstStyle/>
          <a:p>
            <a:endParaRPr lang="en-US"/>
          </a:p>
        </p:txBody>
      </p:sp>
      <p:pic>
        <p:nvPicPr>
          <p:cNvPr id="4" name="Picture 3" descr="A screenshot of a group of people&#10;&#10;AI-generated content may be incorrect.">
            <a:extLst>
              <a:ext uri="{FF2B5EF4-FFF2-40B4-BE49-F238E27FC236}">
                <a16:creationId xmlns:a16="http://schemas.microsoft.com/office/drawing/2014/main" id="{9423B287-A30B-8E08-FC70-64C9A7DBB61C}"/>
              </a:ext>
            </a:extLst>
          </p:cNvPr>
          <p:cNvPicPr>
            <a:picLocks noChangeAspect="1"/>
          </p:cNvPicPr>
          <p:nvPr/>
        </p:nvPicPr>
        <p:blipFill>
          <a:blip r:embed="rId2"/>
          <a:stretch>
            <a:fillRect/>
          </a:stretch>
        </p:blipFill>
        <p:spPr>
          <a:xfrm>
            <a:off x="1517815" y="-1"/>
            <a:ext cx="9156360" cy="6858000"/>
          </a:xfrm>
          <a:prstGeom prst="rect">
            <a:avLst/>
          </a:prstGeom>
        </p:spPr>
      </p:pic>
    </p:spTree>
    <p:extLst>
      <p:ext uri="{BB962C8B-B14F-4D97-AF65-F5344CB8AC3E}">
        <p14:creationId xmlns:p14="http://schemas.microsoft.com/office/powerpoint/2010/main" val="3348176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frame with yellow text&#10;&#10;AI-generated content may be incorrect.">
            <a:extLst>
              <a:ext uri="{FF2B5EF4-FFF2-40B4-BE49-F238E27FC236}">
                <a16:creationId xmlns:a16="http://schemas.microsoft.com/office/drawing/2014/main" id="{20B8A8E2-F42D-2A69-1D47-117033CCE4A5}"/>
              </a:ext>
            </a:extLst>
          </p:cNvPr>
          <p:cNvPicPr>
            <a:picLocks noChangeAspect="1"/>
          </p:cNvPicPr>
          <p:nvPr/>
        </p:nvPicPr>
        <p:blipFill>
          <a:blip r:embed="rId2"/>
          <a:srcRect b="24749"/>
          <a:stretch/>
        </p:blipFill>
        <p:spPr>
          <a:xfrm>
            <a:off x="20" y="10"/>
            <a:ext cx="12191980" cy="6857990"/>
          </a:xfrm>
          <a:prstGeom prst="rect">
            <a:avLst/>
          </a:prstGeom>
          <a:noFill/>
        </p:spPr>
      </p:pic>
    </p:spTree>
    <p:extLst>
      <p:ext uri="{BB962C8B-B14F-4D97-AF65-F5344CB8AC3E}">
        <p14:creationId xmlns:p14="http://schemas.microsoft.com/office/powerpoint/2010/main" val="4263858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A435-58CD-542E-7107-1232AAE14DAE}"/>
              </a:ext>
            </a:extLst>
          </p:cNvPr>
          <p:cNvSpPr>
            <a:spLocks noGrp="1"/>
          </p:cNvSpPr>
          <p:nvPr>
            <p:ph type="ctrTitle"/>
          </p:nvPr>
        </p:nvSpPr>
        <p:spPr>
          <a:xfrm>
            <a:off x="4267200" y="2514600"/>
            <a:ext cx="7315200" cy="1798983"/>
          </a:xfrm>
        </p:spPr>
        <p:txBody>
          <a:bodyPr>
            <a:noAutofit/>
          </a:bodyPr>
          <a:lstStyle/>
          <a:p>
            <a:r>
              <a:rPr lang="en-US" sz="3600" dirty="0">
                <a:solidFill>
                  <a:schemeClr val="accent6"/>
                </a:solidFill>
              </a:rPr>
              <a:t>Meeting Research Needs: Sickle Cell Disease Pain as a Whole Person Health Challenge</a:t>
            </a:r>
            <a:br>
              <a:rPr lang="en-US" sz="3600" dirty="0">
                <a:solidFill>
                  <a:schemeClr val="accent6"/>
                </a:solidFill>
              </a:rPr>
            </a:br>
            <a:endParaRPr lang="en-US" sz="3600" dirty="0">
              <a:solidFill>
                <a:schemeClr val="accent6"/>
              </a:solidFill>
            </a:endParaRPr>
          </a:p>
        </p:txBody>
      </p:sp>
      <p:sp>
        <p:nvSpPr>
          <p:cNvPr id="3" name="Subtitle 2">
            <a:extLst>
              <a:ext uri="{FF2B5EF4-FFF2-40B4-BE49-F238E27FC236}">
                <a16:creationId xmlns:a16="http://schemas.microsoft.com/office/drawing/2014/main" id="{3A77CE3B-9B5D-C016-819F-9827AC85AE43}"/>
              </a:ext>
            </a:extLst>
          </p:cNvPr>
          <p:cNvSpPr>
            <a:spLocks noGrp="1"/>
          </p:cNvSpPr>
          <p:nvPr>
            <p:ph type="subTitle" idx="1"/>
          </p:nvPr>
        </p:nvSpPr>
        <p:spPr>
          <a:xfrm>
            <a:off x="4279673" y="5257800"/>
            <a:ext cx="7302727" cy="1132703"/>
          </a:xfrm>
        </p:spPr>
        <p:txBody>
          <a:bodyPr/>
          <a:lstStyle/>
          <a:p>
            <a:pPr>
              <a:lnSpc>
                <a:spcPct val="100000"/>
              </a:lnSpc>
            </a:pPr>
            <a:r>
              <a:rPr lang="en-US" sz="2000" dirty="0">
                <a:solidFill>
                  <a:schemeClr val="accent6"/>
                </a:solidFill>
              </a:rPr>
              <a:t>Inna Belfer M.D., Ph.D.</a:t>
            </a:r>
            <a:br>
              <a:rPr lang="en-US" sz="1800" b="0" dirty="0">
                <a:solidFill>
                  <a:schemeClr val="accent6"/>
                </a:solidFill>
              </a:rPr>
            </a:br>
            <a:r>
              <a:rPr lang="en-US" sz="1600" b="0" dirty="0">
                <a:solidFill>
                  <a:schemeClr val="accent6"/>
                </a:solidFill>
              </a:rPr>
              <a:t>Deputy Branch Chief</a:t>
            </a:r>
          </a:p>
          <a:p>
            <a:pPr>
              <a:lnSpc>
                <a:spcPct val="100000"/>
              </a:lnSpc>
            </a:pPr>
            <a:r>
              <a:rPr lang="en-US" sz="1600" b="0" dirty="0">
                <a:solidFill>
                  <a:schemeClr val="accent6"/>
                </a:solidFill>
              </a:rPr>
              <a:t>Basic and Mechanistic Research Branch</a:t>
            </a:r>
          </a:p>
          <a:p>
            <a:pPr>
              <a:lnSpc>
                <a:spcPct val="100000"/>
              </a:lnSpc>
            </a:pPr>
            <a:r>
              <a:rPr lang="en-US" sz="1600" b="0" dirty="0">
                <a:solidFill>
                  <a:schemeClr val="accent6"/>
                </a:solidFill>
              </a:rPr>
              <a:t>National Center for Complementary and Integrative Health</a:t>
            </a:r>
          </a:p>
          <a:p>
            <a:pPr>
              <a:lnSpc>
                <a:spcPct val="100000"/>
              </a:lnSpc>
            </a:pPr>
            <a:r>
              <a:rPr lang="en-US" sz="1600" b="0" dirty="0">
                <a:solidFill>
                  <a:schemeClr val="accent6"/>
                </a:solidFill>
              </a:rPr>
              <a:t>National Institutes of Health</a:t>
            </a:r>
            <a:endParaRPr lang="en-US" sz="1600" dirty="0">
              <a:solidFill>
                <a:schemeClr val="accent6"/>
              </a:solidFill>
            </a:endParaRPr>
          </a:p>
          <a:p>
            <a:pPr>
              <a:lnSpc>
                <a:spcPct val="100000"/>
              </a:lnSpc>
            </a:pPr>
            <a:endParaRPr lang="en-US" sz="1800" dirty="0">
              <a:solidFill>
                <a:schemeClr val="accent6"/>
              </a:solidFill>
            </a:endParaRPr>
          </a:p>
        </p:txBody>
      </p:sp>
      <p:sp>
        <p:nvSpPr>
          <p:cNvPr id="4" name="Text Placeholder 3">
            <a:extLst>
              <a:ext uri="{FF2B5EF4-FFF2-40B4-BE49-F238E27FC236}">
                <a16:creationId xmlns:a16="http://schemas.microsoft.com/office/drawing/2014/main" id="{E1F8C272-831E-206D-A1CF-66C5EBEDE095}"/>
              </a:ext>
            </a:extLst>
          </p:cNvPr>
          <p:cNvSpPr>
            <a:spLocks noGrp="1"/>
          </p:cNvSpPr>
          <p:nvPr>
            <p:ph type="body" sz="quarter" idx="10"/>
          </p:nvPr>
        </p:nvSpPr>
        <p:spPr/>
        <p:txBody>
          <a:bodyPr>
            <a:normAutofit/>
          </a:bodyPr>
          <a:lstStyle/>
          <a:p>
            <a:r>
              <a:rPr lang="en-US" sz="1600" dirty="0">
                <a:solidFill>
                  <a:schemeClr val="accent6"/>
                </a:solidFill>
              </a:rPr>
              <a:t>2025 International Congress on Integrative Medicine and Health, March 7, 2025</a:t>
            </a:r>
          </a:p>
        </p:txBody>
      </p:sp>
      <p:pic>
        <p:nvPicPr>
          <p:cNvPr id="5" name="Picture 4" descr="A person with a diagram of a person&#10;&#10;Description automatically generated with medium confidence">
            <a:extLst>
              <a:ext uri="{FF2B5EF4-FFF2-40B4-BE49-F238E27FC236}">
                <a16:creationId xmlns:a16="http://schemas.microsoft.com/office/drawing/2014/main" id="{ADA39675-A8CE-E4DD-6BE1-9A8CCAD1804C}"/>
              </a:ext>
            </a:extLst>
          </p:cNvPr>
          <p:cNvPicPr>
            <a:picLocks noChangeAspect="1"/>
          </p:cNvPicPr>
          <p:nvPr/>
        </p:nvPicPr>
        <p:blipFill>
          <a:blip r:embed="rId3"/>
          <a:stretch>
            <a:fillRect/>
          </a:stretch>
        </p:blipFill>
        <p:spPr>
          <a:xfrm>
            <a:off x="1588" y="1"/>
            <a:ext cx="4064000" cy="6858000"/>
          </a:xfrm>
          <a:prstGeom prst="rect">
            <a:avLst/>
          </a:prstGeom>
        </p:spPr>
      </p:pic>
      <p:sp>
        <p:nvSpPr>
          <p:cNvPr id="6" name="Rectangle 5">
            <a:extLst>
              <a:ext uri="{FF2B5EF4-FFF2-40B4-BE49-F238E27FC236}">
                <a16:creationId xmlns:a16="http://schemas.microsoft.com/office/drawing/2014/main" id="{AA881E49-2655-4026-7371-35BC4B9982A5}"/>
              </a:ext>
            </a:extLst>
          </p:cNvPr>
          <p:cNvSpPr/>
          <p:nvPr/>
        </p:nvSpPr>
        <p:spPr>
          <a:xfrm>
            <a:off x="4178172" y="135925"/>
            <a:ext cx="3752865" cy="383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529924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2513-D623-053F-C64E-64B6D3FE4117}"/>
              </a:ext>
            </a:extLst>
          </p:cNvPr>
          <p:cNvSpPr>
            <a:spLocks noGrp="1"/>
          </p:cNvSpPr>
          <p:nvPr>
            <p:ph type="title"/>
          </p:nvPr>
        </p:nvSpPr>
        <p:spPr/>
        <p:txBody>
          <a:bodyPr/>
          <a:lstStyle/>
          <a:p>
            <a:r>
              <a:rPr lang="en-US" dirty="0">
                <a:cs typeface="Arial"/>
              </a:rPr>
              <a:t>Disclaimers</a:t>
            </a:r>
            <a:endParaRPr lang="en-US" dirty="0"/>
          </a:p>
        </p:txBody>
      </p:sp>
      <p:sp>
        <p:nvSpPr>
          <p:cNvPr id="3" name="Content Placeholder 2">
            <a:extLst>
              <a:ext uri="{FF2B5EF4-FFF2-40B4-BE49-F238E27FC236}">
                <a16:creationId xmlns:a16="http://schemas.microsoft.com/office/drawing/2014/main" id="{F0595D0C-3DB5-355F-E93F-308ACBA5507D}"/>
              </a:ext>
            </a:extLst>
          </p:cNvPr>
          <p:cNvSpPr>
            <a:spLocks noGrp="1"/>
          </p:cNvSpPr>
          <p:nvPr>
            <p:ph idx="4294967295"/>
          </p:nvPr>
        </p:nvSpPr>
        <p:spPr>
          <a:xfrm>
            <a:off x="419100" y="1600200"/>
            <a:ext cx="8988658" cy="4525963"/>
          </a:xfrm>
        </p:spPr>
        <p:txBody>
          <a:bodyPr vert="horz" lIns="108837" tIns="54418" rIns="108837" bIns="54418" rtlCol="0" anchor="t">
            <a:normAutofit lnSpcReduction="10000"/>
          </a:bodyPr>
          <a:lstStyle/>
          <a:p>
            <a:pPr marL="297498" indent="-297498"/>
            <a:r>
              <a:rPr lang="en-US" sz="3300" dirty="0">
                <a:solidFill>
                  <a:srgbClr val="333333"/>
                </a:solidFill>
              </a:rPr>
              <a:t>I don’t have any conflicts of interests.</a:t>
            </a:r>
            <a:endParaRPr lang="en-US" dirty="0"/>
          </a:p>
          <a:p>
            <a:pPr marL="297498" indent="-297498"/>
            <a:r>
              <a:rPr lang="en-US" sz="3300" dirty="0">
                <a:solidFill>
                  <a:srgbClr val="333333"/>
                </a:solidFill>
              </a:rPr>
              <a:t>This presentation aggregates data from several recent publications on SCD pain with a focus on:  </a:t>
            </a:r>
            <a:r>
              <a:rPr lang="en-US" sz="3300" dirty="0">
                <a:solidFill>
                  <a:schemeClr val="accent6"/>
                </a:solidFill>
                <a:latin typeface="Arial" panose="020B0604020202020204" pitchFamily="34" charset="0"/>
                <a:cs typeface="Arial" panose="020B0604020202020204" pitchFamily="34" charset="0"/>
              </a:rPr>
              <a:t>Belfer I, Chen W, Weber W, Edwards E, Langevin HM. Unmet Need: Mechanistic and Translational Studies of Sickle Cell Disease Pain as a Whole-Person Health Challenge. J Pain. 2024 Oct;25(10):104603. </a:t>
            </a:r>
            <a:endParaRPr lang="en-US" sz="3300" dirty="0">
              <a:solidFill>
                <a:schemeClr val="accent6"/>
              </a:solidFill>
            </a:endParaRPr>
          </a:p>
          <a:p>
            <a:endParaRPr lang="en-US" sz="3300" dirty="0">
              <a:solidFill>
                <a:srgbClr val="333333"/>
              </a:solidFill>
            </a:endParaRPr>
          </a:p>
        </p:txBody>
      </p:sp>
    </p:spTree>
    <p:extLst>
      <p:ext uri="{BB962C8B-B14F-4D97-AF65-F5344CB8AC3E}">
        <p14:creationId xmlns:p14="http://schemas.microsoft.com/office/powerpoint/2010/main" val="3394624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3442-881E-BCE5-583F-A6C3D2440636}"/>
              </a:ext>
            </a:extLst>
          </p:cNvPr>
          <p:cNvSpPr>
            <a:spLocks noGrp="1"/>
          </p:cNvSpPr>
          <p:nvPr>
            <p:ph type="title"/>
          </p:nvPr>
        </p:nvSpPr>
        <p:spPr/>
        <p:txBody>
          <a:bodyPr vert="horz" lIns="91440" tIns="45720" rIns="91440" bIns="45720" rtlCol="0" anchor="t">
            <a:noAutofit/>
          </a:bodyPr>
          <a:lstStyle/>
          <a:p>
            <a:pPr defTabSz="1828343" fontAlgn="t">
              <a:lnSpc>
                <a:spcPct val="90000"/>
              </a:lnSpc>
            </a:pPr>
            <a:r>
              <a:rPr lang="en-US" sz="4400" b="1" dirty="0">
                <a:solidFill>
                  <a:schemeClr val="accent6">
                    <a:lumMod val="90000"/>
                    <a:lumOff val="10000"/>
                  </a:schemeClr>
                </a:solidFill>
                <a:latin typeface="Arial" panose="020B0604020202020204" pitchFamily="34" charset="0"/>
                <a:ea typeface="Tahoma" panose="020B0604030504040204" pitchFamily="34" charset="0"/>
                <a:cs typeface="Arial" panose="020B0604020202020204" pitchFamily="34" charset="0"/>
              </a:rPr>
              <a:t>What are complementary and integrative health approaches?</a:t>
            </a:r>
          </a:p>
        </p:txBody>
      </p:sp>
      <p:pic>
        <p:nvPicPr>
          <p:cNvPr id="4" name="Picture 3" descr="Diagram&#10;&#10;Description automatically generated">
            <a:extLst>
              <a:ext uri="{FF2B5EF4-FFF2-40B4-BE49-F238E27FC236}">
                <a16:creationId xmlns:a16="http://schemas.microsoft.com/office/drawing/2014/main" id="{5A7EF26E-4209-C034-5C90-E3D4231FF5F1}"/>
              </a:ext>
            </a:extLst>
          </p:cNvPr>
          <p:cNvPicPr>
            <a:picLocks noChangeAspect="1"/>
          </p:cNvPicPr>
          <p:nvPr/>
        </p:nvPicPr>
        <p:blipFill rotWithShape="1">
          <a:blip r:embed="rId3"/>
          <a:srcRect t="17251" b="13456"/>
          <a:stretch/>
        </p:blipFill>
        <p:spPr>
          <a:xfrm>
            <a:off x="224009" y="1720379"/>
            <a:ext cx="11245752" cy="4383292"/>
          </a:xfrm>
          <a:prstGeom prst="rect">
            <a:avLst/>
          </a:prstGeom>
        </p:spPr>
      </p:pic>
      <p:sp>
        <p:nvSpPr>
          <p:cNvPr id="3" name="TextBox 2">
            <a:extLst>
              <a:ext uri="{FF2B5EF4-FFF2-40B4-BE49-F238E27FC236}">
                <a16:creationId xmlns:a16="http://schemas.microsoft.com/office/drawing/2014/main" id="{1EF29F86-9BFE-D0AF-121B-B31FFE66254B}"/>
              </a:ext>
            </a:extLst>
          </p:cNvPr>
          <p:cNvSpPr txBox="1"/>
          <p:nvPr/>
        </p:nvSpPr>
        <p:spPr>
          <a:xfrm>
            <a:off x="426109" y="6015821"/>
            <a:ext cx="10498844" cy="47705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400" dirty="0">
                <a:solidFill>
                  <a:srgbClr val="212121"/>
                </a:solidFill>
                <a:highlight>
                  <a:srgbClr val="FFFFFF"/>
                </a:highlight>
                <a:latin typeface="Arial" panose="020B0604020202020204" pitchFamily="34" charset="0"/>
                <a:cs typeface="Arial" panose="020B0604020202020204" pitchFamily="34" charset="0"/>
              </a:rPr>
              <a:t>Pitcher MH, Edwards E, Langevin HM, Rusch HL, Shurtleff D. Complementary and integrative health therapies in whole person resilience research. Stress Health. 2023 Sep;39(S1):55-61. </a:t>
            </a:r>
            <a:r>
              <a:rPr lang="en-US" sz="1400" dirty="0" err="1">
                <a:solidFill>
                  <a:srgbClr val="212121"/>
                </a:solidFill>
                <a:highlight>
                  <a:srgbClr val="FFFFFF"/>
                </a:highlight>
                <a:latin typeface="Arial" panose="020B0604020202020204" pitchFamily="34" charset="0"/>
                <a:cs typeface="Arial" panose="020B0604020202020204" pitchFamily="34" charset="0"/>
              </a:rPr>
              <a:t>doi</a:t>
            </a:r>
            <a:r>
              <a:rPr lang="en-US" sz="1400" dirty="0">
                <a:solidFill>
                  <a:srgbClr val="212121"/>
                </a:solidFill>
                <a:highlight>
                  <a:srgbClr val="FFFFFF"/>
                </a:highlight>
                <a:latin typeface="Arial" panose="020B0604020202020204" pitchFamily="34" charset="0"/>
                <a:cs typeface="Arial" panose="020B0604020202020204" pitchFamily="34" charset="0"/>
              </a:rPr>
              <a:t>: 10.1002/smi.3276. </a:t>
            </a:r>
            <a:r>
              <a:rPr lang="en-US" sz="1400" dirty="0" err="1">
                <a:solidFill>
                  <a:srgbClr val="212121"/>
                </a:solidFill>
                <a:highlight>
                  <a:srgbClr val="FFFFFF"/>
                </a:highlight>
                <a:latin typeface="Arial" panose="020B0604020202020204" pitchFamily="34" charset="0"/>
                <a:cs typeface="Arial" panose="020B0604020202020204" pitchFamily="34" charset="0"/>
              </a:rPr>
              <a:t>Epub</a:t>
            </a:r>
            <a:r>
              <a:rPr lang="en-US" sz="1400" dirty="0">
                <a:solidFill>
                  <a:srgbClr val="212121"/>
                </a:solidFill>
                <a:highlight>
                  <a:srgbClr val="FFFFFF"/>
                </a:highlight>
                <a:latin typeface="Arial" panose="020B0604020202020204" pitchFamily="34" charset="0"/>
                <a:cs typeface="Arial" panose="020B0604020202020204" pitchFamily="34" charset="0"/>
              </a:rPr>
              <a:t> 2023 May 27. PMID: 37243503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5280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118C6A8A-74CF-43B2-B5EB-01E15A61A210}"/>
              </a:ext>
            </a:extLst>
          </p:cNvPr>
          <p:cNvSpPr>
            <a:spLocks noChangeAspect="1" noChangeArrowheads="1" noTextEdit="1"/>
          </p:cNvSpPr>
          <p:nvPr/>
        </p:nvSpPr>
        <p:spPr bwMode="auto">
          <a:xfrm>
            <a:off x="286107" y="846307"/>
            <a:ext cx="99123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nvGrpSpPr>
          <p:cNvPr id="51" name="Group 50">
            <a:extLst>
              <a:ext uri="{FF2B5EF4-FFF2-40B4-BE49-F238E27FC236}">
                <a16:creationId xmlns:a16="http://schemas.microsoft.com/office/drawing/2014/main" id="{0410E9D4-6C0D-4364-B4DB-ABCB7030D3C6}"/>
              </a:ext>
            </a:extLst>
          </p:cNvPr>
          <p:cNvGrpSpPr/>
          <p:nvPr/>
        </p:nvGrpSpPr>
        <p:grpSpPr>
          <a:xfrm>
            <a:off x="390540" y="1324744"/>
            <a:ext cx="8981148" cy="1570812"/>
            <a:chOff x="714829" y="4552039"/>
            <a:chExt cx="17962295" cy="3141624"/>
          </a:xfrm>
        </p:grpSpPr>
        <p:sp>
          <p:nvSpPr>
            <p:cNvPr id="16" name="Rectangle 12">
              <a:extLst>
                <a:ext uri="{FF2B5EF4-FFF2-40B4-BE49-F238E27FC236}">
                  <a16:creationId xmlns:a16="http://schemas.microsoft.com/office/drawing/2014/main" id="{1739BB19-2B2E-4A38-9744-FFB88E0E58EA}"/>
                </a:ext>
              </a:extLst>
            </p:cNvPr>
            <p:cNvSpPr>
              <a:spLocks noChangeArrowheads="1"/>
            </p:cNvSpPr>
            <p:nvPr/>
          </p:nvSpPr>
          <p:spPr bwMode="auto">
            <a:xfrm>
              <a:off x="714829" y="4552039"/>
              <a:ext cx="14616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dirty="0">
                  <a:solidFill>
                    <a:srgbClr val="C71F3F"/>
                  </a:solidFill>
                </a:rPr>
                <a:t>PAIN </a:t>
              </a:r>
              <a:endParaRPr lang="en-US" altLang="en-US" sz="900" dirty="0"/>
            </a:p>
          </p:txBody>
        </p:sp>
        <p:sp>
          <p:nvSpPr>
            <p:cNvPr id="17" name="Rectangle 13">
              <a:extLst>
                <a:ext uri="{FF2B5EF4-FFF2-40B4-BE49-F238E27FC236}">
                  <a16:creationId xmlns:a16="http://schemas.microsoft.com/office/drawing/2014/main" id="{C78A6580-5F7F-4D93-B1CE-61A8329F5F9A}"/>
                </a:ext>
              </a:extLst>
            </p:cNvPr>
            <p:cNvSpPr>
              <a:spLocks noChangeArrowheads="1"/>
            </p:cNvSpPr>
            <p:nvPr/>
          </p:nvSpPr>
          <p:spPr bwMode="auto">
            <a:xfrm>
              <a:off x="2164217" y="4552039"/>
              <a:ext cx="288861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rPr>
                <a:t>is the most </a:t>
              </a:r>
              <a:endParaRPr lang="en-US" altLang="en-US" sz="900" dirty="0"/>
            </a:p>
          </p:txBody>
        </p:sp>
        <p:sp>
          <p:nvSpPr>
            <p:cNvPr id="18" name="Rectangle 14">
              <a:extLst>
                <a:ext uri="{FF2B5EF4-FFF2-40B4-BE49-F238E27FC236}">
                  <a16:creationId xmlns:a16="http://schemas.microsoft.com/office/drawing/2014/main" id="{36AABF33-21E0-4950-AB9F-622528F31057}"/>
                </a:ext>
              </a:extLst>
            </p:cNvPr>
            <p:cNvSpPr>
              <a:spLocks noChangeArrowheads="1"/>
            </p:cNvSpPr>
            <p:nvPr/>
          </p:nvSpPr>
          <p:spPr bwMode="auto">
            <a:xfrm>
              <a:off x="5023305" y="4552039"/>
              <a:ext cx="216726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rPr>
                <a:t>common</a:t>
              </a:r>
              <a:endParaRPr lang="en-US" altLang="en-US" sz="900" dirty="0"/>
            </a:p>
          </p:txBody>
        </p:sp>
        <p:sp>
          <p:nvSpPr>
            <p:cNvPr id="19" name="Rectangle 15">
              <a:extLst>
                <a:ext uri="{FF2B5EF4-FFF2-40B4-BE49-F238E27FC236}">
                  <a16:creationId xmlns:a16="http://schemas.microsoft.com/office/drawing/2014/main" id="{E02A6884-4DF0-4839-82EC-4F2CE414AD57}"/>
                </a:ext>
              </a:extLst>
            </p:cNvPr>
            <p:cNvSpPr>
              <a:spLocks noChangeArrowheads="1"/>
            </p:cNvSpPr>
            <p:nvPr/>
          </p:nvSpPr>
          <p:spPr bwMode="auto">
            <a:xfrm>
              <a:off x="7322005" y="4552039"/>
              <a:ext cx="730091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rPr>
                <a:t>clinical complication of SCD</a:t>
              </a:r>
              <a:endParaRPr lang="en-US" altLang="en-US" sz="900" dirty="0"/>
            </a:p>
          </p:txBody>
        </p:sp>
        <p:sp>
          <p:nvSpPr>
            <p:cNvPr id="20" name="Rectangle 16">
              <a:extLst>
                <a:ext uri="{FF2B5EF4-FFF2-40B4-BE49-F238E27FC236}">
                  <a16:creationId xmlns:a16="http://schemas.microsoft.com/office/drawing/2014/main" id="{723DFE5C-1BE9-4AFA-AD5C-1DB8D067B43C}"/>
                </a:ext>
              </a:extLst>
            </p:cNvPr>
            <p:cNvSpPr>
              <a:spLocks noChangeArrowheads="1"/>
            </p:cNvSpPr>
            <p:nvPr/>
          </p:nvSpPr>
          <p:spPr bwMode="auto">
            <a:xfrm>
              <a:off x="1343479" y="5491839"/>
              <a:ext cx="2115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latin typeface="Wingdings" panose="05000000000000000000" pitchFamily="2" charset="2"/>
                </a:rPr>
                <a:t>§</a:t>
              </a:r>
              <a:endParaRPr lang="en-US" altLang="en-US" sz="900" dirty="0"/>
            </a:p>
          </p:txBody>
        </p:sp>
        <p:sp>
          <p:nvSpPr>
            <p:cNvPr id="21" name="Rectangle 17">
              <a:extLst>
                <a:ext uri="{FF2B5EF4-FFF2-40B4-BE49-F238E27FC236}">
                  <a16:creationId xmlns:a16="http://schemas.microsoft.com/office/drawing/2014/main" id="{F3477F56-CDD9-4922-87D2-3697110E38B0}"/>
                </a:ext>
              </a:extLst>
            </p:cNvPr>
            <p:cNvSpPr>
              <a:spLocks noChangeArrowheads="1"/>
            </p:cNvSpPr>
            <p:nvPr/>
          </p:nvSpPr>
          <p:spPr bwMode="auto">
            <a:xfrm>
              <a:off x="1914979" y="5490251"/>
              <a:ext cx="28469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000000"/>
                  </a:solidFill>
                </a:rPr>
                <a:t>Severe acute</a:t>
              </a:r>
              <a:endParaRPr lang="en-US" altLang="en-US" sz="900" dirty="0"/>
            </a:p>
          </p:txBody>
        </p:sp>
        <p:sp>
          <p:nvSpPr>
            <p:cNvPr id="22" name="Rectangle 18">
              <a:extLst>
                <a:ext uri="{FF2B5EF4-FFF2-40B4-BE49-F238E27FC236}">
                  <a16:creationId xmlns:a16="http://schemas.microsoft.com/office/drawing/2014/main" id="{1B80FB68-9C7B-468D-B263-DFCC8BD75420}"/>
                </a:ext>
              </a:extLst>
            </p:cNvPr>
            <p:cNvSpPr>
              <a:spLocks noChangeArrowheads="1"/>
            </p:cNvSpPr>
            <p:nvPr/>
          </p:nvSpPr>
          <p:spPr bwMode="auto">
            <a:xfrm>
              <a:off x="4861379" y="5490251"/>
              <a:ext cx="31034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pain episodes, </a:t>
              </a:r>
              <a:endParaRPr lang="en-US" altLang="en-US" sz="900" dirty="0"/>
            </a:p>
          </p:txBody>
        </p:sp>
        <p:sp>
          <p:nvSpPr>
            <p:cNvPr id="23" name="Rectangle 19">
              <a:extLst>
                <a:ext uri="{FF2B5EF4-FFF2-40B4-BE49-F238E27FC236}">
                  <a16:creationId xmlns:a16="http://schemas.microsoft.com/office/drawing/2014/main" id="{599FED52-034C-488B-9CBD-51E2CF6DD7DC}"/>
                </a:ext>
              </a:extLst>
            </p:cNvPr>
            <p:cNvSpPr>
              <a:spLocks noChangeArrowheads="1"/>
            </p:cNvSpPr>
            <p:nvPr/>
          </p:nvSpPr>
          <p:spPr bwMode="auto">
            <a:xfrm>
              <a:off x="7934779" y="5490251"/>
              <a:ext cx="16671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000000"/>
                  </a:solidFill>
                </a:rPr>
                <a:t>chronic</a:t>
              </a:r>
              <a:endParaRPr lang="en-US" altLang="en-US" sz="900" dirty="0"/>
            </a:p>
          </p:txBody>
        </p:sp>
        <p:sp>
          <p:nvSpPr>
            <p:cNvPr id="24" name="Rectangle 20">
              <a:extLst>
                <a:ext uri="{FF2B5EF4-FFF2-40B4-BE49-F238E27FC236}">
                  <a16:creationId xmlns:a16="http://schemas.microsoft.com/office/drawing/2014/main" id="{C7D8F08B-3727-4491-B76B-7B984BCE7A02}"/>
                </a:ext>
              </a:extLst>
            </p:cNvPr>
            <p:cNvSpPr>
              <a:spLocks noChangeArrowheads="1"/>
            </p:cNvSpPr>
            <p:nvPr/>
          </p:nvSpPr>
          <p:spPr bwMode="auto">
            <a:xfrm>
              <a:off x="9714366" y="5490251"/>
              <a:ext cx="38592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persistent pain, &amp; </a:t>
              </a:r>
              <a:endParaRPr lang="en-US" altLang="en-US" sz="900" dirty="0"/>
            </a:p>
          </p:txBody>
        </p:sp>
        <p:sp>
          <p:nvSpPr>
            <p:cNvPr id="25" name="Rectangle 21">
              <a:extLst>
                <a:ext uri="{FF2B5EF4-FFF2-40B4-BE49-F238E27FC236}">
                  <a16:creationId xmlns:a16="http://schemas.microsoft.com/office/drawing/2014/main" id="{A8835222-4ED6-4ADB-A154-3843B8BBACB7}"/>
                </a:ext>
              </a:extLst>
            </p:cNvPr>
            <p:cNvSpPr>
              <a:spLocks noChangeArrowheads="1"/>
            </p:cNvSpPr>
            <p:nvPr/>
          </p:nvSpPr>
          <p:spPr bwMode="auto">
            <a:xfrm>
              <a:off x="13371966" y="5490251"/>
              <a:ext cx="26417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000000"/>
                  </a:solidFill>
                </a:rPr>
                <a:t>neuropathic</a:t>
              </a:r>
              <a:endParaRPr lang="en-US" altLang="en-US" sz="900" dirty="0"/>
            </a:p>
          </p:txBody>
        </p:sp>
        <p:sp>
          <p:nvSpPr>
            <p:cNvPr id="26" name="Rectangle 22">
              <a:extLst>
                <a:ext uri="{FF2B5EF4-FFF2-40B4-BE49-F238E27FC236}">
                  <a16:creationId xmlns:a16="http://schemas.microsoft.com/office/drawing/2014/main" id="{6514B742-60CB-4FCC-AD2A-64B4E5A8A805}"/>
                </a:ext>
              </a:extLst>
            </p:cNvPr>
            <p:cNvSpPr>
              <a:spLocks noChangeArrowheads="1"/>
            </p:cNvSpPr>
            <p:nvPr/>
          </p:nvSpPr>
          <p:spPr bwMode="auto">
            <a:xfrm>
              <a:off x="16115166" y="5490251"/>
              <a:ext cx="8720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pain</a:t>
              </a:r>
              <a:endParaRPr lang="en-US" altLang="en-US" sz="900" dirty="0"/>
            </a:p>
          </p:txBody>
        </p:sp>
        <p:sp>
          <p:nvSpPr>
            <p:cNvPr id="30" name="Rectangle 26">
              <a:extLst>
                <a:ext uri="{FF2B5EF4-FFF2-40B4-BE49-F238E27FC236}">
                  <a16:creationId xmlns:a16="http://schemas.microsoft.com/office/drawing/2014/main" id="{77718D1E-8282-4C26-B156-343C4E87BB2B}"/>
                </a:ext>
              </a:extLst>
            </p:cNvPr>
            <p:cNvSpPr>
              <a:spLocks noChangeArrowheads="1"/>
            </p:cNvSpPr>
            <p:nvPr/>
          </p:nvSpPr>
          <p:spPr bwMode="auto">
            <a:xfrm>
              <a:off x="1343479" y="7139665"/>
              <a:ext cx="2115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latin typeface="Wingdings" panose="05000000000000000000" pitchFamily="2" charset="2"/>
                </a:rPr>
                <a:t>§</a:t>
              </a:r>
              <a:endParaRPr lang="en-US" altLang="en-US" sz="900" dirty="0"/>
            </a:p>
          </p:txBody>
        </p:sp>
        <p:sp>
          <p:nvSpPr>
            <p:cNvPr id="31" name="Rectangle 27">
              <a:extLst>
                <a:ext uri="{FF2B5EF4-FFF2-40B4-BE49-F238E27FC236}">
                  <a16:creationId xmlns:a16="http://schemas.microsoft.com/office/drawing/2014/main" id="{5B0A5823-2BBE-4A5F-9549-45DB0EBD40EB}"/>
                </a:ext>
              </a:extLst>
            </p:cNvPr>
            <p:cNvSpPr>
              <a:spLocks noChangeArrowheads="1"/>
            </p:cNvSpPr>
            <p:nvPr/>
          </p:nvSpPr>
          <p:spPr bwMode="auto">
            <a:xfrm>
              <a:off x="1914979" y="7136489"/>
              <a:ext cx="22313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Even after </a:t>
              </a:r>
              <a:endParaRPr lang="en-US" altLang="en-US" sz="900" dirty="0"/>
            </a:p>
          </p:txBody>
        </p:sp>
        <p:sp>
          <p:nvSpPr>
            <p:cNvPr id="32" name="Rectangle 28">
              <a:extLst>
                <a:ext uri="{FF2B5EF4-FFF2-40B4-BE49-F238E27FC236}">
                  <a16:creationId xmlns:a16="http://schemas.microsoft.com/office/drawing/2014/main" id="{66AC033E-46E0-4CAC-8515-7F5D121E4413}"/>
                </a:ext>
              </a:extLst>
            </p:cNvPr>
            <p:cNvSpPr>
              <a:spLocks noChangeArrowheads="1"/>
            </p:cNvSpPr>
            <p:nvPr/>
          </p:nvSpPr>
          <p:spPr bwMode="auto">
            <a:xfrm>
              <a:off x="4124779" y="7136489"/>
              <a:ext cx="35650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000000"/>
                  </a:solidFill>
                </a:rPr>
                <a:t>curative therapy</a:t>
              </a:r>
              <a:endParaRPr lang="en-US" altLang="en-US" sz="900" dirty="0"/>
            </a:p>
          </p:txBody>
        </p:sp>
        <p:sp>
          <p:nvSpPr>
            <p:cNvPr id="33" name="Rectangle 29">
              <a:extLst>
                <a:ext uri="{FF2B5EF4-FFF2-40B4-BE49-F238E27FC236}">
                  <a16:creationId xmlns:a16="http://schemas.microsoft.com/office/drawing/2014/main" id="{D9188BCC-EB7B-4F80-9D06-44ED7333184A}"/>
                </a:ext>
              </a:extLst>
            </p:cNvPr>
            <p:cNvSpPr>
              <a:spLocks noChangeArrowheads="1"/>
            </p:cNvSpPr>
            <p:nvPr/>
          </p:nvSpPr>
          <p:spPr bwMode="auto">
            <a:xfrm>
              <a:off x="7656967" y="7136489"/>
              <a:ext cx="33855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 severe chronic </a:t>
              </a:r>
              <a:endParaRPr lang="en-US" altLang="en-US" sz="900" dirty="0"/>
            </a:p>
          </p:txBody>
        </p:sp>
        <p:sp>
          <p:nvSpPr>
            <p:cNvPr id="34" name="Rectangle 30">
              <a:extLst>
                <a:ext uri="{FF2B5EF4-FFF2-40B4-BE49-F238E27FC236}">
                  <a16:creationId xmlns:a16="http://schemas.microsoft.com/office/drawing/2014/main" id="{E9EEB2AC-2708-4B7B-93F7-CC936FC5AD00}"/>
                </a:ext>
              </a:extLst>
            </p:cNvPr>
            <p:cNvSpPr>
              <a:spLocks noChangeArrowheads="1"/>
            </p:cNvSpPr>
            <p:nvPr/>
          </p:nvSpPr>
          <p:spPr bwMode="auto">
            <a:xfrm>
              <a:off x="11009766" y="7136489"/>
              <a:ext cx="33855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000000"/>
                  </a:solidFill>
                </a:rPr>
                <a:t>pain continues </a:t>
              </a:r>
              <a:endParaRPr lang="en-US" altLang="en-US" sz="900" dirty="0"/>
            </a:p>
          </p:txBody>
        </p:sp>
        <p:sp>
          <p:nvSpPr>
            <p:cNvPr id="35" name="Rectangle 31">
              <a:extLst>
                <a:ext uri="{FF2B5EF4-FFF2-40B4-BE49-F238E27FC236}">
                  <a16:creationId xmlns:a16="http://schemas.microsoft.com/office/drawing/2014/main" id="{1FAA8FA2-E297-47B6-A1D4-C29D831AEABD}"/>
                </a:ext>
              </a:extLst>
            </p:cNvPr>
            <p:cNvSpPr>
              <a:spLocks noChangeArrowheads="1"/>
            </p:cNvSpPr>
            <p:nvPr/>
          </p:nvSpPr>
          <p:spPr bwMode="auto">
            <a:xfrm>
              <a:off x="14362566" y="7136489"/>
              <a:ext cx="4873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in </a:t>
              </a:r>
              <a:endParaRPr lang="en-US" altLang="en-US" sz="900" dirty="0"/>
            </a:p>
          </p:txBody>
        </p:sp>
        <p:sp>
          <p:nvSpPr>
            <p:cNvPr id="36" name="Rectangle 32">
              <a:extLst>
                <a:ext uri="{FF2B5EF4-FFF2-40B4-BE49-F238E27FC236}">
                  <a16:creationId xmlns:a16="http://schemas.microsoft.com/office/drawing/2014/main" id="{C50DB16D-9B84-48EE-8366-432B96732BE5}"/>
                </a:ext>
              </a:extLst>
            </p:cNvPr>
            <p:cNvSpPr>
              <a:spLocks noChangeArrowheads="1"/>
            </p:cNvSpPr>
            <p:nvPr/>
          </p:nvSpPr>
          <p:spPr bwMode="auto">
            <a:xfrm>
              <a:off x="14840086" y="7136489"/>
              <a:ext cx="923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000000"/>
                  </a:solidFill>
                </a:rPr>
                <a:t>40%</a:t>
              </a:r>
              <a:endParaRPr lang="en-US" altLang="en-US" sz="900" dirty="0"/>
            </a:p>
          </p:txBody>
        </p:sp>
        <p:sp>
          <p:nvSpPr>
            <p:cNvPr id="37" name="Rectangle 33">
              <a:extLst>
                <a:ext uri="{FF2B5EF4-FFF2-40B4-BE49-F238E27FC236}">
                  <a16:creationId xmlns:a16="http://schemas.microsoft.com/office/drawing/2014/main" id="{961E4F30-EE87-46A5-9D52-3E7F40168F21}"/>
                </a:ext>
              </a:extLst>
            </p:cNvPr>
            <p:cNvSpPr>
              <a:spLocks noChangeArrowheads="1"/>
            </p:cNvSpPr>
            <p:nvPr/>
          </p:nvSpPr>
          <p:spPr bwMode="auto">
            <a:xfrm>
              <a:off x="15881486" y="7136489"/>
              <a:ext cx="27956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of individuals </a:t>
              </a:r>
              <a:endParaRPr lang="en-US" altLang="en-US" sz="900" dirty="0"/>
            </a:p>
          </p:txBody>
        </p:sp>
      </p:grpSp>
      <p:grpSp>
        <p:nvGrpSpPr>
          <p:cNvPr id="52" name="Group 51">
            <a:extLst>
              <a:ext uri="{FF2B5EF4-FFF2-40B4-BE49-F238E27FC236}">
                <a16:creationId xmlns:a16="http://schemas.microsoft.com/office/drawing/2014/main" id="{30CA0699-9F73-4F37-A10F-D711AEA4F868}"/>
              </a:ext>
            </a:extLst>
          </p:cNvPr>
          <p:cNvGrpSpPr/>
          <p:nvPr/>
        </p:nvGrpSpPr>
        <p:grpSpPr>
          <a:xfrm>
            <a:off x="440693" y="3344600"/>
            <a:ext cx="8576618" cy="1020743"/>
            <a:chOff x="714829" y="7966751"/>
            <a:chExt cx="17153234" cy="2041485"/>
          </a:xfrm>
        </p:grpSpPr>
        <p:sp>
          <p:nvSpPr>
            <p:cNvPr id="38" name="Rectangle 34">
              <a:extLst>
                <a:ext uri="{FF2B5EF4-FFF2-40B4-BE49-F238E27FC236}">
                  <a16:creationId xmlns:a16="http://schemas.microsoft.com/office/drawing/2014/main" id="{4EB2A029-46E6-4806-91C2-54ADD7A9229B}"/>
                </a:ext>
              </a:extLst>
            </p:cNvPr>
            <p:cNvSpPr>
              <a:spLocks noChangeArrowheads="1"/>
            </p:cNvSpPr>
            <p:nvPr/>
          </p:nvSpPr>
          <p:spPr bwMode="auto">
            <a:xfrm>
              <a:off x="714829" y="7966751"/>
              <a:ext cx="486992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dirty="0">
                  <a:solidFill>
                    <a:srgbClr val="000000"/>
                  </a:solidFill>
                </a:rPr>
                <a:t>Significant impact</a:t>
              </a:r>
              <a:endParaRPr lang="en-US" altLang="en-US" sz="900" dirty="0"/>
            </a:p>
          </p:txBody>
        </p:sp>
        <p:sp>
          <p:nvSpPr>
            <p:cNvPr id="39" name="Rectangle 35">
              <a:extLst>
                <a:ext uri="{FF2B5EF4-FFF2-40B4-BE49-F238E27FC236}">
                  <a16:creationId xmlns:a16="http://schemas.microsoft.com/office/drawing/2014/main" id="{BE9E16D1-F08E-4272-A459-69DCA55CEB29}"/>
                </a:ext>
              </a:extLst>
            </p:cNvPr>
            <p:cNvSpPr>
              <a:spLocks noChangeArrowheads="1"/>
            </p:cNvSpPr>
            <p:nvPr/>
          </p:nvSpPr>
          <p:spPr bwMode="auto">
            <a:xfrm>
              <a:off x="5683704" y="7966751"/>
              <a:ext cx="19749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000000"/>
                  </a:solidFill>
                </a:rPr>
                <a:t>of SCD </a:t>
              </a:r>
              <a:endParaRPr lang="en-US" altLang="en-US" sz="900"/>
            </a:p>
          </p:txBody>
        </p:sp>
        <p:sp>
          <p:nvSpPr>
            <p:cNvPr id="40" name="Rectangle 36">
              <a:extLst>
                <a:ext uri="{FF2B5EF4-FFF2-40B4-BE49-F238E27FC236}">
                  <a16:creationId xmlns:a16="http://schemas.microsoft.com/office/drawing/2014/main" id="{2C61697A-DC28-4EE8-8CE5-81C8547D3433}"/>
                </a:ext>
              </a:extLst>
            </p:cNvPr>
            <p:cNvSpPr>
              <a:spLocks noChangeArrowheads="1"/>
            </p:cNvSpPr>
            <p:nvPr/>
          </p:nvSpPr>
          <p:spPr bwMode="auto">
            <a:xfrm>
              <a:off x="7642678" y="7966751"/>
              <a:ext cx="11637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dirty="0">
                  <a:solidFill>
                    <a:srgbClr val="C71F3F"/>
                  </a:solidFill>
                </a:rPr>
                <a:t>pain</a:t>
              </a:r>
              <a:endParaRPr lang="en-US" altLang="en-US" sz="900" dirty="0"/>
            </a:p>
          </p:txBody>
        </p:sp>
        <p:sp>
          <p:nvSpPr>
            <p:cNvPr id="41" name="Rectangle 37">
              <a:extLst>
                <a:ext uri="{FF2B5EF4-FFF2-40B4-BE49-F238E27FC236}">
                  <a16:creationId xmlns:a16="http://schemas.microsoft.com/office/drawing/2014/main" id="{D1ECBFB6-C3A1-4669-89C2-DB560F879C7D}"/>
                </a:ext>
              </a:extLst>
            </p:cNvPr>
            <p:cNvSpPr>
              <a:spLocks noChangeArrowheads="1"/>
            </p:cNvSpPr>
            <p:nvPr/>
          </p:nvSpPr>
          <p:spPr bwMode="auto">
            <a:xfrm>
              <a:off x="1343479" y="8908138"/>
              <a:ext cx="2115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Wingdings" panose="05000000000000000000" pitchFamily="2" charset="2"/>
                </a:rPr>
                <a:t>§</a:t>
              </a:r>
              <a:endParaRPr lang="en-US" altLang="en-US" sz="900"/>
            </a:p>
          </p:txBody>
        </p:sp>
        <p:sp>
          <p:nvSpPr>
            <p:cNvPr id="42" name="Rectangle 38">
              <a:extLst>
                <a:ext uri="{FF2B5EF4-FFF2-40B4-BE49-F238E27FC236}">
                  <a16:creationId xmlns:a16="http://schemas.microsoft.com/office/drawing/2014/main" id="{0CA0B53F-E594-44A2-99F3-D3DDB4B5B9ED}"/>
                </a:ext>
              </a:extLst>
            </p:cNvPr>
            <p:cNvSpPr>
              <a:spLocks noChangeArrowheads="1"/>
            </p:cNvSpPr>
            <p:nvPr/>
          </p:nvSpPr>
          <p:spPr bwMode="auto">
            <a:xfrm>
              <a:off x="1914979" y="8904964"/>
              <a:ext cx="159530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High rates of hospitalizations/ER visits, missed school/work, poor functional &amp; </a:t>
              </a:r>
              <a:endParaRPr lang="en-US" altLang="en-US" sz="900" dirty="0"/>
            </a:p>
          </p:txBody>
        </p:sp>
        <p:sp>
          <p:nvSpPr>
            <p:cNvPr id="43" name="Rectangle 39">
              <a:extLst>
                <a:ext uri="{FF2B5EF4-FFF2-40B4-BE49-F238E27FC236}">
                  <a16:creationId xmlns:a16="http://schemas.microsoft.com/office/drawing/2014/main" id="{49D57BE2-5FD6-4ED9-915A-6A693C73F857}"/>
                </a:ext>
              </a:extLst>
            </p:cNvPr>
            <p:cNvSpPr>
              <a:spLocks noChangeArrowheads="1"/>
            </p:cNvSpPr>
            <p:nvPr/>
          </p:nvSpPr>
          <p:spPr bwMode="auto">
            <a:xfrm>
              <a:off x="1914979" y="9454238"/>
              <a:ext cx="107721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psychosocial outcomes, &amp; increased rate of mortality</a:t>
              </a:r>
              <a:endParaRPr lang="en-US" altLang="en-US" sz="900" dirty="0"/>
            </a:p>
          </p:txBody>
        </p:sp>
      </p:grpSp>
      <p:grpSp>
        <p:nvGrpSpPr>
          <p:cNvPr id="53" name="Group 52">
            <a:extLst>
              <a:ext uri="{FF2B5EF4-FFF2-40B4-BE49-F238E27FC236}">
                <a16:creationId xmlns:a16="http://schemas.microsoft.com/office/drawing/2014/main" id="{F1B316C3-0753-455D-B5D0-6EF6961B5E25}"/>
              </a:ext>
            </a:extLst>
          </p:cNvPr>
          <p:cNvGrpSpPr/>
          <p:nvPr/>
        </p:nvGrpSpPr>
        <p:grpSpPr>
          <a:xfrm>
            <a:off x="440693" y="4770658"/>
            <a:ext cx="6602235" cy="1300103"/>
            <a:chOff x="714829" y="10282914"/>
            <a:chExt cx="13204470" cy="2600204"/>
          </a:xfrm>
        </p:grpSpPr>
        <p:sp>
          <p:nvSpPr>
            <p:cNvPr id="44" name="Rectangle 40">
              <a:extLst>
                <a:ext uri="{FF2B5EF4-FFF2-40B4-BE49-F238E27FC236}">
                  <a16:creationId xmlns:a16="http://schemas.microsoft.com/office/drawing/2014/main" id="{B2181F14-02DE-446A-ABF4-C41E1FDC3A9B}"/>
                </a:ext>
              </a:extLst>
            </p:cNvPr>
            <p:cNvSpPr>
              <a:spLocks noChangeArrowheads="1"/>
            </p:cNvSpPr>
            <p:nvPr/>
          </p:nvSpPr>
          <p:spPr bwMode="auto">
            <a:xfrm>
              <a:off x="714829" y="10282914"/>
              <a:ext cx="254236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dirty="0">
                  <a:solidFill>
                    <a:srgbClr val="000000"/>
                  </a:solidFill>
                </a:rPr>
                <a:t>Complex </a:t>
              </a:r>
              <a:endParaRPr lang="en-US" altLang="en-US" sz="900" dirty="0"/>
            </a:p>
          </p:txBody>
        </p:sp>
        <p:sp>
          <p:nvSpPr>
            <p:cNvPr id="45" name="Rectangle 41">
              <a:extLst>
                <a:ext uri="{FF2B5EF4-FFF2-40B4-BE49-F238E27FC236}">
                  <a16:creationId xmlns:a16="http://schemas.microsoft.com/office/drawing/2014/main" id="{2754E636-C6AE-411C-804F-6A58ED0C605D}"/>
                </a:ext>
              </a:extLst>
            </p:cNvPr>
            <p:cNvSpPr>
              <a:spLocks noChangeArrowheads="1"/>
            </p:cNvSpPr>
            <p:nvPr/>
          </p:nvSpPr>
          <p:spPr bwMode="auto">
            <a:xfrm>
              <a:off x="3231017" y="10282914"/>
              <a:ext cx="11637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dirty="0">
                  <a:solidFill>
                    <a:srgbClr val="C71F3F"/>
                  </a:solidFill>
                </a:rPr>
                <a:t>pain</a:t>
              </a:r>
              <a:endParaRPr lang="en-US" altLang="en-US" sz="900" dirty="0"/>
            </a:p>
          </p:txBody>
        </p:sp>
        <p:sp>
          <p:nvSpPr>
            <p:cNvPr id="46" name="Rectangle 42">
              <a:extLst>
                <a:ext uri="{FF2B5EF4-FFF2-40B4-BE49-F238E27FC236}">
                  <a16:creationId xmlns:a16="http://schemas.microsoft.com/office/drawing/2014/main" id="{6D115746-804F-4246-81AD-6566ACF25E64}"/>
                </a:ext>
              </a:extLst>
            </p:cNvPr>
            <p:cNvSpPr>
              <a:spLocks noChangeArrowheads="1"/>
            </p:cNvSpPr>
            <p:nvPr/>
          </p:nvSpPr>
          <p:spPr bwMode="auto">
            <a:xfrm>
              <a:off x="4680405" y="10282914"/>
              <a:ext cx="32989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dirty="0">
                  <a:solidFill>
                    <a:srgbClr val="000000"/>
                  </a:solidFill>
                </a:rPr>
                <a:t>management</a:t>
              </a:r>
              <a:endParaRPr lang="en-US" altLang="en-US" sz="900" dirty="0"/>
            </a:p>
          </p:txBody>
        </p:sp>
        <p:sp>
          <p:nvSpPr>
            <p:cNvPr id="47" name="Rectangle 43">
              <a:extLst>
                <a:ext uri="{FF2B5EF4-FFF2-40B4-BE49-F238E27FC236}">
                  <a16:creationId xmlns:a16="http://schemas.microsoft.com/office/drawing/2014/main" id="{96B8DB83-1BC0-4F2F-BB2E-E72BEF8BBBD9}"/>
                </a:ext>
              </a:extLst>
            </p:cNvPr>
            <p:cNvSpPr>
              <a:spLocks noChangeArrowheads="1"/>
            </p:cNvSpPr>
            <p:nvPr/>
          </p:nvSpPr>
          <p:spPr bwMode="auto">
            <a:xfrm>
              <a:off x="1505405" y="11224301"/>
              <a:ext cx="2115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Wingdings" panose="05000000000000000000" pitchFamily="2" charset="2"/>
                </a:rPr>
                <a:t>§</a:t>
              </a:r>
              <a:endParaRPr lang="en-US" altLang="en-US" sz="900"/>
            </a:p>
          </p:txBody>
        </p:sp>
        <p:sp>
          <p:nvSpPr>
            <p:cNvPr id="48" name="Rectangle 44">
              <a:extLst>
                <a:ext uri="{FF2B5EF4-FFF2-40B4-BE49-F238E27FC236}">
                  <a16:creationId xmlns:a16="http://schemas.microsoft.com/office/drawing/2014/main" id="{AF0CE800-828B-458A-934B-04BD50631FA0}"/>
                </a:ext>
              </a:extLst>
            </p:cNvPr>
            <p:cNvSpPr>
              <a:spLocks noChangeArrowheads="1"/>
            </p:cNvSpPr>
            <p:nvPr/>
          </p:nvSpPr>
          <p:spPr bwMode="auto">
            <a:xfrm>
              <a:off x="2078493" y="11221125"/>
              <a:ext cx="1184080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Often doesn’t address comorbidities (e.g., anxiety, stress, </a:t>
              </a:r>
              <a:br>
                <a:rPr lang="en-US" altLang="en-US" dirty="0">
                  <a:solidFill>
                    <a:srgbClr val="000000"/>
                  </a:solidFill>
                </a:rPr>
              </a:br>
              <a:r>
                <a:rPr lang="en-US" altLang="en-US" dirty="0">
                  <a:solidFill>
                    <a:srgbClr val="000000"/>
                  </a:solidFill>
                </a:rPr>
                <a:t>sleep disturbance, SCD complications)</a:t>
              </a:r>
              <a:endParaRPr lang="en-US" altLang="en-US" sz="900" dirty="0"/>
            </a:p>
            <a:p>
              <a:r>
                <a:rPr lang="en-US" altLang="en-US" dirty="0">
                  <a:solidFill>
                    <a:srgbClr val="000000"/>
                  </a:solidFill>
                </a:rPr>
                <a:t> </a:t>
              </a:r>
              <a:endParaRPr lang="en-US" altLang="en-US" sz="900" dirty="0"/>
            </a:p>
          </p:txBody>
        </p:sp>
      </p:grpSp>
      <p:sp>
        <p:nvSpPr>
          <p:cNvPr id="2" name="Title 1">
            <a:extLst>
              <a:ext uri="{FF2B5EF4-FFF2-40B4-BE49-F238E27FC236}">
                <a16:creationId xmlns:a16="http://schemas.microsoft.com/office/drawing/2014/main" id="{5F37E41B-430D-46C5-8467-04D9BADAC6BC}"/>
              </a:ext>
            </a:extLst>
          </p:cNvPr>
          <p:cNvSpPr>
            <a:spLocks noGrp="1"/>
          </p:cNvSpPr>
          <p:nvPr>
            <p:ph type="title"/>
          </p:nvPr>
        </p:nvSpPr>
        <p:spPr>
          <a:xfrm>
            <a:off x="419101" y="365126"/>
            <a:ext cx="9627800" cy="764466"/>
          </a:xfrm>
        </p:spPr>
        <p:txBody>
          <a:bodyPr>
            <a:normAutofit/>
          </a:bodyPr>
          <a:lstStyle/>
          <a:p>
            <a:r>
              <a:rPr lang="en-US" sz="4400" b="1" dirty="0">
                <a:solidFill>
                  <a:srgbClr val="316297"/>
                </a:solidFill>
              </a:rPr>
              <a:t>SCD Pain</a:t>
            </a:r>
          </a:p>
        </p:txBody>
      </p:sp>
      <p:pic>
        <p:nvPicPr>
          <p:cNvPr id="5" name="Picture 4">
            <a:extLst>
              <a:ext uri="{FF2B5EF4-FFF2-40B4-BE49-F238E27FC236}">
                <a16:creationId xmlns:a16="http://schemas.microsoft.com/office/drawing/2014/main" id="{7A07ABFE-DA02-4DDE-99B8-C98C18F3D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98" y="167159"/>
            <a:ext cx="1988911" cy="1963055"/>
          </a:xfrm>
          <a:prstGeom prst="rect">
            <a:avLst/>
          </a:prstGeom>
        </p:spPr>
      </p:pic>
      <p:sp>
        <p:nvSpPr>
          <p:cNvPr id="6" name="TextBox 5">
            <a:extLst>
              <a:ext uri="{FF2B5EF4-FFF2-40B4-BE49-F238E27FC236}">
                <a16:creationId xmlns:a16="http://schemas.microsoft.com/office/drawing/2014/main" id="{7D3203EE-1064-48EB-BF8F-E3A3F2E61E19}"/>
              </a:ext>
            </a:extLst>
          </p:cNvPr>
          <p:cNvSpPr txBox="1"/>
          <p:nvPr/>
        </p:nvSpPr>
        <p:spPr>
          <a:xfrm>
            <a:off x="9922813" y="2130214"/>
            <a:ext cx="2011097"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Ten Refined” by Hertz Nazaire</a:t>
            </a:r>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2F01AB-4FD5-A3DF-B642-81DE2D73722C}"/>
              </a:ext>
            </a:extLst>
          </p:cNvPr>
          <p:cNvSpPr txBox="1"/>
          <p:nvPr/>
        </p:nvSpPr>
        <p:spPr>
          <a:xfrm>
            <a:off x="2509021" y="1594351"/>
            <a:ext cx="7537880" cy="230832"/>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solidFill>
                  <a:srgbClr val="1F1F1F"/>
                </a:solidFill>
                <a:latin typeface="Arial" panose="020B0604020202020204" pitchFamily="34" charset="0"/>
                <a:cs typeface="Arial" panose="020B0604020202020204" pitchFamily="34" charset="0"/>
              </a:rPr>
              <a:t>A. </a:t>
            </a:r>
            <a:r>
              <a:rPr lang="en-US" sz="1000" dirty="0">
                <a:solidFill>
                  <a:srgbClr val="1F1F1F"/>
                </a:solidFill>
                <a:latin typeface="Arial" panose="020B0604020202020204" pitchFamily="34" charset="0"/>
                <a:cs typeface="Arial" panose="020B0604020202020204" pitchFamily="34" charset="0"/>
              </a:rPr>
              <a:t>Aich</a:t>
            </a:r>
            <a:r>
              <a:rPr lang="en-US" sz="1200" dirty="0">
                <a:solidFill>
                  <a:srgbClr val="1F1F1F"/>
                </a:solidFill>
                <a:latin typeface="Arial" panose="020B0604020202020204" pitchFamily="34" charset="0"/>
                <a:cs typeface="Arial" panose="020B0604020202020204" pitchFamily="34" charset="0"/>
              </a:rPr>
              <a:t>, M.K. Jones, K. Gupta Pain and sickle cell disease. </a:t>
            </a:r>
            <a:r>
              <a:rPr lang="en-US" sz="1200" dirty="0">
                <a:solidFill>
                  <a:srgbClr val="707070"/>
                </a:solidFill>
                <a:latin typeface="Arial" panose="020B0604020202020204" pitchFamily="34" charset="0"/>
                <a:cs typeface="Arial" panose="020B0604020202020204" pitchFamily="34" charset="0"/>
              </a:rPr>
              <a:t>Curr </a:t>
            </a:r>
            <a:r>
              <a:rPr lang="en-US" sz="1200" dirty="0" err="1">
                <a:solidFill>
                  <a:srgbClr val="707070"/>
                </a:solidFill>
                <a:latin typeface="Arial" panose="020B0604020202020204" pitchFamily="34" charset="0"/>
                <a:cs typeface="Arial" panose="020B0604020202020204" pitchFamily="34" charset="0"/>
              </a:rPr>
              <a:t>Opin</a:t>
            </a:r>
            <a:r>
              <a:rPr lang="en-US" sz="1200" dirty="0">
                <a:solidFill>
                  <a:srgbClr val="707070"/>
                </a:solidFill>
                <a:latin typeface="Arial" panose="020B0604020202020204" pitchFamily="34" charset="0"/>
                <a:cs typeface="Arial" panose="020B0604020202020204" pitchFamily="34" charset="0"/>
              </a:rPr>
              <a:t> </a:t>
            </a:r>
            <a:r>
              <a:rPr lang="en-US" sz="1200" dirty="0" err="1">
                <a:solidFill>
                  <a:srgbClr val="707070"/>
                </a:solidFill>
                <a:latin typeface="Arial" panose="020B0604020202020204" pitchFamily="34" charset="0"/>
                <a:cs typeface="Arial" panose="020B0604020202020204" pitchFamily="34" charset="0"/>
              </a:rPr>
              <a:t>Hematol</a:t>
            </a:r>
            <a:r>
              <a:rPr lang="en-US" sz="1200" dirty="0">
                <a:solidFill>
                  <a:srgbClr val="707070"/>
                </a:solidFill>
                <a:latin typeface="Arial" panose="020B0604020202020204" pitchFamily="34" charset="0"/>
                <a:cs typeface="Arial" panose="020B0604020202020204" pitchFamily="34" charset="0"/>
              </a:rPr>
              <a:t>, 26 (3) (2019), pp. 131-138</a:t>
            </a:r>
            <a:endParaRPr lang="en-US" sz="1200" dirty="0">
              <a:solidFill>
                <a:srgbClr val="1F1F1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824ACC-875E-A274-E2DB-96BD63896676}"/>
              </a:ext>
            </a:extLst>
          </p:cNvPr>
          <p:cNvSpPr txBox="1"/>
          <p:nvPr/>
        </p:nvSpPr>
        <p:spPr>
          <a:xfrm>
            <a:off x="1968896" y="4366476"/>
            <a:ext cx="10067636" cy="230832"/>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solidFill>
                  <a:srgbClr val="1F1F1F"/>
                </a:solidFill>
                <a:latin typeface="Arial" panose="020B0604020202020204" pitchFamily="34" charset="0"/>
                <a:cs typeface="Arial" panose="020B0604020202020204" pitchFamily="34" charset="0"/>
              </a:rPr>
              <a:t>D. Sharma, A.M. Brandow Neuropathic pain in individuals with sickle cell disease </a:t>
            </a:r>
            <a:r>
              <a:rPr lang="en-US" sz="1200" dirty="0" err="1">
                <a:solidFill>
                  <a:srgbClr val="1F1F1F"/>
                </a:solidFill>
                <a:latin typeface="Arial" panose="020B0604020202020204" pitchFamily="34" charset="0"/>
                <a:cs typeface="Arial" panose="020B0604020202020204" pitchFamily="34" charset="0"/>
              </a:rPr>
              <a:t>Neurosci</a:t>
            </a:r>
            <a:r>
              <a:rPr lang="en-US" sz="1200" dirty="0">
                <a:solidFill>
                  <a:srgbClr val="1F1F1F"/>
                </a:solidFill>
                <a:latin typeface="Arial" panose="020B0604020202020204" pitchFamily="34" charset="0"/>
                <a:cs typeface="Arial" panose="020B0604020202020204" pitchFamily="34" charset="0"/>
              </a:rPr>
              <a:t> Lett, 714 (2020).</a:t>
            </a:r>
          </a:p>
        </p:txBody>
      </p:sp>
      <p:sp>
        <p:nvSpPr>
          <p:cNvPr id="7" name="TextBox 6">
            <a:extLst>
              <a:ext uri="{FF2B5EF4-FFF2-40B4-BE49-F238E27FC236}">
                <a16:creationId xmlns:a16="http://schemas.microsoft.com/office/drawing/2014/main" id="{BA8567D6-F1E2-EA50-5460-1B2077CDBABD}"/>
              </a:ext>
            </a:extLst>
          </p:cNvPr>
          <p:cNvSpPr txBox="1"/>
          <p:nvPr/>
        </p:nvSpPr>
        <p:spPr>
          <a:xfrm>
            <a:off x="1802147" y="2902987"/>
            <a:ext cx="10067637" cy="41549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solidFill>
                  <a:srgbClr val="1F1F1F"/>
                </a:solidFill>
                <a:latin typeface="Arial" panose="020B0604020202020204" pitchFamily="34" charset="0"/>
                <a:cs typeface="Arial" panose="020B0604020202020204" pitchFamily="34" charset="0"/>
              </a:rPr>
              <a:t>N.A. Al Hamayel, J.M. Waldfogel, S.M. Hannum, et al. Pain experiences of adults with sickle cell disease and hematopoietic stem cell transplantation: a qualitative study Pain Med, 22 (8) (2021), pp. 1753-1759</a:t>
            </a:r>
          </a:p>
        </p:txBody>
      </p:sp>
      <p:sp>
        <p:nvSpPr>
          <p:cNvPr id="9" name="TextBox 8">
            <a:extLst>
              <a:ext uri="{FF2B5EF4-FFF2-40B4-BE49-F238E27FC236}">
                <a16:creationId xmlns:a16="http://schemas.microsoft.com/office/drawing/2014/main" id="{86BD1A30-5F2E-6147-A942-0A6820FDE7E8}"/>
              </a:ext>
            </a:extLst>
          </p:cNvPr>
          <p:cNvSpPr txBox="1"/>
          <p:nvPr/>
        </p:nvSpPr>
        <p:spPr>
          <a:xfrm>
            <a:off x="2128861" y="6043938"/>
            <a:ext cx="9909527" cy="41549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solidFill>
                  <a:srgbClr val="1F1F1F"/>
                </a:solidFill>
                <a:latin typeface="Arial" panose="020B0604020202020204" pitchFamily="34" charset="0"/>
                <a:cs typeface="Arial" panose="020B0604020202020204" pitchFamily="34" charset="0"/>
              </a:rPr>
              <a:t>National Academies of Sciences, Engineering, and Medicine. Addressing sickle cell disease: a strategic plan and blueprint for action. Published September 10, 2020. Accessed March 29, 2024.</a:t>
            </a:r>
          </a:p>
        </p:txBody>
      </p:sp>
    </p:spTree>
    <p:extLst>
      <p:ext uri="{BB962C8B-B14F-4D97-AF65-F5344CB8AC3E}">
        <p14:creationId xmlns:p14="http://schemas.microsoft.com/office/powerpoint/2010/main" val="37946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E315F1-AB47-45EA-946F-CB75AD0950EF}"/>
              </a:ext>
            </a:extLst>
          </p:cNvPr>
          <p:cNvSpPr txBox="1">
            <a:spLocks/>
          </p:cNvSpPr>
          <p:nvPr/>
        </p:nvSpPr>
        <p:spPr>
          <a:xfrm>
            <a:off x="383206" y="381621"/>
            <a:ext cx="8453099" cy="772886"/>
          </a:xfrm>
          <a:prstGeom prst="rect">
            <a:avLst/>
          </a:prstGeom>
        </p:spPr>
        <p:txBody>
          <a:bodyPr>
            <a:no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r>
              <a:rPr lang="en-US" sz="4400" b="1" dirty="0">
                <a:solidFill>
                  <a:srgbClr val="316297"/>
                </a:solidFill>
                <a:latin typeface="Arial" panose="020B0604020202020204" pitchFamily="34" charset="0"/>
                <a:cs typeface="Arial" panose="020B0604020202020204" pitchFamily="34" charset="0"/>
              </a:rPr>
              <a:t>Limited Research on SCD Pain </a:t>
            </a:r>
          </a:p>
        </p:txBody>
      </p:sp>
      <p:sp>
        <p:nvSpPr>
          <p:cNvPr id="7" name="Title 1">
            <a:extLst>
              <a:ext uri="{FF2B5EF4-FFF2-40B4-BE49-F238E27FC236}">
                <a16:creationId xmlns:a16="http://schemas.microsoft.com/office/drawing/2014/main" id="{B119F9A8-36EA-44B0-AC33-05F4BE4488D1}"/>
              </a:ext>
            </a:extLst>
          </p:cNvPr>
          <p:cNvSpPr txBox="1">
            <a:spLocks/>
          </p:cNvSpPr>
          <p:nvPr/>
        </p:nvSpPr>
        <p:spPr>
          <a:xfrm>
            <a:off x="609024" y="1476840"/>
            <a:ext cx="5604178" cy="1815946"/>
          </a:xfrm>
          <a:prstGeom prst="rect">
            <a:avLst/>
          </a:prstGeom>
        </p:spPr>
        <p:txBody>
          <a:bodyPr>
            <a:no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pPr marL="285750" indent="-285750">
              <a:buFont typeface="Arial" panose="020B0604020202020204" pitchFamily="34" charset="0"/>
              <a:buChar char="•"/>
            </a:pPr>
            <a:r>
              <a:rPr lang="en-US" sz="2700" dirty="0">
                <a:solidFill>
                  <a:schemeClr val="tx1"/>
                </a:solidFill>
                <a:latin typeface="Arial" panose="020B0604020202020204" pitchFamily="34" charset="0"/>
                <a:cs typeface="Arial" panose="020B0604020202020204" pitchFamily="34" charset="0"/>
              </a:rPr>
              <a:t>Ischemic, inflammatory, and neuropathic components</a:t>
            </a:r>
          </a:p>
          <a:p>
            <a:pPr marL="285750" indent="-285750">
              <a:buFont typeface="Arial" panose="020B0604020202020204" pitchFamily="34" charset="0"/>
              <a:buChar char="•"/>
            </a:pPr>
            <a:r>
              <a:rPr lang="en-US" sz="2700" dirty="0">
                <a:solidFill>
                  <a:schemeClr val="tx1"/>
                </a:solidFill>
                <a:latin typeface="Arial" panose="020B0604020202020204" pitchFamily="34" charset="0"/>
                <a:cs typeface="Arial" panose="020B0604020202020204" pitchFamily="34" charset="0"/>
              </a:rPr>
              <a:t>Transition from acute to chronic form</a:t>
            </a:r>
          </a:p>
          <a:p>
            <a:pPr marL="285750" indent="-285750">
              <a:buFont typeface="Arial" panose="020B0604020202020204" pitchFamily="34" charset="0"/>
              <a:buChar char="•"/>
            </a:pPr>
            <a:r>
              <a:rPr lang="en-US" sz="2700" dirty="0">
                <a:solidFill>
                  <a:schemeClr val="tx1"/>
                </a:solidFill>
                <a:latin typeface="Arial" panose="020B0604020202020204" pitchFamily="34" charset="0"/>
                <a:cs typeface="Arial" panose="020B0604020202020204" pitchFamily="34" charset="0"/>
              </a:rPr>
              <a:t>Across the lifespan</a:t>
            </a:r>
          </a:p>
          <a:p>
            <a:pPr marL="285750" indent="-285750">
              <a:buFont typeface="Arial" panose="020B0604020202020204" pitchFamily="34" charset="0"/>
              <a:buChar char="•"/>
            </a:pPr>
            <a:r>
              <a:rPr lang="en-US" sz="2700" dirty="0">
                <a:solidFill>
                  <a:schemeClr val="tx1"/>
                </a:solidFill>
                <a:latin typeface="Arial" panose="020B0604020202020204" pitchFamily="34" charset="0"/>
                <a:cs typeface="Arial" panose="020B0604020202020204" pitchFamily="34" charset="0"/>
              </a:rPr>
              <a:t>Factors influencing SCD pain perception</a:t>
            </a:r>
            <a:endParaRPr lang="en-US" sz="27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81881EE-DC73-401D-9F0D-B00853CA80CA}"/>
              </a:ext>
            </a:extLst>
          </p:cNvPr>
          <p:cNvGrpSpPr/>
          <p:nvPr/>
        </p:nvGrpSpPr>
        <p:grpSpPr>
          <a:xfrm>
            <a:off x="6342845" y="1467773"/>
            <a:ext cx="5963928" cy="4834047"/>
            <a:chOff x="12947207" y="784352"/>
            <a:chExt cx="11927855" cy="9668093"/>
          </a:xfrm>
        </p:grpSpPr>
        <p:sp>
          <p:nvSpPr>
            <p:cNvPr id="20" name="Rectangle 19">
              <a:extLst>
                <a:ext uri="{FF2B5EF4-FFF2-40B4-BE49-F238E27FC236}">
                  <a16:creationId xmlns:a16="http://schemas.microsoft.com/office/drawing/2014/main" id="{59A83730-A918-4496-938E-AE93A156F9C6}"/>
                </a:ext>
              </a:extLst>
            </p:cNvPr>
            <p:cNvSpPr/>
            <p:nvPr/>
          </p:nvSpPr>
          <p:spPr>
            <a:xfrm>
              <a:off x="12947207" y="784352"/>
              <a:ext cx="10913402" cy="7697275"/>
            </a:xfrm>
            <a:prstGeom prst="rect">
              <a:avLst/>
            </a:prstGeom>
            <a:solidFill>
              <a:schemeClr val="bg1"/>
            </a:solidFill>
            <a:ln>
              <a:solidFill>
                <a:srgbClr val="68A2B9"/>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1E6DD6E-0E6E-485A-A9B3-B02B35547602}"/>
                </a:ext>
              </a:extLst>
            </p:cNvPr>
            <p:cNvSpPr txBox="1"/>
            <p:nvPr/>
          </p:nvSpPr>
          <p:spPr>
            <a:xfrm>
              <a:off x="13042725" y="8913563"/>
              <a:ext cx="11832337" cy="1538882"/>
            </a:xfrm>
            <a:prstGeom prst="rect">
              <a:avLst/>
            </a:prstGeom>
            <a:noFill/>
          </p:spPr>
          <p:txBody>
            <a:bodyPr wrap="square" rtlCol="0">
              <a:spAutoFit/>
            </a:bodyPr>
            <a:lstStyle/>
            <a:p>
              <a:r>
                <a:rPr lang="en-US" sz="2200" dirty="0">
                  <a:latin typeface="Arial" panose="020B0604020202020204" pitchFamily="34" charset="0"/>
                  <a:ea typeface="+mj-ea"/>
                  <a:cs typeface="Arial" panose="020B0604020202020204" pitchFamily="34" charset="0"/>
                </a:rPr>
                <a:t>Pain Trajectory: </a:t>
              </a:r>
            </a:p>
            <a:p>
              <a:r>
                <a:rPr lang="en-US" sz="2200" dirty="0">
                  <a:latin typeface="Arial" panose="020B0604020202020204" pitchFamily="34" charset="0"/>
                  <a:ea typeface="+mj-ea"/>
                  <a:cs typeface="Arial" panose="020B0604020202020204" pitchFamily="34" charset="0"/>
                </a:rPr>
                <a:t>Acute </a:t>
              </a:r>
              <a:r>
                <a:rPr lang="en-US" sz="2200" b="1" dirty="0">
                  <a:solidFill>
                    <a:srgbClr val="C71F3F"/>
                  </a:solidFill>
                  <a:latin typeface="Arial" panose="020B0604020202020204" pitchFamily="34" charset="0"/>
                  <a:ea typeface="+mj-ea"/>
                  <a:cs typeface="Arial" panose="020B0604020202020204" pitchFamily="34" charset="0"/>
                </a:rPr>
                <a:t>to</a:t>
              </a:r>
              <a:r>
                <a:rPr lang="en-US" sz="2200" dirty="0">
                  <a:latin typeface="Arial" panose="020B0604020202020204" pitchFamily="34" charset="0"/>
                  <a:ea typeface="+mj-ea"/>
                  <a:cs typeface="Arial" panose="020B0604020202020204" pitchFamily="34" charset="0"/>
                </a:rPr>
                <a:t> chronic; Acute </a:t>
              </a:r>
              <a:r>
                <a:rPr lang="en-US" sz="2200" b="1" dirty="0">
                  <a:solidFill>
                    <a:srgbClr val="C71F3F"/>
                  </a:solidFill>
                  <a:latin typeface="Arial" panose="020B0604020202020204" pitchFamily="34" charset="0"/>
                  <a:ea typeface="+mj-ea"/>
                  <a:cs typeface="Arial" panose="020B0604020202020204" pitchFamily="34" charset="0"/>
                </a:rPr>
                <a:t>on</a:t>
              </a:r>
              <a:r>
                <a:rPr lang="en-US" sz="2200" dirty="0">
                  <a:latin typeface="Arial" panose="020B0604020202020204" pitchFamily="34" charset="0"/>
                  <a:ea typeface="+mj-ea"/>
                  <a:cs typeface="Arial" panose="020B0604020202020204" pitchFamily="34" charset="0"/>
                </a:rPr>
                <a:t> chronic </a:t>
              </a:r>
            </a:p>
          </p:txBody>
        </p:sp>
        <p:pic>
          <p:nvPicPr>
            <p:cNvPr id="3074" name="Picture 2">
              <a:extLst>
                <a:ext uri="{FF2B5EF4-FFF2-40B4-BE49-F238E27FC236}">
                  <a16:creationId xmlns:a16="http://schemas.microsoft.com/office/drawing/2014/main" id="{AD660A27-452A-4836-9B07-71722F09A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765" y="923299"/>
              <a:ext cx="10548286" cy="74193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F30F51A-8DE7-452A-ACAC-8378AABA2EEF}"/>
                </a:ext>
              </a:extLst>
            </p:cNvPr>
            <p:cNvSpPr txBox="1"/>
            <p:nvPr/>
          </p:nvSpPr>
          <p:spPr>
            <a:xfrm>
              <a:off x="18267467" y="8526733"/>
              <a:ext cx="5593144" cy="677108"/>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https://www.jpain.org/article/S1526-5900(18)31017-4/fulltext</a:t>
              </a:r>
            </a:p>
          </p:txBody>
        </p:sp>
      </p:grpSp>
      <p:sp>
        <p:nvSpPr>
          <p:cNvPr id="3" name="TextBox 2">
            <a:extLst>
              <a:ext uri="{FF2B5EF4-FFF2-40B4-BE49-F238E27FC236}">
                <a16:creationId xmlns:a16="http://schemas.microsoft.com/office/drawing/2014/main" id="{357F857B-821D-2BCB-11D0-AEE58C4E4FCD}"/>
              </a:ext>
            </a:extLst>
          </p:cNvPr>
          <p:cNvSpPr txBox="1"/>
          <p:nvPr/>
        </p:nvSpPr>
        <p:spPr>
          <a:xfrm>
            <a:off x="387593" y="4986075"/>
            <a:ext cx="5708407" cy="1992853"/>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150" dirty="0">
                <a:latin typeface="Arial" panose="020B0604020202020204" pitchFamily="34" charset="0"/>
                <a:cs typeface="Arial" panose="020B0604020202020204" pitchFamily="34" charset="0"/>
              </a:rPr>
              <a:t>P. </a:t>
            </a:r>
            <a:r>
              <a:rPr lang="en-US" sz="1150" dirty="0" err="1">
                <a:latin typeface="Arial" panose="020B0604020202020204" pitchFamily="34" charset="0"/>
                <a:cs typeface="Arial" panose="020B0604020202020204" pitchFamily="34" charset="0"/>
              </a:rPr>
              <a:t>Niscola</a:t>
            </a:r>
            <a:r>
              <a:rPr lang="en-US" sz="1150" dirty="0">
                <a:latin typeface="Arial" panose="020B0604020202020204" pitchFamily="34" charset="0"/>
                <a:cs typeface="Arial" panose="020B0604020202020204" pitchFamily="34" charset="0"/>
              </a:rPr>
              <a:t>, F. Sorrentino, L. Scaramucci, P. de </a:t>
            </a:r>
            <a:r>
              <a:rPr lang="en-US" sz="1150" dirty="0" err="1">
                <a:latin typeface="Arial" panose="020B0604020202020204" pitchFamily="34" charset="0"/>
                <a:cs typeface="Arial" panose="020B0604020202020204" pitchFamily="34" charset="0"/>
              </a:rPr>
              <a:t>Fabritiis</a:t>
            </a:r>
            <a:r>
              <a:rPr lang="en-US" sz="1150" dirty="0">
                <a:latin typeface="Arial" panose="020B0604020202020204" pitchFamily="34" charset="0"/>
                <a:cs typeface="Arial" panose="020B0604020202020204" pitchFamily="34" charset="0"/>
              </a:rPr>
              <a:t>, P. Cianciulli</a:t>
            </a:r>
          </a:p>
          <a:p>
            <a:r>
              <a:rPr lang="en-US" sz="1150" dirty="0">
                <a:latin typeface="Arial" panose="020B0604020202020204" pitchFamily="34" charset="0"/>
                <a:cs typeface="Arial" panose="020B0604020202020204" pitchFamily="34" charset="0"/>
              </a:rPr>
              <a:t>Pain syndromes in sickle cell disease: an update. Pain Med, 10 (3) (2009), pp. 470-480</a:t>
            </a: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A.M. Brandow, K.J. Zappia, C.L. Stucky Sickle cell disease: a natural model of acute and chronic pain Pain, 158 (Suppl 1) (2017), pp. S79-S84</a:t>
            </a:r>
          </a:p>
          <a:p>
            <a:endParaRPr lang="en-US" sz="115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B. Nicholson Differential diagnosis: nociceptive and neuropathic pain</a:t>
            </a:r>
          </a:p>
          <a:p>
            <a:r>
              <a:rPr lang="en-US" sz="1150" dirty="0">
                <a:latin typeface="Arial" panose="020B0604020202020204" pitchFamily="34" charset="0"/>
                <a:cs typeface="Arial" panose="020B0604020202020204" pitchFamily="34" charset="0"/>
              </a:rPr>
              <a:t>Am J </a:t>
            </a:r>
            <a:r>
              <a:rPr lang="en-US" sz="1150" dirty="0" err="1">
                <a:latin typeface="Arial" panose="020B0604020202020204" pitchFamily="34" charset="0"/>
                <a:cs typeface="Arial" panose="020B0604020202020204" pitchFamily="34" charset="0"/>
              </a:rPr>
              <a:t>Manag</a:t>
            </a:r>
            <a:r>
              <a:rPr lang="en-US" sz="1150" dirty="0">
                <a:latin typeface="Arial" panose="020B0604020202020204" pitchFamily="34" charset="0"/>
                <a:cs typeface="Arial" panose="020B0604020202020204" pitchFamily="34" charset="0"/>
              </a:rPr>
              <a:t> Care, 12 (9 Suppl) (2006), pp. S256-262</a:t>
            </a:r>
          </a:p>
          <a:p>
            <a:endParaRPr lang="en-US" sz="1150" dirty="0">
              <a:latin typeface="Arial" panose="020B0604020202020204" pitchFamily="34" charset="0"/>
              <a:cs typeface="Arial" panose="020B0604020202020204" pitchFamily="34" charset="0"/>
            </a:endParaRPr>
          </a:p>
          <a:p>
            <a:endParaRPr lang="en-US" sz="11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B2AD-7DDD-0743-AC42-2E9610922BF7}"/>
              </a:ext>
            </a:extLst>
          </p:cNvPr>
          <p:cNvSpPr>
            <a:spLocks noGrp="1"/>
          </p:cNvSpPr>
          <p:nvPr>
            <p:ph type="title"/>
          </p:nvPr>
        </p:nvSpPr>
        <p:spPr/>
        <p:txBody>
          <a:bodyPr>
            <a:noAutofit/>
          </a:bodyPr>
          <a:lstStyle/>
          <a:p>
            <a:r>
              <a:rPr lang="en-US" sz="3500" b="1" dirty="0">
                <a:solidFill>
                  <a:srgbClr val="316297"/>
                </a:solidFill>
              </a:rPr>
              <a:t>A Multi-Organ Clinical Problem</a:t>
            </a:r>
          </a:p>
        </p:txBody>
      </p:sp>
      <p:sp>
        <p:nvSpPr>
          <p:cNvPr id="84" name="TextBox 83">
            <a:extLst>
              <a:ext uri="{FF2B5EF4-FFF2-40B4-BE49-F238E27FC236}">
                <a16:creationId xmlns:a16="http://schemas.microsoft.com/office/drawing/2014/main" id="{1B103337-25B0-B346-BB9C-2F5F291EA5D1}"/>
              </a:ext>
            </a:extLst>
          </p:cNvPr>
          <p:cNvSpPr txBox="1"/>
          <p:nvPr/>
        </p:nvSpPr>
        <p:spPr>
          <a:xfrm>
            <a:off x="-121509" y="2319000"/>
            <a:ext cx="184731" cy="369332"/>
          </a:xfrm>
          <a:prstGeom prst="rect">
            <a:avLst/>
          </a:prstGeom>
          <a:noFill/>
        </p:spPr>
        <p:txBody>
          <a:bodyPr wrap="none" rtlCol="0">
            <a:spAutoFit/>
          </a:bodyPr>
          <a:lstStyle/>
          <a:p>
            <a:pPr defTabSz="914172">
              <a:defRPr/>
            </a:pPr>
            <a:endParaRPr lang="en-US" dirty="0">
              <a:solidFill>
                <a:srgbClr val="000000"/>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9DD3E152-55B8-40A4-99AC-A66E53C338EA}"/>
              </a:ext>
            </a:extLst>
          </p:cNvPr>
          <p:cNvSpPr/>
          <p:nvPr/>
        </p:nvSpPr>
        <p:spPr>
          <a:xfrm>
            <a:off x="3909559" y="1497023"/>
            <a:ext cx="65314" cy="22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9C22654-F873-CAF4-7813-814AC7CC7CC3}"/>
              </a:ext>
            </a:extLst>
          </p:cNvPr>
          <p:cNvPicPr>
            <a:picLocks noChangeAspect="1"/>
          </p:cNvPicPr>
          <p:nvPr/>
        </p:nvPicPr>
        <p:blipFill>
          <a:blip r:embed="rId3"/>
          <a:stretch>
            <a:fillRect/>
          </a:stretch>
        </p:blipFill>
        <p:spPr>
          <a:xfrm>
            <a:off x="541907" y="913787"/>
            <a:ext cx="5445006" cy="5863531"/>
          </a:xfrm>
          <a:prstGeom prst="rect">
            <a:avLst/>
          </a:prstGeom>
        </p:spPr>
      </p:pic>
      <p:sp>
        <p:nvSpPr>
          <p:cNvPr id="12" name="TextBox 11">
            <a:extLst>
              <a:ext uri="{FF2B5EF4-FFF2-40B4-BE49-F238E27FC236}">
                <a16:creationId xmlns:a16="http://schemas.microsoft.com/office/drawing/2014/main" id="{C3BF04AB-37FC-9B32-FBB2-8FDE3B7AC08C}"/>
              </a:ext>
            </a:extLst>
          </p:cNvPr>
          <p:cNvSpPr txBox="1"/>
          <p:nvPr/>
        </p:nvSpPr>
        <p:spPr>
          <a:xfrm>
            <a:off x="5862680" y="4286800"/>
            <a:ext cx="6071771" cy="281615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G.J. Kato, F.B. Piel, C.D. Reid, </a:t>
            </a:r>
            <a:r>
              <a:rPr lang="en-US" sz="1200" i="1" dirty="0">
                <a:latin typeface="Arial" panose="020B0604020202020204" pitchFamily="34" charset="0"/>
                <a:cs typeface="Arial" panose="020B0604020202020204" pitchFamily="34" charset="0"/>
              </a:rPr>
              <a:t>et al. </a:t>
            </a:r>
            <a:r>
              <a:rPr lang="en-US" sz="1200" dirty="0">
                <a:latin typeface="Arial" panose="020B0604020202020204" pitchFamily="34" charset="0"/>
                <a:cs typeface="Arial" panose="020B0604020202020204" pitchFamily="34" charset="0"/>
              </a:rPr>
              <a:t>Sickle cell disease. Nat Rev Dis Primers, 4 (2018)</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M.A. Bender, K. Carlberg Sickle cell disease M.P. Adam, G.M. </a:t>
            </a:r>
            <a:r>
              <a:rPr lang="en-US" sz="1200" dirty="0" err="1">
                <a:latin typeface="Arial" panose="020B0604020202020204" pitchFamily="34" charset="0"/>
                <a:cs typeface="Arial" panose="020B0604020202020204" pitchFamily="34" charset="0"/>
              </a:rPr>
              <a:t>Mirzaa</a:t>
            </a:r>
            <a:r>
              <a:rPr lang="en-US" sz="1200" dirty="0">
                <a:latin typeface="Arial" panose="020B0604020202020204" pitchFamily="34" charset="0"/>
                <a:cs typeface="Arial" panose="020B0604020202020204" pitchFamily="34" charset="0"/>
              </a:rPr>
              <a:t>, R.A. Pagon, et al. (Eds.), </a:t>
            </a:r>
            <a:r>
              <a:rPr lang="en-US" sz="1200" dirty="0" err="1">
                <a:latin typeface="Arial" panose="020B0604020202020204" pitchFamily="34" charset="0"/>
                <a:cs typeface="Arial" panose="020B0604020202020204" pitchFamily="34" charset="0"/>
              </a:rPr>
              <a:t>GeneReviews</a:t>
            </a:r>
            <a:r>
              <a:rPr lang="en-US" sz="1200" dirty="0">
                <a:latin typeface="Arial" panose="020B0604020202020204" pitchFamily="34" charset="0"/>
                <a:cs typeface="Arial" panose="020B0604020202020204" pitchFamily="34" charset="0"/>
              </a:rPr>
              <a:t>® [Internet], University of Washington (2003), pp. 1993-2023</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 </a:t>
            </a:r>
            <a:r>
              <a:rPr lang="en-US" sz="1200" dirty="0" err="1">
                <a:latin typeface="Arial" panose="020B0604020202020204" pitchFamily="34" charset="0"/>
                <a:cs typeface="Arial" panose="020B0604020202020204" pitchFamily="34" charset="0"/>
              </a:rPr>
              <a:t>Osunkwo</a:t>
            </a:r>
            <a:r>
              <a:rPr lang="en-US" sz="1200" dirty="0">
                <a:latin typeface="Arial" panose="020B0604020202020204" pitchFamily="34" charset="0"/>
                <a:cs typeface="Arial" panose="020B0604020202020204" pitchFamily="34" charset="0"/>
              </a:rPr>
              <a:t>, B. </a:t>
            </a:r>
            <a:r>
              <a:rPr lang="en-US" sz="1200" dirty="0" err="1">
                <a:latin typeface="Arial" panose="020B0604020202020204" pitchFamily="34" charset="0"/>
                <a:cs typeface="Arial" panose="020B0604020202020204" pitchFamily="34" charset="0"/>
              </a:rPr>
              <a:t>Andemariam</a:t>
            </a:r>
            <a:r>
              <a:rPr lang="en-US" sz="1200" dirty="0">
                <a:latin typeface="Arial" panose="020B0604020202020204" pitchFamily="34" charset="0"/>
                <a:cs typeface="Arial" panose="020B0604020202020204" pitchFamily="34" charset="0"/>
              </a:rPr>
              <a:t>, C.P. Minniti, et al. Impact of sickle cell disease on patients’ daily lives, symptoms reported, and disease management strategies: results from the international Sickle Cell World Assessment Survey (SWAY) Am J </a:t>
            </a:r>
            <a:r>
              <a:rPr lang="en-US" sz="1200" dirty="0" err="1">
                <a:latin typeface="Arial" panose="020B0604020202020204" pitchFamily="34" charset="0"/>
                <a:cs typeface="Arial" panose="020B0604020202020204" pitchFamily="34" charset="0"/>
              </a:rPr>
              <a:t>Hematol</a:t>
            </a:r>
            <a:r>
              <a:rPr lang="en-US" sz="1200" dirty="0">
                <a:latin typeface="Arial" panose="020B0604020202020204" pitchFamily="34" charset="0"/>
                <a:cs typeface="Arial" panose="020B0604020202020204" pitchFamily="34" charset="0"/>
              </a:rPr>
              <a:t>, 96 (4) (2021), pp. 404-417</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M.A. Bender, K. Carlberg Sickle cell disease M.P. Adam, G.M. </a:t>
            </a:r>
            <a:r>
              <a:rPr lang="en-US" sz="1200" dirty="0" err="1">
                <a:latin typeface="Arial" panose="020B0604020202020204" pitchFamily="34" charset="0"/>
                <a:cs typeface="Arial" panose="020B0604020202020204" pitchFamily="34" charset="0"/>
              </a:rPr>
              <a:t>Mirzaa</a:t>
            </a:r>
            <a:r>
              <a:rPr lang="en-US" sz="1200" dirty="0">
                <a:latin typeface="Arial" panose="020B0604020202020204" pitchFamily="34" charset="0"/>
                <a:cs typeface="Arial" panose="020B0604020202020204" pitchFamily="34" charset="0"/>
              </a:rPr>
              <a:t>, R.A. Pagon, et al. (Eds.), </a:t>
            </a:r>
            <a:r>
              <a:rPr lang="en-US" sz="1200" dirty="0" err="1">
                <a:latin typeface="Arial" panose="020B0604020202020204" pitchFamily="34" charset="0"/>
                <a:cs typeface="Arial" panose="020B0604020202020204" pitchFamily="34" charset="0"/>
              </a:rPr>
              <a:t>GeneReviews</a:t>
            </a:r>
            <a:r>
              <a:rPr lang="en-US" sz="1200" dirty="0">
                <a:latin typeface="Arial" panose="020B0604020202020204" pitchFamily="34" charset="0"/>
                <a:cs typeface="Arial" panose="020B0604020202020204" pitchFamily="34" charset="0"/>
              </a:rPr>
              <a:t>® [Internet], University of Washington (2003), pp. 1993-2023</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AB2DDBD-54B9-AB04-1021-6EB2A8239377}"/>
              </a:ext>
            </a:extLst>
          </p:cNvPr>
          <p:cNvSpPr txBox="1"/>
          <p:nvPr/>
        </p:nvSpPr>
        <p:spPr>
          <a:xfrm>
            <a:off x="5862680" y="1083607"/>
            <a:ext cx="5338718" cy="60016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Figure from Belfer I, Chen W, Weber W, Edwards E, Langevin HM. Unmet Need: Mechanistic and Translational Studies of Sickle Cell Disease Pain as a Whole-Person Health Challenge. J Pain. 2024 Oct;25(10):104603. </a:t>
            </a:r>
          </a:p>
        </p:txBody>
      </p:sp>
    </p:spTree>
    <p:extLst>
      <p:ext uri="{BB962C8B-B14F-4D97-AF65-F5344CB8AC3E}">
        <p14:creationId xmlns:p14="http://schemas.microsoft.com/office/powerpoint/2010/main" val="3036595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C803-F4D8-475C-9B91-96CACE7ECB87}"/>
              </a:ext>
            </a:extLst>
          </p:cNvPr>
          <p:cNvSpPr>
            <a:spLocks noGrp="1"/>
          </p:cNvSpPr>
          <p:nvPr>
            <p:ph type="title"/>
          </p:nvPr>
        </p:nvSpPr>
        <p:spPr>
          <a:xfrm>
            <a:off x="419100" y="365126"/>
            <a:ext cx="10635968" cy="1425575"/>
          </a:xfrm>
        </p:spPr>
        <p:txBody>
          <a:bodyPr>
            <a:noAutofit/>
          </a:bodyPr>
          <a:lstStyle/>
          <a:p>
            <a:r>
              <a:rPr lang="en-US" sz="3500" b="1" dirty="0">
                <a:solidFill>
                  <a:srgbClr val="316297"/>
                </a:solidFill>
              </a:rPr>
              <a:t>Most Animal Studies of SCD Pain Focus on Skin, Not an Organ Impacted in SCD Patients  </a:t>
            </a:r>
          </a:p>
        </p:txBody>
      </p:sp>
      <p:cxnSp>
        <p:nvCxnSpPr>
          <p:cNvPr id="7" name="Straight Connector 6">
            <a:extLst>
              <a:ext uri="{FF2B5EF4-FFF2-40B4-BE49-F238E27FC236}">
                <a16:creationId xmlns:a16="http://schemas.microsoft.com/office/drawing/2014/main" id="{C8322673-EBBD-4994-AFDB-C9BD81BFA031}"/>
              </a:ext>
            </a:extLst>
          </p:cNvPr>
          <p:cNvCxnSpPr>
            <a:cxnSpLocks/>
          </p:cNvCxnSpPr>
          <p:nvPr/>
        </p:nvCxnSpPr>
        <p:spPr>
          <a:xfrm>
            <a:off x="4214919" y="2362766"/>
            <a:ext cx="0" cy="3598557"/>
          </a:xfrm>
          <a:prstGeom prst="line">
            <a:avLst/>
          </a:prstGeom>
          <a:ln>
            <a:solidFill>
              <a:schemeClr val="bg2">
                <a:lumMod val="40000"/>
                <a:lumOff val="60000"/>
              </a:schemeClr>
            </a:solidFill>
          </a:ln>
        </p:spPr>
        <p:style>
          <a:lnRef idx="1">
            <a:schemeClr val="accent6"/>
          </a:lnRef>
          <a:fillRef idx="0">
            <a:schemeClr val="accent6"/>
          </a:fillRef>
          <a:effectRef idx="0">
            <a:schemeClr val="accent6"/>
          </a:effectRef>
          <a:fontRef idx="minor">
            <a:schemeClr val="tx1"/>
          </a:fontRef>
        </p:style>
      </p:cxnSp>
      <p:grpSp>
        <p:nvGrpSpPr>
          <p:cNvPr id="6" name="Group 5">
            <a:extLst>
              <a:ext uri="{FF2B5EF4-FFF2-40B4-BE49-F238E27FC236}">
                <a16:creationId xmlns:a16="http://schemas.microsoft.com/office/drawing/2014/main" id="{F3430463-1CE8-4FE8-8AAC-ED1181DE839B}"/>
              </a:ext>
            </a:extLst>
          </p:cNvPr>
          <p:cNvGrpSpPr/>
          <p:nvPr/>
        </p:nvGrpSpPr>
        <p:grpSpPr>
          <a:xfrm>
            <a:off x="8278632" y="1896442"/>
            <a:ext cx="3905820" cy="4158624"/>
            <a:chOff x="16674404" y="2526030"/>
            <a:chExt cx="7811639" cy="8317247"/>
          </a:xfrm>
        </p:grpSpPr>
        <p:sp>
          <p:nvSpPr>
            <p:cNvPr id="52" name="Rectangle 51">
              <a:extLst>
                <a:ext uri="{FF2B5EF4-FFF2-40B4-BE49-F238E27FC236}">
                  <a16:creationId xmlns:a16="http://schemas.microsoft.com/office/drawing/2014/main" id="{9B94C632-1EFF-45EB-8EC6-2C1FEEA9CE1D}"/>
                </a:ext>
              </a:extLst>
            </p:cNvPr>
            <p:cNvSpPr/>
            <p:nvPr/>
          </p:nvSpPr>
          <p:spPr>
            <a:xfrm>
              <a:off x="17868104" y="2690718"/>
              <a:ext cx="6617939" cy="1415772"/>
            </a:xfrm>
            <a:prstGeom prst="rect">
              <a:avLst/>
            </a:prstGeom>
          </p:spPr>
          <p:txBody>
            <a:bodyPr wrap="square">
              <a:spAutoFit/>
            </a:bodyPr>
            <a:lstStyle/>
            <a:p>
              <a:pPr defTabSz="914400"/>
              <a:r>
                <a:rPr lang="en-US" sz="2000" b="1" dirty="0">
                  <a:solidFill>
                    <a:srgbClr val="000000"/>
                  </a:solidFill>
                  <a:latin typeface="Arial" panose="020B0604020202020204" pitchFamily="34" charset="0"/>
                  <a:cs typeface="Arial" panose="020B0604020202020204" pitchFamily="34" charset="0"/>
                </a:rPr>
                <a:t>Variable response to electroacupuncture</a:t>
              </a:r>
            </a:p>
          </p:txBody>
        </p:sp>
        <p:pic>
          <p:nvPicPr>
            <p:cNvPr id="54" name="Picture 53">
              <a:extLst>
                <a:ext uri="{FF2B5EF4-FFF2-40B4-BE49-F238E27FC236}">
                  <a16:creationId xmlns:a16="http://schemas.microsoft.com/office/drawing/2014/main" id="{BDD9FFF2-A42E-4FCA-A08E-59BB7A179D3E}"/>
                </a:ext>
              </a:extLst>
            </p:cNvPr>
            <p:cNvPicPr>
              <a:picLocks noChangeAspect="1"/>
            </p:cNvPicPr>
            <p:nvPr/>
          </p:nvPicPr>
          <p:blipFill>
            <a:blip r:embed="rId3"/>
            <a:stretch>
              <a:fillRect/>
            </a:stretch>
          </p:blipFill>
          <p:spPr>
            <a:xfrm>
              <a:off x="16849998" y="4767740"/>
              <a:ext cx="6962008" cy="3946862"/>
            </a:xfrm>
            <a:prstGeom prst="rect">
              <a:avLst/>
            </a:prstGeom>
          </p:spPr>
        </p:pic>
        <p:sp>
          <p:nvSpPr>
            <p:cNvPr id="55" name="TextBox 54">
              <a:extLst>
                <a:ext uri="{FF2B5EF4-FFF2-40B4-BE49-F238E27FC236}">
                  <a16:creationId xmlns:a16="http://schemas.microsoft.com/office/drawing/2014/main" id="{81DE599C-A022-4BC9-A5B7-96FD5A882902}"/>
                </a:ext>
              </a:extLst>
            </p:cNvPr>
            <p:cNvSpPr txBox="1"/>
            <p:nvPr/>
          </p:nvSpPr>
          <p:spPr>
            <a:xfrm>
              <a:off x="16674404" y="8851621"/>
              <a:ext cx="1991570" cy="430888"/>
            </a:xfrm>
            <a:prstGeom prst="rect">
              <a:avLst/>
            </a:prstGeom>
            <a:noFill/>
          </p:spPr>
          <p:txBody>
            <a:bodyPr wrap="none" rtlCol="0">
              <a:spAutoFit/>
            </a:bodyPr>
            <a:lstStyle/>
            <a:p>
              <a:r>
                <a:rPr lang="da-DK" sz="800" dirty="0">
                  <a:solidFill>
                    <a:srgbClr val="000000"/>
                  </a:solidFill>
                  <a:latin typeface="Arial" panose="020B0604020202020204" pitchFamily="34" charset="0"/>
                  <a:cs typeface="Arial" panose="020B0604020202020204" pitchFamily="34" charset="0"/>
                </a:rPr>
                <a:t>Wang et al., 2016</a:t>
              </a:r>
              <a:endParaRPr lang="en-US" sz="800" dirty="0">
                <a:solidFill>
                  <a:srgbClr val="00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90D565F5-12DD-4D59-8410-A0301ABBB816}"/>
                </a:ext>
              </a:extLst>
            </p:cNvPr>
            <p:cNvGrpSpPr/>
            <p:nvPr/>
          </p:nvGrpSpPr>
          <p:grpSpPr>
            <a:xfrm>
              <a:off x="16849998" y="9787612"/>
              <a:ext cx="6298495" cy="1055665"/>
              <a:chOff x="8471053" y="9961544"/>
              <a:chExt cx="6298495" cy="1055665"/>
            </a:xfrm>
          </p:grpSpPr>
          <p:sp>
            <p:nvSpPr>
              <p:cNvPr id="25" name="Rectangle 24">
                <a:extLst>
                  <a:ext uri="{FF2B5EF4-FFF2-40B4-BE49-F238E27FC236}">
                    <a16:creationId xmlns:a16="http://schemas.microsoft.com/office/drawing/2014/main" id="{15F023FC-EEBA-4513-991E-0C1E2C54C916}"/>
                  </a:ext>
                </a:extLst>
              </p:cNvPr>
              <p:cNvSpPr/>
              <p:nvPr/>
            </p:nvSpPr>
            <p:spPr>
              <a:xfrm>
                <a:off x="8471053" y="9961544"/>
                <a:ext cx="6298495" cy="1055665"/>
              </a:xfrm>
              <a:prstGeom prst="rect">
                <a:avLst/>
              </a:prstGeom>
              <a:solidFill>
                <a:srgbClr val="E8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EF45A4D-C0D2-4E22-AD0B-93BDAA8962DA}"/>
                  </a:ext>
                </a:extLst>
              </p:cNvPr>
              <p:cNvSpPr/>
              <p:nvPr/>
            </p:nvSpPr>
            <p:spPr>
              <a:xfrm>
                <a:off x="8748491" y="10127066"/>
                <a:ext cx="6021057" cy="800219"/>
              </a:xfrm>
              <a:prstGeom prst="rect">
                <a:avLst/>
              </a:prstGeom>
            </p:spPr>
            <p:txBody>
              <a:bodyPr wrap="square">
                <a:spAutoFit/>
              </a:bodyPr>
              <a:lstStyle/>
              <a:p>
                <a:pPr defTabSz="914400"/>
                <a:r>
                  <a:rPr lang="en-US" sz="2000" b="1" dirty="0">
                    <a:solidFill>
                      <a:srgbClr val="FFFFFF"/>
                    </a:solidFill>
                    <a:latin typeface="Arial" panose="020B0604020202020204" pitchFamily="34" charset="0"/>
                    <a:cs typeface="Arial" panose="020B0604020202020204" pitchFamily="34" charset="0"/>
                  </a:rPr>
                  <a:t>SPINAL CORD, SKIN</a:t>
                </a:r>
              </a:p>
            </p:txBody>
          </p:sp>
        </p:grpSp>
        <p:pic>
          <p:nvPicPr>
            <p:cNvPr id="29" name="Graphic 28" descr="Rat with solid fill">
              <a:extLst>
                <a:ext uri="{FF2B5EF4-FFF2-40B4-BE49-F238E27FC236}">
                  <a16:creationId xmlns:a16="http://schemas.microsoft.com/office/drawing/2014/main" id="{F5CB1E6B-2DA5-44F8-A2F4-9F018FD660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9998" y="2526030"/>
              <a:ext cx="914400" cy="914400"/>
            </a:xfrm>
            <a:prstGeom prst="rect">
              <a:avLst/>
            </a:prstGeom>
          </p:spPr>
        </p:pic>
      </p:grpSp>
      <p:grpSp>
        <p:nvGrpSpPr>
          <p:cNvPr id="3" name="Group 2">
            <a:extLst>
              <a:ext uri="{FF2B5EF4-FFF2-40B4-BE49-F238E27FC236}">
                <a16:creationId xmlns:a16="http://schemas.microsoft.com/office/drawing/2014/main" id="{0306B582-25CA-4B9D-8D8B-5C2F09B96614}"/>
              </a:ext>
            </a:extLst>
          </p:cNvPr>
          <p:cNvGrpSpPr/>
          <p:nvPr/>
        </p:nvGrpSpPr>
        <p:grpSpPr>
          <a:xfrm>
            <a:off x="358772" y="1895236"/>
            <a:ext cx="3571856" cy="4154074"/>
            <a:chOff x="425612" y="2523619"/>
            <a:chExt cx="7143711" cy="8308148"/>
          </a:xfrm>
        </p:grpSpPr>
        <p:sp>
          <p:nvSpPr>
            <p:cNvPr id="61" name="Rectangle 60">
              <a:extLst>
                <a:ext uri="{FF2B5EF4-FFF2-40B4-BE49-F238E27FC236}">
                  <a16:creationId xmlns:a16="http://schemas.microsoft.com/office/drawing/2014/main" id="{C43FFC79-489D-4102-8EE0-B5E527E21A22}"/>
                </a:ext>
              </a:extLst>
            </p:cNvPr>
            <p:cNvSpPr/>
            <p:nvPr/>
          </p:nvSpPr>
          <p:spPr>
            <a:xfrm>
              <a:off x="1378502" y="2671987"/>
              <a:ext cx="6190821" cy="1415772"/>
            </a:xfrm>
            <a:prstGeom prst="rect">
              <a:avLst/>
            </a:prstGeom>
          </p:spPr>
          <p:txBody>
            <a:bodyPr wrap="square">
              <a:spAutoFit/>
            </a:bodyPr>
            <a:lstStyle/>
            <a:p>
              <a:pPr defTabSz="914400"/>
              <a:r>
                <a:rPr lang="en-US" sz="2000" b="1" dirty="0">
                  <a:solidFill>
                    <a:srgbClr val="000000"/>
                  </a:solidFill>
                  <a:latin typeface="Arial" panose="020B0604020202020204" pitchFamily="34" charset="0"/>
                  <a:cs typeface="Arial" panose="020B0604020202020204" pitchFamily="34" charset="0"/>
                </a:rPr>
                <a:t>Mast cell activation leads to pain</a:t>
              </a:r>
            </a:p>
          </p:txBody>
        </p:sp>
        <p:pic>
          <p:nvPicPr>
            <p:cNvPr id="63" name="Picture 62">
              <a:extLst>
                <a:ext uri="{FF2B5EF4-FFF2-40B4-BE49-F238E27FC236}">
                  <a16:creationId xmlns:a16="http://schemas.microsoft.com/office/drawing/2014/main" id="{62C8BD00-421C-4342-B4C6-81A9A9365880}"/>
                </a:ext>
              </a:extLst>
            </p:cNvPr>
            <p:cNvPicPr>
              <a:picLocks noChangeAspect="1"/>
            </p:cNvPicPr>
            <p:nvPr/>
          </p:nvPicPr>
          <p:blipFill>
            <a:blip r:embed="rId6"/>
            <a:stretch>
              <a:fillRect/>
            </a:stretch>
          </p:blipFill>
          <p:spPr>
            <a:xfrm>
              <a:off x="491290" y="4939756"/>
              <a:ext cx="6912903" cy="3565780"/>
            </a:xfrm>
            <a:prstGeom prst="rect">
              <a:avLst/>
            </a:prstGeom>
          </p:spPr>
        </p:pic>
        <p:sp>
          <p:nvSpPr>
            <p:cNvPr id="64" name="TextBox 63">
              <a:extLst>
                <a:ext uri="{FF2B5EF4-FFF2-40B4-BE49-F238E27FC236}">
                  <a16:creationId xmlns:a16="http://schemas.microsoft.com/office/drawing/2014/main" id="{BE6106FB-D0BE-4800-A84C-040BD4B845B9}"/>
                </a:ext>
              </a:extLst>
            </p:cNvPr>
            <p:cNvSpPr txBox="1"/>
            <p:nvPr/>
          </p:nvSpPr>
          <p:spPr>
            <a:xfrm>
              <a:off x="425612" y="8802949"/>
              <a:ext cx="3642959" cy="430888"/>
            </a:xfrm>
            <a:prstGeom prst="rect">
              <a:avLst/>
            </a:prstGeom>
            <a:noFill/>
          </p:spPr>
          <p:txBody>
            <a:bodyPr wrap="square" rtlCol="0">
              <a:spAutoFit/>
            </a:bodyPr>
            <a:lstStyle/>
            <a:p>
              <a:r>
                <a:rPr lang="en-US" sz="800" dirty="0">
                  <a:solidFill>
                    <a:srgbClr val="000000"/>
                  </a:solidFill>
                  <a:latin typeface="Arial" panose="020B0604020202020204" pitchFamily="34" charset="0"/>
                  <a:cs typeface="Arial" panose="020B0604020202020204" pitchFamily="34" charset="0"/>
                </a:rPr>
                <a:t>Vincent et al, Blood. 2013</a:t>
              </a:r>
            </a:p>
          </p:txBody>
        </p:sp>
        <p:pic>
          <p:nvPicPr>
            <p:cNvPr id="5" name="Graphic 4" descr="Rat with solid fill">
              <a:extLst>
                <a:ext uri="{FF2B5EF4-FFF2-40B4-BE49-F238E27FC236}">
                  <a16:creationId xmlns:a16="http://schemas.microsoft.com/office/drawing/2014/main" id="{C5FDDF04-D5CB-4CB4-8F98-A8A71692A4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875" y="2523619"/>
              <a:ext cx="914400" cy="914400"/>
            </a:xfrm>
            <a:prstGeom prst="rect">
              <a:avLst/>
            </a:prstGeom>
          </p:spPr>
        </p:pic>
        <p:grpSp>
          <p:nvGrpSpPr>
            <p:cNvPr id="32" name="Group 31">
              <a:extLst>
                <a:ext uri="{FF2B5EF4-FFF2-40B4-BE49-F238E27FC236}">
                  <a16:creationId xmlns:a16="http://schemas.microsoft.com/office/drawing/2014/main" id="{1143E85E-CBD7-4ACB-8340-862E16A57FD7}"/>
                </a:ext>
              </a:extLst>
            </p:cNvPr>
            <p:cNvGrpSpPr/>
            <p:nvPr/>
          </p:nvGrpSpPr>
          <p:grpSpPr>
            <a:xfrm>
              <a:off x="521490" y="9776102"/>
              <a:ext cx="6298495" cy="1055665"/>
              <a:chOff x="8471053" y="9961544"/>
              <a:chExt cx="6298495" cy="1055665"/>
            </a:xfrm>
            <a:solidFill>
              <a:srgbClr val="E87524"/>
            </a:solidFill>
          </p:grpSpPr>
          <p:sp>
            <p:nvSpPr>
              <p:cNvPr id="33" name="Rectangle 32">
                <a:extLst>
                  <a:ext uri="{FF2B5EF4-FFF2-40B4-BE49-F238E27FC236}">
                    <a16:creationId xmlns:a16="http://schemas.microsoft.com/office/drawing/2014/main" id="{1B417C03-9730-471F-97B2-BF7A3695A06A}"/>
                  </a:ext>
                </a:extLst>
              </p:cNvPr>
              <p:cNvSpPr/>
              <p:nvPr/>
            </p:nvSpPr>
            <p:spPr>
              <a:xfrm>
                <a:off x="8471053" y="9961544"/>
                <a:ext cx="6298495" cy="105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49CFB6EA-FC16-46CE-B1DB-DCE45DDDC4E7}"/>
                  </a:ext>
                </a:extLst>
              </p:cNvPr>
              <p:cNvSpPr/>
              <p:nvPr/>
            </p:nvSpPr>
            <p:spPr>
              <a:xfrm>
                <a:off x="8750053" y="10127066"/>
                <a:ext cx="6019495" cy="800219"/>
              </a:xfrm>
              <a:prstGeom prst="rect">
                <a:avLst/>
              </a:prstGeom>
              <a:grpFill/>
            </p:spPr>
            <p:txBody>
              <a:bodyPr wrap="square">
                <a:spAutoFit/>
              </a:bodyPr>
              <a:lstStyle/>
              <a:p>
                <a:pPr defTabSz="914400"/>
                <a:r>
                  <a:rPr lang="en-US" sz="2000" b="1" dirty="0">
                    <a:solidFill>
                      <a:srgbClr val="FFFFFF"/>
                    </a:solidFill>
                    <a:latin typeface="Arial" panose="020B0604020202020204" pitchFamily="34" charset="0"/>
                    <a:cs typeface="Arial" panose="020B0604020202020204" pitchFamily="34" charset="0"/>
                  </a:rPr>
                  <a:t>SKIN</a:t>
                </a:r>
              </a:p>
            </p:txBody>
          </p:sp>
        </p:grpSp>
      </p:grpSp>
      <p:grpSp>
        <p:nvGrpSpPr>
          <p:cNvPr id="4" name="Group 3">
            <a:extLst>
              <a:ext uri="{FF2B5EF4-FFF2-40B4-BE49-F238E27FC236}">
                <a16:creationId xmlns:a16="http://schemas.microsoft.com/office/drawing/2014/main" id="{0C482C08-043F-4147-ACA6-32283006E894}"/>
              </a:ext>
            </a:extLst>
          </p:cNvPr>
          <p:cNvGrpSpPr/>
          <p:nvPr/>
        </p:nvGrpSpPr>
        <p:grpSpPr>
          <a:xfrm>
            <a:off x="4366791" y="1891842"/>
            <a:ext cx="3431554" cy="4168867"/>
            <a:chOff x="8730407" y="2516831"/>
            <a:chExt cx="6863108" cy="8337733"/>
          </a:xfrm>
        </p:grpSpPr>
        <p:sp>
          <p:nvSpPr>
            <p:cNvPr id="27" name="TextBox 26">
              <a:extLst>
                <a:ext uri="{FF2B5EF4-FFF2-40B4-BE49-F238E27FC236}">
                  <a16:creationId xmlns:a16="http://schemas.microsoft.com/office/drawing/2014/main" id="{D1899BA9-145D-43FA-B3C3-D8E8FD19CE94}"/>
                </a:ext>
              </a:extLst>
            </p:cNvPr>
            <p:cNvSpPr txBox="1"/>
            <p:nvPr/>
          </p:nvSpPr>
          <p:spPr>
            <a:xfrm>
              <a:off x="8821447" y="8970516"/>
              <a:ext cx="3642960" cy="430888"/>
            </a:xfrm>
            <a:prstGeom prst="rect">
              <a:avLst/>
            </a:prstGeom>
            <a:noFill/>
          </p:spPr>
          <p:txBody>
            <a:bodyPr wrap="square" rtlCol="0">
              <a:spAutoFit/>
            </a:bodyPr>
            <a:lstStyle/>
            <a:p>
              <a:r>
                <a:rPr lang="en-US" sz="800" dirty="0">
                  <a:solidFill>
                    <a:srgbClr val="000000"/>
                  </a:solidFill>
                  <a:latin typeface="Arial" panose="020B0604020202020204" pitchFamily="34" charset="0"/>
                  <a:cs typeface="Arial" panose="020B0604020202020204" pitchFamily="34" charset="0"/>
                </a:rPr>
                <a:t>Kenyon et al, 2015</a:t>
              </a:r>
            </a:p>
          </p:txBody>
        </p:sp>
        <p:pic>
          <p:nvPicPr>
            <p:cNvPr id="59" name="Picture 58">
              <a:extLst>
                <a:ext uri="{FF2B5EF4-FFF2-40B4-BE49-F238E27FC236}">
                  <a16:creationId xmlns:a16="http://schemas.microsoft.com/office/drawing/2014/main" id="{3E88CE73-069C-4C81-948C-201521C517C6}"/>
                </a:ext>
              </a:extLst>
            </p:cNvPr>
            <p:cNvPicPr>
              <a:picLocks noChangeAspect="1"/>
            </p:cNvPicPr>
            <p:nvPr/>
          </p:nvPicPr>
          <p:blipFill>
            <a:blip r:embed="rId7"/>
            <a:stretch>
              <a:fillRect/>
            </a:stretch>
          </p:blipFill>
          <p:spPr>
            <a:xfrm>
              <a:off x="8909152" y="4615650"/>
              <a:ext cx="6559346" cy="4314820"/>
            </a:xfrm>
            <a:prstGeom prst="rect">
              <a:avLst/>
            </a:prstGeom>
          </p:spPr>
        </p:pic>
        <p:sp>
          <p:nvSpPr>
            <p:cNvPr id="60" name="Rectangle 59">
              <a:extLst>
                <a:ext uri="{FF2B5EF4-FFF2-40B4-BE49-F238E27FC236}">
                  <a16:creationId xmlns:a16="http://schemas.microsoft.com/office/drawing/2014/main" id="{D82C1536-0FE6-4E84-8D9B-E1B3F9E7F4F4}"/>
                </a:ext>
              </a:extLst>
            </p:cNvPr>
            <p:cNvSpPr/>
            <p:nvPr/>
          </p:nvSpPr>
          <p:spPr>
            <a:xfrm>
              <a:off x="9666005" y="2536097"/>
              <a:ext cx="5927510" cy="2031326"/>
            </a:xfrm>
            <a:prstGeom prst="rect">
              <a:avLst/>
            </a:prstGeom>
          </p:spPr>
          <p:txBody>
            <a:bodyPr wrap="square">
              <a:spAutoFit/>
            </a:bodyPr>
            <a:lstStyle/>
            <a:p>
              <a:pPr defTabSz="914400"/>
              <a:r>
                <a:rPr lang="en-US" sz="2000" b="1" dirty="0">
                  <a:solidFill>
                    <a:srgbClr val="000000"/>
                  </a:solidFill>
                  <a:latin typeface="Arial" panose="020B0604020202020204" pitchFamily="34" charset="0"/>
                  <a:cs typeface="Arial" panose="020B0604020202020204" pitchFamily="34" charset="0"/>
                </a:rPr>
                <a:t>Sensitization of sensory nerve fibers (neuropathic pain)</a:t>
              </a:r>
            </a:p>
          </p:txBody>
        </p:sp>
        <p:pic>
          <p:nvPicPr>
            <p:cNvPr id="28" name="Graphic 27" descr="Rat with solid fill">
              <a:extLst>
                <a:ext uri="{FF2B5EF4-FFF2-40B4-BE49-F238E27FC236}">
                  <a16:creationId xmlns:a16="http://schemas.microsoft.com/office/drawing/2014/main" id="{6298D508-87B2-49E4-9F7D-E930A38E96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0407" y="2516831"/>
              <a:ext cx="914400" cy="914400"/>
            </a:xfrm>
            <a:prstGeom prst="rect">
              <a:avLst/>
            </a:prstGeom>
          </p:spPr>
        </p:pic>
        <p:grpSp>
          <p:nvGrpSpPr>
            <p:cNvPr id="35" name="Group 34">
              <a:extLst>
                <a:ext uri="{FF2B5EF4-FFF2-40B4-BE49-F238E27FC236}">
                  <a16:creationId xmlns:a16="http://schemas.microsoft.com/office/drawing/2014/main" id="{32F969A8-F32F-46B4-9C50-C6ACFDD07FC0}"/>
                </a:ext>
              </a:extLst>
            </p:cNvPr>
            <p:cNvGrpSpPr/>
            <p:nvPr/>
          </p:nvGrpSpPr>
          <p:grpSpPr>
            <a:xfrm>
              <a:off x="8776190" y="9798899"/>
              <a:ext cx="6298495" cy="1055665"/>
              <a:chOff x="8471053" y="9961544"/>
              <a:chExt cx="6298495" cy="1055665"/>
            </a:xfrm>
            <a:solidFill>
              <a:srgbClr val="799B3E"/>
            </a:solidFill>
          </p:grpSpPr>
          <p:sp>
            <p:nvSpPr>
              <p:cNvPr id="36" name="Rectangle 35">
                <a:extLst>
                  <a:ext uri="{FF2B5EF4-FFF2-40B4-BE49-F238E27FC236}">
                    <a16:creationId xmlns:a16="http://schemas.microsoft.com/office/drawing/2014/main" id="{2932C760-3BC7-4E9B-A8E5-1F73AFF3161B}"/>
                  </a:ext>
                </a:extLst>
              </p:cNvPr>
              <p:cNvSpPr/>
              <p:nvPr/>
            </p:nvSpPr>
            <p:spPr>
              <a:xfrm>
                <a:off x="8471053" y="9961544"/>
                <a:ext cx="6298495" cy="1055665"/>
              </a:xfrm>
              <a:prstGeom prst="rect">
                <a:avLst/>
              </a:prstGeom>
              <a:solidFill>
                <a:srgbClr val="E8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0EC82001-D6FE-4BF1-87BE-74D7DE3C48F8}"/>
                  </a:ext>
                </a:extLst>
              </p:cNvPr>
              <p:cNvSpPr/>
              <p:nvPr/>
            </p:nvSpPr>
            <p:spPr>
              <a:xfrm>
                <a:off x="8801633" y="10127066"/>
                <a:ext cx="5967913" cy="800219"/>
              </a:xfrm>
              <a:prstGeom prst="rect">
                <a:avLst/>
              </a:prstGeom>
              <a:solidFill>
                <a:srgbClr val="E87524"/>
              </a:solidFill>
            </p:spPr>
            <p:txBody>
              <a:bodyPr wrap="square">
                <a:spAutoFit/>
              </a:bodyPr>
              <a:lstStyle/>
              <a:p>
                <a:pPr defTabSz="914400"/>
                <a:r>
                  <a:rPr lang="en-US" sz="2000" b="1" dirty="0">
                    <a:solidFill>
                      <a:srgbClr val="FFFFFF"/>
                    </a:solidFill>
                    <a:latin typeface="Arial" panose="020B0604020202020204" pitchFamily="34" charset="0"/>
                    <a:cs typeface="Arial" panose="020B0604020202020204" pitchFamily="34" charset="0"/>
                  </a:rPr>
                  <a:t>SKIN</a:t>
                </a:r>
              </a:p>
            </p:txBody>
          </p:sp>
        </p:grpSp>
      </p:grpSp>
      <p:cxnSp>
        <p:nvCxnSpPr>
          <p:cNvPr id="42" name="Straight Connector 41">
            <a:extLst>
              <a:ext uri="{FF2B5EF4-FFF2-40B4-BE49-F238E27FC236}">
                <a16:creationId xmlns:a16="http://schemas.microsoft.com/office/drawing/2014/main" id="{8C74BB24-28DB-47AE-B606-421CB48B3E4D}"/>
              </a:ext>
            </a:extLst>
          </p:cNvPr>
          <p:cNvCxnSpPr>
            <a:cxnSpLocks/>
          </p:cNvCxnSpPr>
          <p:nvPr/>
        </p:nvCxnSpPr>
        <p:spPr>
          <a:xfrm>
            <a:off x="8022479" y="2454168"/>
            <a:ext cx="0" cy="3598557"/>
          </a:xfrm>
          <a:prstGeom prst="line">
            <a:avLst/>
          </a:prstGeom>
          <a:ln>
            <a:solidFill>
              <a:schemeClr val="bg2">
                <a:lumMod val="40000"/>
                <a:lumOff val="6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695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B8420A-C4E6-A2AC-F9EB-3A07FA86B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451" y="201706"/>
            <a:ext cx="8085099" cy="6521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F93F2-A776-2F67-B5EC-8DF150EFBD9D}"/>
              </a:ext>
            </a:extLst>
          </p:cNvPr>
          <p:cNvSpPr txBox="1"/>
          <p:nvPr/>
        </p:nvSpPr>
        <p:spPr>
          <a:xfrm>
            <a:off x="7535635" y="215153"/>
            <a:ext cx="4447554" cy="78483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solidFill>
                  <a:srgbClr val="707070"/>
                </a:solidFill>
                <a:latin typeface="Arial" panose="020B0604020202020204" pitchFamily="34" charset="0"/>
                <a:cs typeface="Arial" panose="020B0604020202020204" pitchFamily="34" charset="0"/>
              </a:rPr>
              <a:t>Figure from Belfer I, Chen W, Weber W, Edwards E, Langevin HM. Unmet Need: Mechanistic and Translational Studies of Sickle Cell Disease Pain as a Whole-Person Health Challenge. J Pain. 2024 Oct;25(10):104603. </a:t>
            </a:r>
          </a:p>
        </p:txBody>
      </p:sp>
    </p:spTree>
    <p:extLst>
      <p:ext uri="{BB962C8B-B14F-4D97-AF65-F5344CB8AC3E}">
        <p14:creationId xmlns:p14="http://schemas.microsoft.com/office/powerpoint/2010/main" val="283802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873DD574-472E-DCC4-BCC5-4A56FB439127}"/>
              </a:ext>
            </a:extLst>
          </p:cNvPr>
          <p:cNvGraphicFramePr/>
          <p:nvPr/>
        </p:nvGraphicFramePr>
        <p:xfrm>
          <a:off x="5917099" y="1021065"/>
          <a:ext cx="60959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430D5AD8-DB86-DE96-B436-A7C8648336BA}"/>
              </a:ext>
            </a:extLst>
          </p:cNvPr>
          <p:cNvSpPr>
            <a:spLocks noGrp="1"/>
          </p:cNvSpPr>
          <p:nvPr>
            <p:ph idx="1"/>
          </p:nvPr>
        </p:nvSpPr>
        <p:spPr>
          <a:xfrm>
            <a:off x="5611177" y="5807054"/>
            <a:ext cx="6401920" cy="602797"/>
          </a:xfrm>
          <a:ln>
            <a:solidFill>
              <a:srgbClr val="0070C0"/>
            </a:solidFill>
          </a:ln>
        </p:spPr>
        <p:txBody>
          <a:bodyPr>
            <a:normAutofit fontScale="92500"/>
          </a:bodyPr>
          <a:lstStyle/>
          <a:p>
            <a:pPr marL="0" indent="0">
              <a:buNone/>
            </a:pPr>
            <a:r>
              <a:rPr lang="en-US" sz="900" u="sng" dirty="0"/>
              <a:t>Sources: </a:t>
            </a:r>
          </a:p>
          <a:p>
            <a:pPr marL="0" indent="0">
              <a:buNone/>
            </a:pPr>
            <a:r>
              <a:rPr lang="en-US" sz="900" dirty="0"/>
              <a:t>Analgesic, Anesthetic, and Addiction Clinical Trial Translations Innovations Opportunities and Networks-American Pain Society Pain Taxonomy initiative.</a:t>
            </a:r>
            <a:r>
              <a:rPr lang="en-US" sz="900" baseline="30000" dirty="0"/>
              <a:t> </a:t>
            </a:r>
            <a:r>
              <a:rPr lang="en-US" sz="900" dirty="0"/>
              <a:t> ; Dampier C, Palermo TM, Darbari DS, Hassell K, Smith W, </a:t>
            </a:r>
            <a:r>
              <a:rPr lang="en-US" sz="900" dirty="0" err="1"/>
              <a:t>Zempsky</a:t>
            </a:r>
            <a:r>
              <a:rPr lang="en-US" sz="900" dirty="0"/>
              <a:t> W. AAPT Diagnostic Criteria for Chronic Sickle Cell Disease Pain. J Pain. 2017 May;18(5):490-498. </a:t>
            </a:r>
            <a:r>
              <a:rPr lang="en-US" sz="900" dirty="0" err="1"/>
              <a:t>doi</a:t>
            </a:r>
            <a:r>
              <a:rPr lang="en-US" sz="900" dirty="0"/>
              <a:t>: 10.1016/j.jpain.2016.12.016. </a:t>
            </a:r>
            <a:r>
              <a:rPr lang="en-US" sz="900" dirty="0" err="1"/>
              <a:t>Epub</a:t>
            </a:r>
            <a:r>
              <a:rPr lang="en-US" sz="900" dirty="0"/>
              <a:t> 2017 Jan 5. PubMed PMID: 28065813.i</a:t>
            </a:r>
          </a:p>
        </p:txBody>
      </p:sp>
      <p:graphicFrame>
        <p:nvGraphicFramePr>
          <p:cNvPr id="9" name="Diagram 8">
            <a:extLst>
              <a:ext uri="{FF2B5EF4-FFF2-40B4-BE49-F238E27FC236}">
                <a16:creationId xmlns:a16="http://schemas.microsoft.com/office/drawing/2014/main" id="{41828E08-80E1-93E5-22E3-386E2452D570}"/>
              </a:ext>
            </a:extLst>
          </p:cNvPr>
          <p:cNvGraphicFramePr/>
          <p:nvPr/>
        </p:nvGraphicFramePr>
        <p:xfrm>
          <a:off x="606287" y="0"/>
          <a:ext cx="9072477" cy="5891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p:nvPr>
        </p:nvSpPr>
        <p:spPr>
          <a:xfrm>
            <a:off x="885483" y="749548"/>
            <a:ext cx="8596668" cy="450963"/>
          </a:xfrm>
        </p:spPr>
        <p:txBody>
          <a:bodyPr>
            <a:noAutofit/>
          </a:bodyPr>
          <a:lstStyle/>
          <a:p>
            <a:pPr lvl="0"/>
            <a:r>
              <a:rPr lang="en-US" sz="4000" dirty="0"/>
              <a:t>Chronic SCD Pain Definition</a:t>
            </a:r>
          </a:p>
        </p:txBody>
      </p:sp>
    </p:spTree>
    <p:extLst>
      <p:ext uri="{BB962C8B-B14F-4D97-AF65-F5344CB8AC3E}">
        <p14:creationId xmlns:p14="http://schemas.microsoft.com/office/powerpoint/2010/main" val="21484987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1">
            <a:extLst>
              <a:ext uri="{FF2B5EF4-FFF2-40B4-BE49-F238E27FC236}">
                <a16:creationId xmlns:a16="http://schemas.microsoft.com/office/drawing/2014/main" id="{2233FB07-E20F-4B41-8C2E-9BC9461C6165}"/>
              </a:ext>
            </a:extLst>
          </p:cNvPr>
          <p:cNvGraphicFramePr>
            <a:graphicFrameLocks/>
          </p:cNvGraphicFramePr>
          <p:nvPr>
            <p:extLst>
              <p:ext uri="{D42A27DB-BD31-4B8C-83A1-F6EECF244321}">
                <p14:modId xmlns:p14="http://schemas.microsoft.com/office/powerpoint/2010/main" val="241309855"/>
              </p:ext>
            </p:extLst>
          </p:nvPr>
        </p:nvGraphicFramePr>
        <p:xfrm>
          <a:off x="647631" y="388539"/>
          <a:ext cx="11379315" cy="581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AE3D4527-0A35-4941-829D-A19E4C4436C5}"/>
              </a:ext>
            </a:extLst>
          </p:cNvPr>
          <p:cNvSpPr txBox="1">
            <a:spLocks/>
          </p:cNvSpPr>
          <p:nvPr/>
        </p:nvSpPr>
        <p:spPr>
          <a:xfrm>
            <a:off x="329203" y="189597"/>
            <a:ext cx="3998431" cy="1266250"/>
          </a:xfrm>
          <a:prstGeom prst="rect">
            <a:avLst/>
          </a:prstGeom>
        </p:spPr>
        <p:txBody>
          <a:bodyPr>
            <a:no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r>
              <a:rPr lang="en-US" sz="3600" b="1" dirty="0">
                <a:latin typeface="Arial" panose="020B0604020202020204" pitchFamily="34" charset="0"/>
                <a:cs typeface="Arial" panose="020B0604020202020204" pitchFamily="34" charset="0"/>
              </a:rPr>
              <a:t>Meeting Research Needs </a:t>
            </a:r>
          </a:p>
        </p:txBody>
      </p:sp>
      <p:pic>
        <p:nvPicPr>
          <p:cNvPr id="5" name="Graphic 4" descr="Network with solid fill">
            <a:extLst>
              <a:ext uri="{FF2B5EF4-FFF2-40B4-BE49-F238E27FC236}">
                <a16:creationId xmlns:a16="http://schemas.microsoft.com/office/drawing/2014/main" id="{B62E73EE-C45A-492E-BA24-C2FEACCC5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31611" y="153821"/>
            <a:ext cx="457200" cy="457200"/>
          </a:xfrm>
          <a:prstGeom prst="rect">
            <a:avLst/>
          </a:prstGeom>
        </p:spPr>
      </p:pic>
      <p:pic>
        <p:nvPicPr>
          <p:cNvPr id="7" name="Graphic 6" descr="Computer with solid fill">
            <a:extLst>
              <a:ext uri="{FF2B5EF4-FFF2-40B4-BE49-F238E27FC236}">
                <a16:creationId xmlns:a16="http://schemas.microsoft.com/office/drawing/2014/main" id="{33C67A48-1BBC-44E1-A2B5-9261DC2B75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62879" y="2282401"/>
            <a:ext cx="457200" cy="457200"/>
          </a:xfrm>
          <a:prstGeom prst="rect">
            <a:avLst/>
          </a:prstGeom>
        </p:spPr>
      </p:pic>
      <p:pic>
        <p:nvPicPr>
          <p:cNvPr id="9" name="Graphic 8" descr="Homeopathy with solid fill">
            <a:extLst>
              <a:ext uri="{FF2B5EF4-FFF2-40B4-BE49-F238E27FC236}">
                <a16:creationId xmlns:a16="http://schemas.microsoft.com/office/drawing/2014/main" id="{EC0B63C0-06C3-4BBC-A42A-3FB3EE174B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78452" y="4473522"/>
            <a:ext cx="457200" cy="457200"/>
          </a:xfrm>
          <a:prstGeom prst="rect">
            <a:avLst/>
          </a:prstGeom>
        </p:spPr>
      </p:pic>
      <p:pic>
        <p:nvPicPr>
          <p:cNvPr id="11" name="Graphic 10" descr="User with solid fill">
            <a:extLst>
              <a:ext uri="{FF2B5EF4-FFF2-40B4-BE49-F238E27FC236}">
                <a16:creationId xmlns:a16="http://schemas.microsoft.com/office/drawing/2014/main" id="{0C79D81D-D771-4C06-A250-2B8723991C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3478" y="2282401"/>
            <a:ext cx="457200" cy="457200"/>
          </a:xfrm>
          <a:prstGeom prst="rect">
            <a:avLst/>
          </a:prstGeom>
        </p:spPr>
      </p:pic>
      <p:sp>
        <p:nvSpPr>
          <p:cNvPr id="20" name="TextBox 19">
            <a:extLst>
              <a:ext uri="{FF2B5EF4-FFF2-40B4-BE49-F238E27FC236}">
                <a16:creationId xmlns:a16="http://schemas.microsoft.com/office/drawing/2014/main" id="{D7CA992E-C5D0-DD72-48B9-957EC3CDB8ED}"/>
              </a:ext>
            </a:extLst>
          </p:cNvPr>
          <p:cNvSpPr txBox="1"/>
          <p:nvPr/>
        </p:nvSpPr>
        <p:spPr>
          <a:xfrm>
            <a:off x="329203" y="5778976"/>
            <a:ext cx="4116960" cy="78483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Belfer I, Chen W, Weber W, Edwards E, Langevin HM. Unmet Need: Mechanistic and Translational Studies of Sickle Cell Disease Pain as a Whole-Person Health Challenge. J Pain. 2024 Oct;25(10):104603. </a:t>
            </a:r>
          </a:p>
        </p:txBody>
      </p:sp>
    </p:spTree>
    <p:extLst>
      <p:ext uri="{BB962C8B-B14F-4D97-AF65-F5344CB8AC3E}">
        <p14:creationId xmlns:p14="http://schemas.microsoft.com/office/powerpoint/2010/main" val="15737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6B59613-7FCF-4A0E-91BE-48F7932FD96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CA20A26E-1E66-40A3-B3FC-EE8AAE2F4AB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0496FFBF-D34C-41A0-92BE-7D5428E824E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C8C4F508-84FD-4214-9C88-3166989C14E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CC2C96DB-A74A-47D6-9467-C059F8C070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B77C2E5E-6932-4676-9E5E-DB960ADA90E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05429D2F-CC66-4EDC-81F1-28D1E27EC0B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8CD5EE12-0236-438D-8DBC-5B4DEF65F3C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1C9AACE3-83F3-5819-F763-F03B6EF87C7E}"/>
              </a:ext>
            </a:extLst>
          </p:cNvPr>
          <p:cNvSpPr txBox="1">
            <a:spLocks noChangeArrowheads="1"/>
          </p:cNvSpPr>
          <p:nvPr/>
        </p:nvSpPr>
        <p:spPr bwMode="auto">
          <a:xfrm>
            <a:off x="419100" y="1579922"/>
            <a:ext cx="6375436"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20" tIns="22860" rIns="45720" bIns="22860" anchor="t">
            <a:spAutoFit/>
          </a:bodyPr>
          <a:lstStyle>
            <a:defPPr>
              <a:defRPr lang="en-US"/>
            </a:defPPr>
            <a:lvl1pPr algn="l" rtl="0" fontAlgn="base">
              <a:spcBef>
                <a:spcPct val="0"/>
              </a:spcBef>
              <a:spcAft>
                <a:spcPct val="0"/>
              </a:spcAft>
              <a:defRPr sz="5713" kern="1200">
                <a:solidFill>
                  <a:schemeClr val="tx1"/>
                </a:solidFill>
                <a:latin typeface="Arial" panose="020B0604020202020204" pitchFamily="34" charset="0"/>
                <a:ea typeface="+mn-ea"/>
                <a:cs typeface="+mn-cs"/>
              </a:defRPr>
            </a:lvl1pPr>
            <a:lvl2pPr marL="1088365" algn="l" rtl="0" fontAlgn="base">
              <a:spcBef>
                <a:spcPct val="0"/>
              </a:spcBef>
              <a:spcAft>
                <a:spcPct val="0"/>
              </a:spcAft>
              <a:defRPr sz="5713" kern="1200">
                <a:solidFill>
                  <a:schemeClr val="tx1"/>
                </a:solidFill>
                <a:latin typeface="Arial" panose="020B0604020202020204" pitchFamily="34" charset="0"/>
                <a:ea typeface="+mn-ea"/>
                <a:cs typeface="+mn-cs"/>
              </a:defRPr>
            </a:lvl2pPr>
            <a:lvl3pPr marL="2176729" algn="l" rtl="0" fontAlgn="base">
              <a:spcBef>
                <a:spcPct val="0"/>
              </a:spcBef>
              <a:spcAft>
                <a:spcPct val="0"/>
              </a:spcAft>
              <a:defRPr sz="5713" kern="1200">
                <a:solidFill>
                  <a:schemeClr val="tx1"/>
                </a:solidFill>
                <a:latin typeface="Arial" panose="020B0604020202020204" pitchFamily="34" charset="0"/>
                <a:ea typeface="+mn-ea"/>
                <a:cs typeface="+mn-cs"/>
              </a:defRPr>
            </a:lvl3pPr>
            <a:lvl4pPr marL="3265094" algn="l" rtl="0" fontAlgn="base">
              <a:spcBef>
                <a:spcPct val="0"/>
              </a:spcBef>
              <a:spcAft>
                <a:spcPct val="0"/>
              </a:spcAft>
              <a:defRPr sz="5713" kern="1200">
                <a:solidFill>
                  <a:schemeClr val="tx1"/>
                </a:solidFill>
                <a:latin typeface="Arial" panose="020B0604020202020204" pitchFamily="34" charset="0"/>
                <a:ea typeface="+mn-ea"/>
                <a:cs typeface="+mn-cs"/>
              </a:defRPr>
            </a:lvl4pPr>
            <a:lvl5pPr marL="4353458" algn="l" rtl="0" fontAlgn="base">
              <a:spcBef>
                <a:spcPct val="0"/>
              </a:spcBef>
              <a:spcAft>
                <a:spcPct val="0"/>
              </a:spcAft>
              <a:defRPr sz="5713" kern="1200">
                <a:solidFill>
                  <a:schemeClr val="tx1"/>
                </a:solidFill>
                <a:latin typeface="Arial" panose="020B0604020202020204" pitchFamily="34" charset="0"/>
                <a:ea typeface="+mn-ea"/>
                <a:cs typeface="+mn-cs"/>
              </a:defRPr>
            </a:lvl5pPr>
            <a:lvl6pPr marL="5441823" algn="l" defTabSz="2176729" rtl="0" eaLnBrk="1" latinLnBrk="0" hangingPunct="1">
              <a:defRPr sz="5713" kern="1200">
                <a:solidFill>
                  <a:schemeClr val="tx1"/>
                </a:solidFill>
                <a:latin typeface="Arial" panose="020B0604020202020204" pitchFamily="34" charset="0"/>
                <a:ea typeface="+mn-ea"/>
                <a:cs typeface="+mn-cs"/>
              </a:defRPr>
            </a:lvl6pPr>
            <a:lvl7pPr marL="6530188" algn="l" defTabSz="2176729" rtl="0" eaLnBrk="1" latinLnBrk="0" hangingPunct="1">
              <a:defRPr sz="5713" kern="1200">
                <a:solidFill>
                  <a:schemeClr val="tx1"/>
                </a:solidFill>
                <a:latin typeface="Arial" panose="020B0604020202020204" pitchFamily="34" charset="0"/>
                <a:ea typeface="+mn-ea"/>
                <a:cs typeface="+mn-cs"/>
              </a:defRPr>
            </a:lvl7pPr>
            <a:lvl8pPr marL="7618552" algn="l" defTabSz="2176729" rtl="0" eaLnBrk="1" latinLnBrk="0" hangingPunct="1">
              <a:defRPr sz="5713" kern="1200">
                <a:solidFill>
                  <a:schemeClr val="tx1"/>
                </a:solidFill>
                <a:latin typeface="Arial" panose="020B0604020202020204" pitchFamily="34" charset="0"/>
                <a:ea typeface="+mn-ea"/>
                <a:cs typeface="+mn-cs"/>
              </a:defRPr>
            </a:lvl8pPr>
            <a:lvl9pPr marL="8706917" algn="l" defTabSz="2176729" rtl="0" eaLnBrk="1" latinLnBrk="0" hangingPunct="1">
              <a:defRPr sz="5713" kern="1200">
                <a:solidFill>
                  <a:schemeClr val="tx1"/>
                </a:solidFill>
                <a:latin typeface="Arial" panose="020B0604020202020204" pitchFamily="34" charset="0"/>
                <a:ea typeface="+mn-ea"/>
                <a:cs typeface="+mn-cs"/>
              </a:defRPr>
            </a:lvl9pPr>
          </a:lstStyle>
          <a:p>
            <a:r>
              <a:rPr lang="en-US" altLang="en-US" sz="3300" dirty="0">
                <a:solidFill>
                  <a:srgbClr val="000000"/>
                </a:solidFill>
                <a:latin typeface="Arial"/>
                <a:cs typeface="Arial"/>
              </a:rPr>
              <a:t>Dr. Wen Chen</a:t>
            </a:r>
            <a:endParaRPr lang="en-US" sz="3300" dirty="0">
              <a:solidFill>
                <a:srgbClr val="000000"/>
              </a:solidFill>
              <a:latin typeface="Arial"/>
              <a:cs typeface="Arial"/>
            </a:endParaRPr>
          </a:p>
          <a:p>
            <a:r>
              <a:rPr lang="en-US" altLang="en-US" sz="3300" dirty="0">
                <a:solidFill>
                  <a:srgbClr val="000000"/>
                </a:solidFill>
                <a:latin typeface="Arial"/>
                <a:cs typeface="Arial"/>
              </a:rPr>
              <a:t>Dr. Wendy Weber</a:t>
            </a:r>
            <a:endParaRPr lang="en-US" sz="2850" dirty="0">
              <a:solidFill>
                <a:srgbClr val="000000"/>
              </a:solidFill>
              <a:cs typeface="Arial"/>
            </a:endParaRPr>
          </a:p>
          <a:p>
            <a:r>
              <a:rPr lang="en-US" altLang="en-US" sz="3300" dirty="0">
                <a:solidFill>
                  <a:srgbClr val="000000"/>
                </a:solidFill>
                <a:latin typeface="Arial"/>
                <a:cs typeface="Arial"/>
              </a:rPr>
              <a:t>Dr. Emmeline Edwards</a:t>
            </a:r>
          </a:p>
          <a:p>
            <a:r>
              <a:rPr lang="en-US" altLang="en-US" sz="3300" dirty="0">
                <a:latin typeface="Arial"/>
                <a:cs typeface="Arial"/>
              </a:rPr>
              <a:t>Dr. Helene M. Langevin</a:t>
            </a:r>
            <a:endParaRPr lang="en-US" altLang="en-US" sz="3300" dirty="0">
              <a:cs typeface="Arial"/>
            </a:endParaRPr>
          </a:p>
        </p:txBody>
      </p:sp>
      <p:sp>
        <p:nvSpPr>
          <p:cNvPr id="2" name="Subtitle 2">
            <a:extLst>
              <a:ext uri="{FF2B5EF4-FFF2-40B4-BE49-F238E27FC236}">
                <a16:creationId xmlns:a16="http://schemas.microsoft.com/office/drawing/2014/main" id="{F9963501-11DC-0D58-9846-A842AAFD13A5}"/>
              </a:ext>
            </a:extLst>
          </p:cNvPr>
          <p:cNvSpPr>
            <a:spLocks noGrp="1"/>
          </p:cNvSpPr>
          <p:nvPr/>
        </p:nvSpPr>
        <p:spPr>
          <a:xfrm>
            <a:off x="321262" y="4137553"/>
            <a:ext cx="4685584" cy="929748"/>
          </a:xfrm>
          <a:prstGeom prst="rect">
            <a:avLst/>
          </a:prstGeom>
        </p:spPr>
        <p:txBody>
          <a:bodyPr vert="horz" lIns="108837" tIns="54418" rIns="108837" bIns="54418" rtlCol="0" anchor="t">
            <a:normAutofit fontScale="92500" lnSpcReduction="10000"/>
          </a:bodyPr>
          <a:lstStyle>
            <a:lvl1pPr marL="0" indent="0" algn="l" defTabSz="1088365" rtl="0" eaLnBrk="1" latinLnBrk="0" hangingPunct="1">
              <a:spcBef>
                <a:spcPct val="20000"/>
              </a:spcBef>
              <a:buClr>
                <a:srgbClr val="20558A"/>
              </a:buClr>
              <a:buSzPct val="80000"/>
              <a:buFont typeface="Wingdings" charset="2"/>
              <a:buNone/>
              <a:defRPr sz="6000" kern="1200">
                <a:solidFill>
                  <a:srgbClr val="000000"/>
                </a:solidFill>
                <a:latin typeface="+mn-lt"/>
                <a:ea typeface="+mn-ea"/>
                <a:cs typeface="+mn-cs"/>
              </a:defRPr>
            </a:lvl1pPr>
            <a:lvl2pPr marL="1088365" indent="0" algn="ctr" defTabSz="1088365" rtl="0" eaLnBrk="1" latinLnBrk="0" hangingPunct="1">
              <a:spcBef>
                <a:spcPct val="20000"/>
              </a:spcBef>
              <a:buClr>
                <a:srgbClr val="20558A"/>
              </a:buClr>
              <a:buFont typeface="Arial"/>
              <a:buNone/>
              <a:defRPr sz="6700" kern="1200">
                <a:solidFill>
                  <a:schemeClr val="tx1">
                    <a:tint val="75000"/>
                  </a:schemeClr>
                </a:solidFill>
                <a:latin typeface="+mn-lt"/>
                <a:ea typeface="+mn-ea"/>
                <a:cs typeface="+mn-cs"/>
              </a:defRPr>
            </a:lvl2pPr>
            <a:lvl3pPr marL="2176729" indent="0" algn="ctr" defTabSz="1088365" rtl="0" eaLnBrk="1" latinLnBrk="0" hangingPunct="1">
              <a:spcBef>
                <a:spcPct val="20000"/>
              </a:spcBef>
              <a:buClr>
                <a:srgbClr val="20558A"/>
              </a:buClr>
              <a:buFont typeface="Arial"/>
              <a:buNone/>
              <a:defRPr sz="5700" kern="1200">
                <a:solidFill>
                  <a:schemeClr val="tx1">
                    <a:tint val="75000"/>
                  </a:schemeClr>
                </a:solidFill>
                <a:latin typeface="+mn-lt"/>
                <a:ea typeface="+mn-ea"/>
                <a:cs typeface="+mn-cs"/>
              </a:defRPr>
            </a:lvl3pPr>
            <a:lvl4pPr marL="3265094" indent="0" algn="ctr" defTabSz="1088365" rtl="0" eaLnBrk="1" latinLnBrk="0" hangingPunct="1">
              <a:spcBef>
                <a:spcPct val="20000"/>
              </a:spcBef>
              <a:buClr>
                <a:srgbClr val="20558A"/>
              </a:buClr>
              <a:buFont typeface="Arial"/>
              <a:buNone/>
              <a:defRPr sz="4800" kern="1200">
                <a:solidFill>
                  <a:schemeClr val="tx1">
                    <a:tint val="75000"/>
                  </a:schemeClr>
                </a:solidFill>
                <a:latin typeface="+mn-lt"/>
                <a:ea typeface="+mn-ea"/>
                <a:cs typeface="+mn-cs"/>
              </a:defRPr>
            </a:lvl4pPr>
            <a:lvl5pPr marL="4353458" indent="0" algn="ctr" defTabSz="1088365" rtl="0" eaLnBrk="1" latinLnBrk="0" hangingPunct="1">
              <a:spcBef>
                <a:spcPct val="20000"/>
              </a:spcBef>
              <a:buFont typeface="Arial"/>
              <a:buNone/>
              <a:defRPr sz="4800" kern="1200">
                <a:solidFill>
                  <a:schemeClr val="tx1">
                    <a:tint val="75000"/>
                  </a:schemeClr>
                </a:solidFill>
                <a:latin typeface="+mn-lt"/>
                <a:ea typeface="+mn-ea"/>
                <a:cs typeface="+mn-cs"/>
              </a:defRPr>
            </a:lvl5pPr>
            <a:lvl6pPr marL="5441823" indent="0" algn="ctr" defTabSz="1088365"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30188" indent="0" algn="ctr" defTabSz="1088365"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8552" indent="0" algn="ctr" defTabSz="1088365"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6917" indent="0" algn="ctr" defTabSz="1088365"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700" dirty="0">
                <a:solidFill>
                  <a:schemeClr val="accent6">
                    <a:lumMod val="90000"/>
                    <a:lumOff val="10000"/>
                  </a:schemeClr>
                </a:solidFill>
                <a:latin typeface="Arial" panose="020B0604020202020204" pitchFamily="34" charset="0"/>
                <a:ea typeface="Calibri"/>
                <a:cs typeface="Arial" panose="020B0604020202020204" pitchFamily="34" charset="0"/>
              </a:rPr>
              <a:t>Contact: 301-435-1573 </a:t>
            </a:r>
            <a:endParaRPr lang="en-US" sz="2200" dirty="0">
              <a:solidFill>
                <a:schemeClr val="accent6">
                  <a:lumMod val="90000"/>
                  <a:lumOff val="10000"/>
                </a:schemeClr>
              </a:solidFill>
              <a:latin typeface="Arial" panose="020B0604020202020204" pitchFamily="34" charset="0"/>
              <a:ea typeface="Calibri"/>
              <a:cs typeface="Arial" panose="020B0604020202020204" pitchFamily="34" charset="0"/>
            </a:endParaRPr>
          </a:p>
          <a:p>
            <a:r>
              <a:rPr lang="en-US" sz="2700" u="sng" dirty="0">
                <a:solidFill>
                  <a:schemeClr val="accent6">
                    <a:lumMod val="90000"/>
                    <a:lumOff val="10000"/>
                  </a:schemeClr>
                </a:solidFill>
                <a:latin typeface="Arial" panose="020B0604020202020204" pitchFamily="34" charset="0"/>
                <a:ea typeface="Calibri"/>
                <a:cs typeface="Arial" panose="020B0604020202020204" pitchFamily="34" charset="0"/>
                <a:hlinkClick r:id="rId3">
                  <a:extLst>
                    <a:ext uri="{A12FA001-AC4F-418D-AE19-62706E023703}">
                      <ahyp:hlinkClr xmlns:ahyp="http://schemas.microsoft.com/office/drawing/2018/hyperlinkcolor" val="tx"/>
                    </a:ext>
                  </a:extLst>
                </a:hlinkClick>
              </a:rPr>
              <a:t>inna.belfer@nih.gov</a:t>
            </a:r>
            <a:endParaRPr lang="en-US" sz="2200" dirty="0">
              <a:solidFill>
                <a:schemeClr val="accent6">
                  <a:lumMod val="90000"/>
                  <a:lumOff val="10000"/>
                </a:schemeClr>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DCC2761-8D97-5238-2C79-5FB7916FFB74}"/>
              </a:ext>
            </a:extLst>
          </p:cNvPr>
          <p:cNvSpPr>
            <a:spLocks noGrp="1"/>
          </p:cNvSpPr>
          <p:nvPr>
            <p:ph type="title"/>
          </p:nvPr>
        </p:nvSpPr>
        <p:spPr/>
        <p:txBody>
          <a:bodyPr/>
          <a:lstStyle/>
          <a:p>
            <a:r>
              <a:rPr lang="en-US" sz="4400" dirty="0"/>
              <a:t>Collaborators</a:t>
            </a:r>
          </a:p>
        </p:txBody>
      </p:sp>
    </p:spTree>
    <p:extLst>
      <p:ext uri="{BB962C8B-B14F-4D97-AF65-F5344CB8AC3E}">
        <p14:creationId xmlns:p14="http://schemas.microsoft.com/office/powerpoint/2010/main" val="250901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98BD56-8EB5-A6DA-D525-DB563F5EB3F7}"/>
              </a:ext>
            </a:extLst>
          </p:cNvPr>
          <p:cNvSpPr>
            <a:spLocks noGrp="1"/>
          </p:cNvSpPr>
          <p:nvPr>
            <p:ph type="title"/>
          </p:nvPr>
        </p:nvSpPr>
        <p:spPr>
          <a:xfrm>
            <a:off x="978180" y="95298"/>
            <a:ext cx="11213819" cy="948135"/>
          </a:xfrm>
        </p:spPr>
        <p:txBody>
          <a:bodyPr/>
          <a:lstStyle/>
          <a:p>
            <a:r>
              <a:rPr lang="en-US" sz="5400" dirty="0">
                <a:solidFill>
                  <a:schemeClr val="tx1"/>
                </a:solidFill>
              </a:rPr>
              <a:t>Pain Computer</a:t>
            </a:r>
          </a:p>
        </p:txBody>
      </p:sp>
      <p:pic>
        <p:nvPicPr>
          <p:cNvPr id="8" name="Content Placeholder 55">
            <a:extLst>
              <a:ext uri="{FF2B5EF4-FFF2-40B4-BE49-F238E27FC236}">
                <a16:creationId xmlns:a16="http://schemas.microsoft.com/office/drawing/2014/main" id="{CCC55305-D3F5-78D2-3FBB-5BFB416DD8C2}"/>
              </a:ext>
            </a:extLst>
          </p:cNvPr>
          <p:cNvPicPr>
            <a:picLocks noChangeAspect="1"/>
          </p:cNvPicPr>
          <p:nvPr/>
        </p:nvPicPr>
        <p:blipFill>
          <a:blip r:embed="rId3"/>
          <a:stretch>
            <a:fillRect/>
          </a:stretch>
        </p:blipFill>
        <p:spPr>
          <a:xfrm>
            <a:off x="1696028" y="3774768"/>
            <a:ext cx="583861" cy="1923054"/>
          </a:xfrm>
          <a:prstGeom prst="rect">
            <a:avLst/>
          </a:prstGeom>
          <a:noFill/>
        </p:spPr>
      </p:pic>
      <p:graphicFrame>
        <p:nvGraphicFramePr>
          <p:cNvPr id="9" name="Diagram 8">
            <a:extLst>
              <a:ext uri="{FF2B5EF4-FFF2-40B4-BE49-F238E27FC236}">
                <a16:creationId xmlns:a16="http://schemas.microsoft.com/office/drawing/2014/main" id="{8D15772D-C51C-D47F-8A8B-5333982D4401}"/>
              </a:ext>
            </a:extLst>
          </p:cNvPr>
          <p:cNvGraphicFramePr/>
          <p:nvPr>
            <p:extLst>
              <p:ext uri="{D42A27DB-BD31-4B8C-83A1-F6EECF244321}">
                <p14:modId xmlns:p14="http://schemas.microsoft.com/office/powerpoint/2010/main" val="3167157894"/>
              </p:ext>
            </p:extLst>
          </p:nvPr>
        </p:nvGraphicFramePr>
        <p:xfrm>
          <a:off x="6852962" y="1430957"/>
          <a:ext cx="4672542" cy="3482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B306F779-BC9D-55D7-530A-9C1D87C9572C}"/>
              </a:ext>
            </a:extLst>
          </p:cNvPr>
          <p:cNvGraphicFramePr/>
          <p:nvPr>
            <p:extLst>
              <p:ext uri="{D42A27DB-BD31-4B8C-83A1-F6EECF244321}">
                <p14:modId xmlns:p14="http://schemas.microsoft.com/office/powerpoint/2010/main" val="3972906103"/>
              </p:ext>
            </p:extLst>
          </p:nvPr>
        </p:nvGraphicFramePr>
        <p:xfrm>
          <a:off x="978181" y="2746064"/>
          <a:ext cx="5450124" cy="8519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Right Arrow 10">
            <a:extLst>
              <a:ext uri="{FF2B5EF4-FFF2-40B4-BE49-F238E27FC236}">
                <a16:creationId xmlns:a16="http://schemas.microsoft.com/office/drawing/2014/main" id="{7D25134E-00E1-345B-32E0-706C5245B5D9}"/>
              </a:ext>
            </a:extLst>
          </p:cNvPr>
          <p:cNvSpPr/>
          <p:nvPr/>
        </p:nvSpPr>
        <p:spPr>
          <a:xfrm>
            <a:off x="6490536" y="2895983"/>
            <a:ext cx="544011" cy="559508"/>
          </a:xfrm>
          <a:prstGeom prst="rightArrow">
            <a:avLst/>
          </a:prstGeom>
          <a:solidFill>
            <a:schemeClr val="accent1">
              <a:lumMod val="20000"/>
              <a:lumOff val="8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9">
            <a:extLst>
              <a:ext uri="{FF2B5EF4-FFF2-40B4-BE49-F238E27FC236}">
                <a16:creationId xmlns:a16="http://schemas.microsoft.com/office/drawing/2014/main" id="{C4A1C660-AFA9-7432-B878-FCA2787522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4861218" y="3977276"/>
            <a:ext cx="914401" cy="1124067"/>
          </a:xfrm>
          <a:prstGeom prst="rect">
            <a:avLst/>
          </a:prstGeom>
          <a:solidFill>
            <a:schemeClr val="tx1"/>
          </a:solidFill>
        </p:spPr>
      </p:pic>
      <p:pic>
        <p:nvPicPr>
          <p:cNvPr id="14" name="Graphic 13" descr="Crying face with solid fill with solid fill">
            <a:extLst>
              <a:ext uri="{FF2B5EF4-FFF2-40B4-BE49-F238E27FC236}">
                <a16:creationId xmlns:a16="http://schemas.microsoft.com/office/drawing/2014/main" id="{CADDF373-BF8A-B8AF-A15A-0442B936C0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99420" y="3598033"/>
            <a:ext cx="914400" cy="914400"/>
          </a:xfrm>
          <a:prstGeom prst="rect">
            <a:avLst/>
          </a:prstGeom>
        </p:spPr>
      </p:pic>
      <p:pic>
        <p:nvPicPr>
          <p:cNvPr id="16" name="Graphic 15" descr="Worried face outline with solid fill">
            <a:extLst>
              <a:ext uri="{FF2B5EF4-FFF2-40B4-BE49-F238E27FC236}">
                <a16:creationId xmlns:a16="http://schemas.microsoft.com/office/drawing/2014/main" id="{962C0F94-32F7-158B-61E2-6E60C29F17C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68918" y="3598033"/>
            <a:ext cx="914400" cy="914400"/>
          </a:xfrm>
          <a:prstGeom prst="rect">
            <a:avLst/>
          </a:prstGeom>
        </p:spPr>
      </p:pic>
      <p:pic>
        <p:nvPicPr>
          <p:cNvPr id="20" name="Graphic 19" descr="Ambulance with solid fill">
            <a:extLst>
              <a:ext uri="{FF2B5EF4-FFF2-40B4-BE49-F238E27FC236}">
                <a16:creationId xmlns:a16="http://schemas.microsoft.com/office/drawing/2014/main" id="{CAF6A3B4-9C37-AC33-A882-74ADFA3F8BA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2033" y="2048268"/>
            <a:ext cx="914400" cy="914400"/>
          </a:xfrm>
          <a:prstGeom prst="rect">
            <a:avLst/>
          </a:prstGeom>
        </p:spPr>
      </p:pic>
      <p:sp>
        <p:nvSpPr>
          <p:cNvPr id="21" name="U-Turn Arrow 20">
            <a:extLst>
              <a:ext uri="{FF2B5EF4-FFF2-40B4-BE49-F238E27FC236}">
                <a16:creationId xmlns:a16="http://schemas.microsoft.com/office/drawing/2014/main" id="{5162B693-044E-F0C7-41E1-31CD7F3E5D16}"/>
              </a:ext>
            </a:extLst>
          </p:cNvPr>
          <p:cNvSpPr/>
          <p:nvPr/>
        </p:nvSpPr>
        <p:spPr>
          <a:xfrm flipH="1" flipV="1">
            <a:off x="5451288" y="5806996"/>
            <a:ext cx="3895911" cy="75981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U-Turn Arrow 21">
            <a:extLst>
              <a:ext uri="{FF2B5EF4-FFF2-40B4-BE49-F238E27FC236}">
                <a16:creationId xmlns:a16="http://schemas.microsoft.com/office/drawing/2014/main" id="{876BF7E1-4734-466F-3418-69CA6A6BEF46}"/>
              </a:ext>
            </a:extLst>
          </p:cNvPr>
          <p:cNvSpPr/>
          <p:nvPr/>
        </p:nvSpPr>
        <p:spPr>
          <a:xfrm flipH="1" flipV="1">
            <a:off x="1835087" y="5687125"/>
            <a:ext cx="3477142" cy="914401"/>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C3C3FC4B-52E9-BA74-F7B1-B0EEB870A918}"/>
              </a:ext>
            </a:extLst>
          </p:cNvPr>
          <p:cNvSpPr txBox="1"/>
          <p:nvPr/>
        </p:nvSpPr>
        <p:spPr>
          <a:xfrm>
            <a:off x="2370224" y="5702920"/>
            <a:ext cx="309779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Feedback, downregulation, back-</a:t>
            </a:r>
            <a:r>
              <a:rPr lang="en-US" sz="1600" dirty="0" err="1">
                <a:latin typeface="Arial" panose="020B0604020202020204" pitchFamily="34" charset="0"/>
                <a:cs typeface="Arial" panose="020B0604020202020204" pitchFamily="34" charset="0"/>
              </a:rPr>
              <a:t>signalling</a:t>
            </a:r>
            <a:r>
              <a:rPr lang="en-US" sz="16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51766DB-3C1A-4424-1E96-F1BDC4DA0FC1}"/>
              </a:ext>
            </a:extLst>
          </p:cNvPr>
          <p:cNvSpPr txBox="1"/>
          <p:nvPr/>
        </p:nvSpPr>
        <p:spPr>
          <a:xfrm>
            <a:off x="6006966" y="5725232"/>
            <a:ext cx="309779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Feedback, downregulation, back-</a:t>
            </a:r>
            <a:r>
              <a:rPr lang="en-US" sz="1600" dirty="0" err="1">
                <a:latin typeface="Arial" panose="020B0604020202020204" pitchFamily="34" charset="0"/>
                <a:cs typeface="Arial" panose="020B0604020202020204" pitchFamily="34" charset="0"/>
              </a:rPr>
              <a:t>signalling</a:t>
            </a:r>
            <a:r>
              <a:rPr lang="en-US" sz="16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901AF8CE-B9B4-EF7A-06D0-5814A5130520}"/>
              </a:ext>
            </a:extLst>
          </p:cNvPr>
          <p:cNvSpPr txBox="1"/>
          <p:nvPr/>
        </p:nvSpPr>
        <p:spPr>
          <a:xfrm>
            <a:off x="978181" y="909409"/>
            <a:ext cx="309779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Multimodal input devices</a:t>
            </a:r>
          </a:p>
        </p:txBody>
      </p:sp>
      <p:sp>
        <p:nvSpPr>
          <p:cNvPr id="6" name="TextBox 5">
            <a:extLst>
              <a:ext uri="{FF2B5EF4-FFF2-40B4-BE49-F238E27FC236}">
                <a16:creationId xmlns:a16="http://schemas.microsoft.com/office/drawing/2014/main" id="{CD7224BD-27DB-D3FF-7D78-18E69B4A479E}"/>
              </a:ext>
            </a:extLst>
          </p:cNvPr>
          <p:cNvSpPr txBox="1"/>
          <p:nvPr/>
        </p:nvSpPr>
        <p:spPr>
          <a:xfrm>
            <a:off x="4198664" y="943635"/>
            <a:ext cx="309779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Central Processing Unit</a:t>
            </a:r>
          </a:p>
        </p:txBody>
      </p:sp>
      <p:sp>
        <p:nvSpPr>
          <p:cNvPr id="7" name="TextBox 6">
            <a:extLst>
              <a:ext uri="{FF2B5EF4-FFF2-40B4-BE49-F238E27FC236}">
                <a16:creationId xmlns:a16="http://schemas.microsoft.com/office/drawing/2014/main" id="{19B7DC44-9CAB-2019-6FA7-54AB699A09FE}"/>
              </a:ext>
            </a:extLst>
          </p:cNvPr>
          <p:cNvSpPr txBox="1"/>
          <p:nvPr/>
        </p:nvSpPr>
        <p:spPr>
          <a:xfrm>
            <a:off x="7882695" y="943635"/>
            <a:ext cx="355366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Multimodal output devices</a:t>
            </a:r>
          </a:p>
        </p:txBody>
      </p:sp>
      <p:pic>
        <p:nvPicPr>
          <p:cNvPr id="13" name="Graphic 12" descr="Crying face with solid fill with solid fill">
            <a:extLst>
              <a:ext uri="{FF2B5EF4-FFF2-40B4-BE49-F238E27FC236}">
                <a16:creationId xmlns:a16="http://schemas.microsoft.com/office/drawing/2014/main" id="{E42113C8-CDB4-8854-F34A-655BD42AC3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50474" y="3652428"/>
            <a:ext cx="914400" cy="914400"/>
          </a:xfrm>
          <a:prstGeom prst="rect">
            <a:avLst/>
          </a:prstGeom>
        </p:spPr>
      </p:pic>
      <p:pic>
        <p:nvPicPr>
          <p:cNvPr id="17" name="Graphic 16" descr="Thermometer with solid fill">
            <a:extLst>
              <a:ext uri="{FF2B5EF4-FFF2-40B4-BE49-F238E27FC236}">
                <a16:creationId xmlns:a16="http://schemas.microsoft.com/office/drawing/2014/main" id="{D4AB4983-8E25-3336-5391-6E4D70C1F30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46336" y="3774768"/>
            <a:ext cx="914400" cy="914400"/>
          </a:xfrm>
          <a:prstGeom prst="rect">
            <a:avLst/>
          </a:prstGeom>
        </p:spPr>
      </p:pic>
      <p:pic>
        <p:nvPicPr>
          <p:cNvPr id="23" name="Graphic 22" descr="Snow with solid fill">
            <a:extLst>
              <a:ext uri="{FF2B5EF4-FFF2-40B4-BE49-F238E27FC236}">
                <a16:creationId xmlns:a16="http://schemas.microsoft.com/office/drawing/2014/main" id="{1CF9F640-923C-53C8-1683-19D5B8BD19A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28931" y="4621223"/>
            <a:ext cx="914400" cy="914400"/>
          </a:xfrm>
          <a:prstGeom prst="rect">
            <a:avLst/>
          </a:prstGeom>
        </p:spPr>
      </p:pic>
      <p:pic>
        <p:nvPicPr>
          <p:cNvPr id="25" name="Graphic 24" descr="Highway scene outline">
            <a:extLst>
              <a:ext uri="{FF2B5EF4-FFF2-40B4-BE49-F238E27FC236}">
                <a16:creationId xmlns:a16="http://schemas.microsoft.com/office/drawing/2014/main" id="{2E143FDA-FCBE-1453-9FCA-F0DCF7C4614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66496" y="4566828"/>
            <a:ext cx="914400" cy="914400"/>
          </a:xfrm>
          <a:prstGeom prst="rect">
            <a:avLst/>
          </a:prstGeom>
        </p:spPr>
      </p:pic>
      <p:pic>
        <p:nvPicPr>
          <p:cNvPr id="27" name="Graphic 26" descr="Sleep with solid fill">
            <a:extLst>
              <a:ext uri="{FF2B5EF4-FFF2-40B4-BE49-F238E27FC236}">
                <a16:creationId xmlns:a16="http://schemas.microsoft.com/office/drawing/2014/main" id="{DEC12FED-718B-E8AC-6F5E-14FD18C0F44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862457" y="4785939"/>
            <a:ext cx="914400" cy="914400"/>
          </a:xfrm>
          <a:prstGeom prst="rect">
            <a:avLst/>
          </a:prstGeom>
        </p:spPr>
      </p:pic>
    </p:spTree>
    <p:extLst>
      <p:ext uri="{BB962C8B-B14F-4D97-AF65-F5344CB8AC3E}">
        <p14:creationId xmlns:p14="http://schemas.microsoft.com/office/powerpoint/2010/main" val="3509671724"/>
      </p:ext>
    </p:extLst>
  </p:cSld>
  <p:clrMapOvr>
    <a:masterClrMapping/>
  </p:clrMapOvr>
  <p:transition spd="slow" advTm="4594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1594D-EE95-00D8-88E8-5FFF100B952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65FE48F-2858-5533-A29F-32999FB63B8E}"/>
              </a:ext>
            </a:extLst>
          </p:cNvPr>
          <p:cNvSpPr>
            <a:spLocks noGrp="1"/>
          </p:cNvSpPr>
          <p:nvPr>
            <p:ph type="title"/>
          </p:nvPr>
        </p:nvSpPr>
        <p:spPr>
          <a:xfrm>
            <a:off x="891228" y="321276"/>
            <a:ext cx="9788905" cy="969762"/>
          </a:xfrm>
        </p:spPr>
        <p:txBody>
          <a:bodyPr vert="horz" lIns="0" tIns="0" rIns="0" bIns="0" rtlCol="0" anchor="t" anchorCtr="0">
            <a:normAutofit/>
          </a:bodyPr>
          <a:lstStyle/>
          <a:p>
            <a:r>
              <a:rPr lang="en-US" sz="6000" dirty="0" err="1"/>
              <a:t>Nociplastic</a:t>
            </a:r>
            <a:r>
              <a:rPr lang="en-US" sz="6000" dirty="0"/>
              <a:t> Pain</a:t>
            </a:r>
          </a:p>
        </p:txBody>
      </p:sp>
      <p:sp>
        <p:nvSpPr>
          <p:cNvPr id="5" name="TextBox 4">
            <a:extLst>
              <a:ext uri="{FF2B5EF4-FFF2-40B4-BE49-F238E27FC236}">
                <a16:creationId xmlns:a16="http://schemas.microsoft.com/office/drawing/2014/main" id="{77B7A636-9C7C-3731-1D41-62358E4F10B4}"/>
              </a:ext>
            </a:extLst>
          </p:cNvPr>
          <p:cNvSpPr txBox="1"/>
          <p:nvPr/>
        </p:nvSpPr>
        <p:spPr>
          <a:xfrm>
            <a:off x="2239473" y="6031525"/>
            <a:ext cx="9457507" cy="784830"/>
          </a:xfrm>
          <a:prstGeom prst="rect">
            <a:avLst/>
          </a:prstGeom>
          <a:noFill/>
        </p:spPr>
        <p:txBody>
          <a:bodyPr wrap="square" rtlCol="0">
            <a:spAutoFit/>
          </a:bodyPr>
          <a:lstStyle/>
          <a:p>
            <a:r>
              <a:rPr lang="en-US" sz="900" dirty="0"/>
              <a:t>1: von </a:t>
            </a:r>
            <a:r>
              <a:rPr lang="en-US" sz="900" dirty="0" err="1"/>
              <a:t>Hehn</a:t>
            </a:r>
            <a:r>
              <a:rPr lang="en-US" sz="900" dirty="0"/>
              <a:t> CA, Baron R, Woolf CJ. Deconstructing the neuropathic pain phenotype to reveal neural mechanisms. Neuron. 2012 Feb 23;73(4):638-52. Review. PubMed PMID: 22365541; PubMed Central PMCID: PMC3319438.</a:t>
            </a:r>
            <a:r>
              <a:rPr lang="en-US" sz="900" dirty="0">
                <a:latin typeface="Arial" panose="020B0604020202020204" pitchFamily="34" charset="0"/>
                <a:ea typeface="ＭＳ Ｐゴシック" pitchFamily="34" charset="-128"/>
                <a:cs typeface="Arial" panose="020B0604020202020204" pitchFamily="34" charset="0"/>
              </a:rPr>
              <a:t> Wilkie DJ, </a:t>
            </a:r>
            <a:r>
              <a:rPr lang="en-US" sz="900" dirty="0" err="1">
                <a:latin typeface="Arial" panose="020B0604020202020204" pitchFamily="34" charset="0"/>
                <a:ea typeface="ＭＳ Ｐゴシック" pitchFamily="34" charset="-128"/>
                <a:cs typeface="Arial" panose="020B0604020202020204" pitchFamily="34" charset="0"/>
              </a:rPr>
              <a:t>Molokie</a:t>
            </a:r>
            <a:r>
              <a:rPr lang="en-US" sz="900" dirty="0">
                <a:latin typeface="Arial" panose="020B0604020202020204" pitchFamily="34" charset="0"/>
                <a:ea typeface="ＭＳ Ｐゴシック" pitchFamily="34" charset="-128"/>
                <a:cs typeface="Arial" panose="020B0604020202020204" pitchFamily="34" charset="0"/>
              </a:rPr>
              <a:t> R, Boyd-Seal D, Suarez ML, Kim YO, </a:t>
            </a:r>
            <a:r>
              <a:rPr lang="en-US" sz="900" dirty="0" err="1">
                <a:latin typeface="Arial" panose="020B0604020202020204" pitchFamily="34" charset="0"/>
                <a:ea typeface="ＭＳ Ｐゴシック" pitchFamily="34" charset="-128"/>
                <a:cs typeface="Arial" panose="020B0604020202020204" pitchFamily="34" charset="0"/>
              </a:rPr>
              <a:t>Zong</a:t>
            </a:r>
            <a:r>
              <a:rPr lang="en-US" sz="900" dirty="0">
                <a:latin typeface="Arial" panose="020B0604020202020204" pitchFamily="34" charset="0"/>
                <a:ea typeface="ＭＳ Ｐゴシック" pitchFamily="34" charset="-128"/>
                <a:cs typeface="Arial" panose="020B0604020202020204" pitchFamily="34" charset="0"/>
              </a:rPr>
              <a:t> S, </a:t>
            </a:r>
            <a:r>
              <a:rPr lang="en-US" sz="900" dirty="0" err="1">
                <a:latin typeface="Arial" panose="020B0604020202020204" pitchFamily="34" charset="0"/>
                <a:ea typeface="ＭＳ Ｐゴシック" pitchFamily="34" charset="-128"/>
                <a:cs typeface="Arial" panose="020B0604020202020204" pitchFamily="34" charset="0"/>
              </a:rPr>
              <a:t>Wittert</a:t>
            </a:r>
            <a:r>
              <a:rPr lang="en-US" sz="900" dirty="0">
                <a:latin typeface="Arial" panose="020B0604020202020204" pitchFamily="34" charset="0"/>
                <a:ea typeface="ＭＳ Ｐゴシック" pitchFamily="34" charset="-128"/>
                <a:cs typeface="Arial" panose="020B0604020202020204" pitchFamily="34" charset="0"/>
              </a:rPr>
              <a:t> H, Zhao Z, </a:t>
            </a:r>
            <a:r>
              <a:rPr lang="en-US" sz="900" dirty="0" err="1">
                <a:latin typeface="Arial" panose="020B0604020202020204" pitchFamily="34" charset="0"/>
                <a:ea typeface="ＭＳ Ｐゴシック" pitchFamily="34" charset="-128"/>
                <a:cs typeface="Arial" panose="020B0604020202020204" pitchFamily="34" charset="0"/>
              </a:rPr>
              <a:t>Saunthararajah</a:t>
            </a:r>
            <a:r>
              <a:rPr lang="en-US" sz="900" dirty="0">
                <a:latin typeface="Arial" panose="020B0604020202020204" pitchFamily="34" charset="0"/>
                <a:ea typeface="ＭＳ Ｐゴシック" pitchFamily="34" charset="-128"/>
                <a:cs typeface="Arial" panose="020B0604020202020204" pitchFamily="34" charset="0"/>
              </a:rPr>
              <a:t> Y, Wang ZJ. Patient-reported outcomes: descriptors of nociceptive and neuropathic pain and barriers to effective pain management in adult outpatients with sickle cell disease. J Natl Med Assoc. 2010 Jan;102(1):18-27.</a:t>
            </a:r>
          </a:p>
          <a:p>
            <a:r>
              <a:rPr lang="en-US" sz="900" dirty="0" err="1"/>
              <a:t>Fitzcharles</a:t>
            </a:r>
            <a:r>
              <a:rPr lang="en-US" sz="900" dirty="0"/>
              <a:t>, et al,  </a:t>
            </a:r>
            <a:r>
              <a:rPr lang="en-US" sz="900" i="1" dirty="0"/>
              <a:t>Lancet </a:t>
            </a:r>
            <a:r>
              <a:rPr lang="en-US" sz="900" dirty="0"/>
              <a:t>2021; 397: 2098–110</a:t>
            </a:r>
            <a:endParaRPr lang="en-US" sz="900" dirty="0">
              <a:latin typeface="Arial" panose="020B0604020202020204" pitchFamily="34" charset="0"/>
              <a:ea typeface="ＭＳ Ｐゴシック" pitchFamily="34" charset="-128"/>
              <a:cs typeface="Arial" panose="020B0604020202020204" pitchFamily="34" charset="0"/>
            </a:endParaRPr>
          </a:p>
          <a:p>
            <a:endParaRPr lang="en-US" sz="900" dirty="0"/>
          </a:p>
        </p:txBody>
      </p:sp>
      <p:graphicFrame>
        <p:nvGraphicFramePr>
          <p:cNvPr id="10" name="Content Placeholder 9">
            <a:extLst>
              <a:ext uri="{FF2B5EF4-FFF2-40B4-BE49-F238E27FC236}">
                <a16:creationId xmlns:a16="http://schemas.microsoft.com/office/drawing/2014/main" id="{53016809-7D40-A057-C851-178FF05C8DDC}"/>
              </a:ext>
            </a:extLst>
          </p:cNvPr>
          <p:cNvGraphicFramePr>
            <a:graphicFrameLocks noGrp="1"/>
          </p:cNvGraphicFramePr>
          <p:nvPr>
            <p:ph sz="half" idx="2"/>
            <p:extLst>
              <p:ext uri="{D42A27DB-BD31-4B8C-83A1-F6EECF244321}">
                <p14:modId xmlns:p14="http://schemas.microsoft.com/office/powerpoint/2010/main" val="2914451148"/>
              </p:ext>
            </p:extLst>
          </p:nvPr>
        </p:nvGraphicFramePr>
        <p:xfrm>
          <a:off x="1047504" y="1430100"/>
          <a:ext cx="89051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9692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795D53E-1A7F-06E1-61E7-A7BF55E06913}"/>
              </a:ext>
            </a:extLst>
          </p:cNvPr>
          <p:cNvSpPr>
            <a:spLocks noGrp="1"/>
          </p:cNvSpPr>
          <p:nvPr>
            <p:ph type="title"/>
          </p:nvPr>
        </p:nvSpPr>
        <p:spPr>
          <a:xfrm>
            <a:off x="768719" y="580109"/>
            <a:ext cx="11049000" cy="731520"/>
          </a:xfrm>
        </p:spPr>
        <p:txBody>
          <a:bodyPr vert="horz" lIns="91440" tIns="45720" rIns="91440" bIns="45720" rtlCol="0" anchor="ctr">
            <a:noAutofit/>
          </a:bodyPr>
          <a:lstStyle/>
          <a:p>
            <a:r>
              <a:rPr lang="en-US" sz="5400" dirty="0">
                <a:solidFill>
                  <a:schemeClr val="tx1"/>
                </a:solidFill>
                <a:ea typeface="+mj-ea"/>
                <a:cs typeface="Poppins" pitchFamily="2" charset="77"/>
              </a:rPr>
              <a:t>Pain Transformation in SCD</a:t>
            </a:r>
          </a:p>
        </p:txBody>
      </p:sp>
      <p:graphicFrame>
        <p:nvGraphicFramePr>
          <p:cNvPr id="6" name="!!Body">
            <a:extLst>
              <a:ext uri="{FF2B5EF4-FFF2-40B4-BE49-F238E27FC236}">
                <a16:creationId xmlns:a16="http://schemas.microsoft.com/office/drawing/2014/main" id="{5E44E815-91DF-9C8D-2530-F9770BA9478B}"/>
              </a:ext>
            </a:extLst>
          </p:cNvPr>
          <p:cNvGraphicFramePr>
            <a:graphicFrameLocks noChangeAspect="1"/>
          </p:cNvGraphicFramePr>
          <p:nvPr/>
        </p:nvGraphicFramePr>
        <p:xfrm>
          <a:off x="768719" y="1025055"/>
          <a:ext cx="10654562" cy="5580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3">
            <a:extLst>
              <a:ext uri="{FF2B5EF4-FFF2-40B4-BE49-F238E27FC236}">
                <a16:creationId xmlns:a16="http://schemas.microsoft.com/office/drawing/2014/main" id="{10E60FA9-8EE5-6554-3227-7C4FFD7B2356}"/>
              </a:ext>
            </a:extLst>
          </p:cNvPr>
          <p:cNvSpPr txBox="1">
            <a:spLocks noChangeArrowheads="1"/>
          </p:cNvSpPr>
          <p:nvPr/>
        </p:nvSpPr>
        <p:spPr bwMode="auto">
          <a:xfrm>
            <a:off x="2270447" y="6092458"/>
            <a:ext cx="8234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4000">
                <a:solidFill>
                  <a:schemeClr val="tx1"/>
                </a:solidFill>
                <a:latin typeface="ChelthmITC Bk BT" pitchFamily="18" charset="0"/>
                <a:ea typeface="ＭＳ Ｐゴシック" panose="020B0600070205080204" pitchFamily="34" charset="-128"/>
              </a:defRPr>
            </a:lvl1pPr>
            <a:lvl2pPr marL="742950" indent="-285750">
              <a:spcBef>
                <a:spcPct val="20000"/>
              </a:spcBef>
              <a:buChar char="–"/>
              <a:defRPr sz="3200">
                <a:solidFill>
                  <a:schemeClr val="tx1"/>
                </a:solidFill>
                <a:latin typeface="ChelthmITC Bk BT" pitchFamily="18" charset="0"/>
                <a:ea typeface="ＭＳ Ｐゴシック" panose="020B0600070205080204" pitchFamily="34" charset="-128"/>
              </a:defRPr>
            </a:lvl2pPr>
            <a:lvl3pPr marL="1143000" indent="-228600">
              <a:spcBef>
                <a:spcPct val="20000"/>
              </a:spcBef>
              <a:buChar char="•"/>
              <a:defRPr sz="2800">
                <a:solidFill>
                  <a:schemeClr val="tx1"/>
                </a:solidFill>
                <a:latin typeface="ChelthmITC Bk BT" pitchFamily="18" charset="0"/>
                <a:ea typeface="ＭＳ Ｐゴシック" panose="020B0600070205080204" pitchFamily="34" charset="-128"/>
              </a:defRPr>
            </a:lvl3pPr>
            <a:lvl4pPr marL="1600200" indent="-228600">
              <a:spcBef>
                <a:spcPct val="20000"/>
              </a:spcBef>
              <a:buChar char="–"/>
              <a:defRPr sz="2000">
                <a:solidFill>
                  <a:schemeClr val="tx1"/>
                </a:solidFill>
                <a:latin typeface="ChelthmITC Bk BT" pitchFamily="18" charset="0"/>
                <a:ea typeface="ＭＳ Ｐゴシック" panose="020B0600070205080204" pitchFamily="34" charset="-128"/>
              </a:defRPr>
            </a:lvl4pPr>
            <a:lvl5pPr marL="2057400" indent="-228600">
              <a:spcBef>
                <a:spcPct val="20000"/>
              </a:spcBef>
              <a:buChar char="»"/>
              <a:defRPr>
                <a:solidFill>
                  <a:schemeClr val="tx1"/>
                </a:solidFill>
                <a:latin typeface="ChelthmITC Bk BT"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ChelthmITC Bk BT"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ChelthmITC Bk BT"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ChelthmITC Bk BT"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ChelthmITC Bk BT" pitchFamily="18" charset="0"/>
                <a:ea typeface="ＭＳ Ｐゴシック" panose="020B0600070205080204" pitchFamily="34" charset="-128"/>
              </a:defRPr>
            </a:lvl9pPr>
          </a:lstStyle>
          <a:p>
            <a:pPr>
              <a:spcBef>
                <a:spcPct val="0"/>
              </a:spcBef>
              <a:buFontTx/>
              <a:buNone/>
            </a:pPr>
            <a:r>
              <a:rPr lang="en-US" sz="900" dirty="0" err="1"/>
              <a:t>Latremoliere</a:t>
            </a:r>
            <a:r>
              <a:rPr lang="en-US" sz="900" dirty="0"/>
              <a:t> A, Woolf CJ. Central sensitization: a generator of pain hypersensitivity by central neural plasticity. J Pain. 2009 Sep;10(9):895-926. </a:t>
            </a:r>
            <a:r>
              <a:rPr lang="en-US" sz="900" dirty="0" err="1"/>
              <a:t>doi</a:t>
            </a:r>
            <a:r>
              <a:rPr lang="en-US" sz="900" dirty="0"/>
              <a:t>: 10.1016/j.jpain.2009.06.012. PMID: 19712899; PMCID: PMC2750819.</a:t>
            </a:r>
            <a:endParaRPr lang="en-US" altLang="en-US" sz="900" dirty="0"/>
          </a:p>
        </p:txBody>
      </p:sp>
      <p:sp>
        <p:nvSpPr>
          <p:cNvPr id="11" name="TextBox 10">
            <a:extLst>
              <a:ext uri="{FF2B5EF4-FFF2-40B4-BE49-F238E27FC236}">
                <a16:creationId xmlns:a16="http://schemas.microsoft.com/office/drawing/2014/main" id="{253077C1-D8A6-C96F-E16F-32BEC65EFD83}"/>
              </a:ext>
            </a:extLst>
          </p:cNvPr>
          <p:cNvSpPr txBox="1"/>
          <p:nvPr/>
        </p:nvSpPr>
        <p:spPr>
          <a:xfrm>
            <a:off x="2263698" y="5758555"/>
            <a:ext cx="8906786" cy="400110"/>
          </a:xfrm>
          <a:prstGeom prst="rect">
            <a:avLst/>
          </a:prstGeom>
          <a:noFill/>
        </p:spPr>
        <p:txBody>
          <a:bodyPr wrap="square" rtlCol="0">
            <a:spAutoFit/>
          </a:bodyPr>
          <a:lstStyle/>
          <a:p>
            <a:r>
              <a:rPr lang="en-US" sz="1000" dirty="0"/>
              <a:t>*Sop D, Steinberg JL, Jordan J, Crouch T, Zhang YM, Smith W. Association of Cerebral Hemodynamics and Anemia on Processing Speed in Adults with Sickle Cell Disease. J Neurol Exp Neural Sci. 2023;5(1):150. </a:t>
            </a:r>
            <a:r>
              <a:rPr lang="en-US" sz="1000" dirty="0" err="1"/>
              <a:t>doi</a:t>
            </a:r>
            <a:r>
              <a:rPr lang="en-US" sz="1000" dirty="0"/>
              <a:t>: 10.29011/2577-1442.100050. </a:t>
            </a:r>
            <a:r>
              <a:rPr lang="en-US" sz="1000" dirty="0" err="1"/>
              <a:t>Epub</a:t>
            </a:r>
            <a:r>
              <a:rPr lang="en-US" sz="1000" dirty="0"/>
              <a:t> 2023 Jul 24. PMID: 37645351; PMCID: PMC10464389.</a:t>
            </a:r>
          </a:p>
        </p:txBody>
      </p:sp>
      <p:sp>
        <p:nvSpPr>
          <p:cNvPr id="12" name="TextBox 11">
            <a:extLst>
              <a:ext uri="{FF2B5EF4-FFF2-40B4-BE49-F238E27FC236}">
                <a16:creationId xmlns:a16="http://schemas.microsoft.com/office/drawing/2014/main" id="{628AC8AA-402C-1AD6-853C-24611C7C25A1}"/>
              </a:ext>
            </a:extLst>
          </p:cNvPr>
          <p:cNvSpPr txBox="1"/>
          <p:nvPr/>
        </p:nvSpPr>
        <p:spPr>
          <a:xfrm>
            <a:off x="1298448" y="5502240"/>
            <a:ext cx="8777517" cy="246221"/>
          </a:xfrm>
          <a:prstGeom prst="rect">
            <a:avLst/>
          </a:prstGeom>
          <a:noFill/>
        </p:spPr>
        <p:txBody>
          <a:bodyPr wrap="square">
            <a:spAutoFit/>
          </a:bodyPr>
          <a:lstStyle/>
          <a:p>
            <a:r>
              <a:rPr lang="en-US" sz="1000" dirty="0">
                <a:solidFill>
                  <a:schemeClr val="bg1"/>
                </a:solidFill>
                <a:effectLst/>
                <a:latin typeface="Calibri" panose="020F0502020204030204" pitchFamily="34" charset="0"/>
                <a:ea typeface="Times New Roman" panose="02020603050405020304" pitchFamily="18" charset="0"/>
              </a:rPr>
              <a:t>Daniel M Sop, MS</a:t>
            </a:r>
            <a:r>
              <a:rPr lang="en-US" sz="1000" baseline="30000" dirty="0">
                <a:solidFill>
                  <a:schemeClr val="bg1"/>
                </a:solidFill>
                <a:effectLst/>
                <a:latin typeface="Calibri" panose="020F0502020204030204" pitchFamily="34" charset="0"/>
                <a:ea typeface="Times New Roman" panose="02020603050405020304" pitchFamily="18" charset="0"/>
              </a:rPr>
              <a:t>1,2</a:t>
            </a:r>
            <a:r>
              <a:rPr lang="en-US" sz="1000" dirty="0">
                <a:solidFill>
                  <a:schemeClr val="bg1"/>
                </a:solidFill>
                <a:effectLst/>
                <a:latin typeface="Calibri" panose="020F0502020204030204" pitchFamily="34" charset="0"/>
                <a:ea typeface="Times New Roman" panose="02020603050405020304" pitchFamily="18" charset="0"/>
              </a:rPr>
              <a:t>, Yue May Zhang, MS</a:t>
            </a:r>
            <a:r>
              <a:rPr lang="en-US" sz="1000" baseline="30000" dirty="0">
                <a:solidFill>
                  <a:schemeClr val="bg1"/>
                </a:solidFill>
                <a:effectLst/>
                <a:latin typeface="Calibri" panose="020F0502020204030204" pitchFamily="34" charset="0"/>
                <a:ea typeface="Times New Roman" panose="02020603050405020304" pitchFamily="18" charset="0"/>
              </a:rPr>
              <a:t>1</a:t>
            </a:r>
            <a:r>
              <a:rPr lang="en-US" sz="1000" dirty="0">
                <a:solidFill>
                  <a:schemeClr val="bg1"/>
                </a:solidFill>
                <a:effectLst/>
                <a:latin typeface="Calibri" panose="020F0502020204030204" pitchFamily="34" charset="0"/>
                <a:ea typeface="Times New Roman" panose="02020603050405020304" pitchFamily="18" charset="0"/>
              </a:rPr>
              <a:t>, Wally R Smith, MD</a:t>
            </a:r>
            <a:r>
              <a:rPr lang="en-US" sz="1000" baseline="30000" dirty="0">
                <a:solidFill>
                  <a:schemeClr val="bg1"/>
                </a:solidFill>
                <a:effectLst/>
                <a:latin typeface="Calibri" panose="020F0502020204030204" pitchFamily="34" charset="0"/>
                <a:ea typeface="Times New Roman" panose="02020603050405020304" pitchFamily="18" charset="0"/>
              </a:rPr>
              <a:t>1</a:t>
            </a:r>
            <a:r>
              <a:rPr lang="en-US" sz="1000" baseline="30000" dirty="0">
                <a:solidFill>
                  <a:schemeClr val="bg1"/>
                </a:solidFill>
                <a:latin typeface="Times New Roman" panose="02020603050405020304" pitchFamily="18" charset="0"/>
                <a:ea typeface="Times New Roman" panose="02020603050405020304" pitchFamily="18" charset="0"/>
              </a:rPr>
              <a:t>. </a:t>
            </a:r>
            <a:r>
              <a:rPr lang="en-US" sz="1000" kern="1400" spc="-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Cerebral Blood Flow and Pain Perception in Sickle Cell Disease: A Mediation Analysis. </a:t>
            </a:r>
            <a:r>
              <a:rPr lang="en-US" sz="1000" i="1" kern="1400" spc="-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Submitted, Blood</a:t>
            </a:r>
            <a:r>
              <a:rPr lang="en-US" sz="1000" kern="1400" spc="-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000" kern="1400" spc="-5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D216062-18E5-7072-C933-7E09386337EA}"/>
              </a:ext>
            </a:extLst>
          </p:cNvPr>
          <p:cNvSpPr txBox="1"/>
          <p:nvPr/>
        </p:nvSpPr>
        <p:spPr>
          <a:xfrm>
            <a:off x="1327473" y="5685017"/>
            <a:ext cx="9163959" cy="249684"/>
          </a:xfrm>
          <a:prstGeom prst="rect">
            <a:avLst/>
          </a:prstGeom>
          <a:noFill/>
        </p:spPr>
        <p:txBody>
          <a:bodyPr wrap="square">
            <a:spAutoFit/>
          </a:bodyPr>
          <a:lstStyle/>
          <a:p>
            <a:pPr>
              <a:lnSpc>
                <a:spcPct val="107000"/>
              </a:lnSpc>
            </a:pPr>
            <a:r>
              <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Yue May Zhang, MS</a:t>
            </a:r>
            <a:r>
              <a:rPr lang="en-US" sz="1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Daniel M Sop, MS</a:t>
            </a:r>
            <a:r>
              <a:rPr lang="en-US" sz="1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1, 2</a:t>
            </a:r>
            <a:r>
              <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Wally R Smith, MD</a:t>
            </a:r>
            <a:r>
              <a:rPr lang="en-US" sz="1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a:t>
            </a:r>
            <a:r>
              <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Enhanced Pain Sensitivity in Adult Sickle Cell Disease Patients: Potential Mediating Factors. </a:t>
            </a:r>
            <a:r>
              <a:rPr lang="en-US" sz="1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Submitted, Blood</a:t>
            </a:r>
          </a:p>
        </p:txBody>
      </p:sp>
      <p:sp>
        <p:nvSpPr>
          <p:cNvPr id="14" name="TextBox 13">
            <a:extLst>
              <a:ext uri="{FF2B5EF4-FFF2-40B4-BE49-F238E27FC236}">
                <a16:creationId xmlns:a16="http://schemas.microsoft.com/office/drawing/2014/main" id="{2C8D34DB-1563-F15D-51AB-05E6A51BE323}"/>
              </a:ext>
            </a:extLst>
          </p:cNvPr>
          <p:cNvSpPr txBox="1"/>
          <p:nvPr/>
        </p:nvSpPr>
        <p:spPr>
          <a:xfrm>
            <a:off x="2270447" y="5432835"/>
            <a:ext cx="9579089" cy="400110"/>
          </a:xfrm>
          <a:prstGeom prst="rect">
            <a:avLst/>
          </a:prstGeom>
          <a:noFill/>
        </p:spPr>
        <p:txBody>
          <a:bodyPr wrap="square">
            <a:spAutoFit/>
          </a:bodyPr>
          <a:lstStyle/>
          <a:p>
            <a:r>
              <a:rPr lang="en-US" sz="1000" dirty="0">
                <a:effectLst/>
                <a:latin typeface="Calibri" panose="020F0502020204030204" pitchFamily="34" charset="0"/>
                <a:ea typeface="Times New Roman" panose="02020603050405020304" pitchFamily="18" charset="0"/>
                <a:cs typeface="Calibri" panose="020F0502020204030204" pitchFamily="34" charset="0"/>
              </a:rPr>
              <a:t>Daniel M Sop, MS</a:t>
            </a:r>
            <a:r>
              <a:rPr lang="en-US" sz="1000" baseline="30000" dirty="0">
                <a:effectLst/>
                <a:latin typeface="Calibri" panose="020F0502020204030204" pitchFamily="34" charset="0"/>
                <a:ea typeface="Times New Roman" panose="02020603050405020304" pitchFamily="18" charset="0"/>
                <a:cs typeface="Calibri" panose="020F0502020204030204" pitchFamily="34" charset="0"/>
              </a:rPr>
              <a:t>1,2</a:t>
            </a:r>
            <a:r>
              <a:rPr lang="en-US" sz="1000" dirty="0">
                <a:effectLst/>
                <a:latin typeface="Calibri" panose="020F0502020204030204" pitchFamily="34" charset="0"/>
                <a:ea typeface="Times New Roman" panose="02020603050405020304" pitchFamily="18" charset="0"/>
                <a:cs typeface="Calibri" panose="020F0502020204030204" pitchFamily="34" charset="0"/>
              </a:rPr>
              <a:t>, Yue May Zhang, MS</a:t>
            </a:r>
            <a:r>
              <a:rPr lang="en-US" sz="1000" baseline="30000" dirty="0">
                <a:effectLst/>
                <a:latin typeface="Calibri" panose="020F0502020204030204" pitchFamily="34" charset="0"/>
                <a:ea typeface="Times New Roman" panose="02020603050405020304" pitchFamily="18" charset="0"/>
                <a:cs typeface="Calibri" panose="020F0502020204030204" pitchFamily="34" charset="0"/>
              </a:rPr>
              <a:t>1</a:t>
            </a:r>
            <a:r>
              <a:rPr lang="en-US" sz="1000" dirty="0">
                <a:effectLst/>
                <a:latin typeface="Calibri" panose="020F0502020204030204" pitchFamily="34" charset="0"/>
                <a:ea typeface="Times New Roman" panose="02020603050405020304" pitchFamily="18" charset="0"/>
                <a:cs typeface="Calibri" panose="020F0502020204030204" pitchFamily="34" charset="0"/>
              </a:rPr>
              <a:t>, Wally R Smith, MD</a:t>
            </a:r>
            <a:r>
              <a:rPr lang="en-US" sz="1000" baseline="30000" dirty="0">
                <a:effectLst/>
                <a:latin typeface="Calibri" panose="020F0502020204030204" pitchFamily="34" charset="0"/>
                <a:ea typeface="Times New Roman" panose="02020603050405020304" pitchFamily="18" charset="0"/>
                <a:cs typeface="Calibri" panose="020F0502020204030204" pitchFamily="34" charset="0"/>
              </a:rPr>
              <a:t>1 </a:t>
            </a:r>
            <a:r>
              <a:rPr lang="en-US" sz="1000" b="1" dirty="0">
                <a:effectLst/>
                <a:latin typeface="Calibri" panose="020F0502020204030204" pitchFamily="34" charset="0"/>
                <a:ea typeface="Times New Roman" panose="02020603050405020304" pitchFamily="18" charset="0"/>
                <a:cs typeface="Calibri" panose="020F0502020204030204" pitchFamily="34" charset="0"/>
              </a:rPr>
              <a:t>The Impact of Silent Cerebral Ischemia on Pain Sensitivity in Adult SCD patients Compared to Healthy Control</a:t>
            </a:r>
            <a:r>
              <a:rPr lang="en-US" sz="1000" b="1" dirty="0">
                <a:latin typeface="Calibri" panose="020F0502020204030204" pitchFamily="34" charset="0"/>
                <a:ea typeface="Times New Roman" panose="02020603050405020304" pitchFamily="18" charset="0"/>
                <a:cs typeface="Calibri" panose="020F0502020204030204" pitchFamily="34" charset="0"/>
              </a:rPr>
              <a:t>. </a:t>
            </a:r>
            <a:r>
              <a:rPr lang="en-US" sz="1000" b="1" i="1" dirty="0">
                <a:latin typeface="Calibri" panose="020F0502020204030204" pitchFamily="34" charset="0"/>
                <a:ea typeface="Times New Roman" panose="02020603050405020304" pitchFamily="18" charset="0"/>
                <a:cs typeface="Calibri" panose="020F0502020204030204" pitchFamily="34" charset="0"/>
              </a:rPr>
              <a:t>Submitted, Blood.</a:t>
            </a:r>
            <a:endParaRPr lang="en-US" sz="1000"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0A0253B7-39FE-EDE6-928C-62CB5F87DA2A}"/>
              </a:ext>
            </a:extLst>
          </p:cNvPr>
          <p:cNvSpPr txBox="1"/>
          <p:nvPr/>
        </p:nvSpPr>
        <p:spPr>
          <a:xfrm>
            <a:off x="776556" y="1245621"/>
            <a:ext cx="10638890" cy="400110"/>
          </a:xfrm>
          <a:prstGeom prst="rect">
            <a:avLst/>
          </a:prstGeom>
          <a:solidFill>
            <a:schemeClr val="accent2"/>
          </a:solidFill>
        </p:spPr>
        <p:txBody>
          <a:bodyPr wrap="square" rtlCol="0">
            <a:spAutoFit/>
          </a:bodyPr>
          <a:lstStyle/>
          <a:p>
            <a:pPr algn="ctr"/>
            <a:r>
              <a:rPr lang="en-US" sz="2000" dirty="0"/>
              <a:t>Neuroplasticity</a:t>
            </a:r>
          </a:p>
        </p:txBody>
      </p:sp>
      <p:sp>
        <p:nvSpPr>
          <p:cNvPr id="4" name="TextBox 3">
            <a:extLst>
              <a:ext uri="{FF2B5EF4-FFF2-40B4-BE49-F238E27FC236}">
                <a16:creationId xmlns:a16="http://schemas.microsoft.com/office/drawing/2014/main" id="{EE922799-7629-FB8C-2E7C-645E45D86E9D}"/>
              </a:ext>
            </a:extLst>
          </p:cNvPr>
          <p:cNvSpPr txBox="1"/>
          <p:nvPr/>
        </p:nvSpPr>
        <p:spPr>
          <a:xfrm>
            <a:off x="8050278" y="1689800"/>
            <a:ext cx="2315689"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Central sensitization</a:t>
            </a:r>
          </a:p>
        </p:txBody>
      </p:sp>
    </p:spTree>
    <p:extLst>
      <p:ext uri="{BB962C8B-B14F-4D97-AF65-F5344CB8AC3E}">
        <p14:creationId xmlns:p14="http://schemas.microsoft.com/office/powerpoint/2010/main" val="3541871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graphicEl>
                                              <a:dgm id="{945AAE80-A394-2249-A32F-37E36DBE85ED}"/>
                                            </p:graphicEl>
                                          </p:spTgt>
                                        </p:tgtEl>
                                        <p:attrNameLst>
                                          <p:attrName>style.visibility</p:attrName>
                                        </p:attrNameLst>
                                      </p:cBhvr>
                                      <p:to>
                                        <p:strVal val="visible"/>
                                      </p:to>
                                    </p:set>
                                    <p:anim calcmode="lin" valueType="num">
                                      <p:cBhvr additive="base">
                                        <p:cTn id="7" dur="500"/>
                                        <p:tgtEl>
                                          <p:spTgt spid="6">
                                            <p:graphicEl>
                                              <a:dgm id="{945AAE80-A394-2249-A32F-37E36DBE85ED}"/>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6">
                                            <p:graphicEl>
                                              <a:dgm id="{945AAE80-A394-2249-A32F-37E36DBE85ED}"/>
                                            </p:graphic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graphicEl>
                                              <a:dgm id="{19636050-B255-AB4B-81EE-E3D528E66DD9}"/>
                                            </p:graphicEl>
                                          </p:spTgt>
                                        </p:tgtEl>
                                        <p:attrNameLst>
                                          <p:attrName>style.visibility</p:attrName>
                                        </p:attrNameLst>
                                      </p:cBhvr>
                                      <p:to>
                                        <p:strVal val="visible"/>
                                      </p:to>
                                    </p:set>
                                    <p:anim calcmode="lin" valueType="num">
                                      <p:cBhvr additive="base">
                                        <p:cTn id="11" dur="500"/>
                                        <p:tgtEl>
                                          <p:spTgt spid="6">
                                            <p:graphicEl>
                                              <a:dgm id="{19636050-B255-AB4B-81EE-E3D528E66DD9}"/>
                                            </p:graphicEl>
                                          </p:spTgt>
                                        </p:tgtEl>
                                        <p:attrNameLst>
                                          <p:attrName>ppt_x</p:attrName>
                                        </p:attrNameLst>
                                      </p:cBhvr>
                                      <p:tavLst>
                                        <p:tav tm="0">
                                          <p:val>
                                            <p:strVal val="#ppt_x-#ppt_w*1.125000"/>
                                          </p:val>
                                        </p:tav>
                                        <p:tav tm="100000">
                                          <p:val>
                                            <p:strVal val="#ppt_x"/>
                                          </p:val>
                                        </p:tav>
                                      </p:tavLst>
                                    </p:anim>
                                    <p:animEffect transition="in" filter="wipe(right)">
                                      <p:cBhvr>
                                        <p:cTn id="12" dur="500"/>
                                        <p:tgtEl>
                                          <p:spTgt spid="6">
                                            <p:graphicEl>
                                              <a:dgm id="{19636050-B255-AB4B-81EE-E3D528E66D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graphicEl>
                                              <a:dgm id="{9726E681-FE2A-E74E-9429-CC38DDC617DD}"/>
                                            </p:graphicEl>
                                          </p:spTgt>
                                        </p:tgtEl>
                                        <p:attrNameLst>
                                          <p:attrName>style.visibility</p:attrName>
                                        </p:attrNameLst>
                                      </p:cBhvr>
                                      <p:to>
                                        <p:strVal val="visible"/>
                                      </p:to>
                                    </p:set>
                                    <p:anim calcmode="lin" valueType="num">
                                      <p:cBhvr additive="base">
                                        <p:cTn id="17" dur="500"/>
                                        <p:tgtEl>
                                          <p:spTgt spid="6">
                                            <p:graphicEl>
                                              <a:dgm id="{9726E681-FE2A-E74E-9429-CC38DDC617DD}"/>
                                            </p:graphicEl>
                                          </p:spTgt>
                                        </p:tgtEl>
                                        <p:attrNameLst>
                                          <p:attrName>ppt_x</p:attrName>
                                        </p:attrNameLst>
                                      </p:cBhvr>
                                      <p:tavLst>
                                        <p:tav tm="0">
                                          <p:val>
                                            <p:strVal val="#ppt_x-#ppt_w*1.125000"/>
                                          </p:val>
                                        </p:tav>
                                        <p:tav tm="100000">
                                          <p:val>
                                            <p:strVal val="#ppt_x"/>
                                          </p:val>
                                        </p:tav>
                                      </p:tavLst>
                                    </p:anim>
                                    <p:animEffect transition="in" filter="wipe(right)">
                                      <p:cBhvr>
                                        <p:cTn id="18" dur="500"/>
                                        <p:tgtEl>
                                          <p:spTgt spid="6">
                                            <p:graphicEl>
                                              <a:dgm id="{9726E681-FE2A-E74E-9429-CC38DDC617DD}"/>
                                            </p:graphic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6">
                                            <p:graphicEl>
                                              <a:dgm id="{2CCADC16-04E8-4542-BD16-58CBB08007F6}"/>
                                            </p:graphicEl>
                                          </p:spTgt>
                                        </p:tgtEl>
                                        <p:attrNameLst>
                                          <p:attrName>style.visibility</p:attrName>
                                        </p:attrNameLst>
                                      </p:cBhvr>
                                      <p:to>
                                        <p:strVal val="visible"/>
                                      </p:to>
                                    </p:set>
                                    <p:anim calcmode="lin" valueType="num">
                                      <p:cBhvr additive="base">
                                        <p:cTn id="21" dur="500"/>
                                        <p:tgtEl>
                                          <p:spTgt spid="6">
                                            <p:graphicEl>
                                              <a:dgm id="{2CCADC16-04E8-4542-BD16-58CBB08007F6}"/>
                                            </p:graphicEl>
                                          </p:spTgt>
                                        </p:tgtEl>
                                        <p:attrNameLst>
                                          <p:attrName>ppt_x</p:attrName>
                                        </p:attrNameLst>
                                      </p:cBhvr>
                                      <p:tavLst>
                                        <p:tav tm="0">
                                          <p:val>
                                            <p:strVal val="#ppt_x-#ppt_w*1.125000"/>
                                          </p:val>
                                        </p:tav>
                                        <p:tav tm="100000">
                                          <p:val>
                                            <p:strVal val="#ppt_x"/>
                                          </p:val>
                                        </p:tav>
                                      </p:tavLst>
                                    </p:anim>
                                    <p:animEffect transition="in" filter="wipe(right)">
                                      <p:cBhvr>
                                        <p:cTn id="22" dur="500"/>
                                        <p:tgtEl>
                                          <p:spTgt spid="6">
                                            <p:graphicEl>
                                              <a:dgm id="{2CCADC16-04E8-4542-BD16-58CBB08007F6}"/>
                                            </p:graphicEl>
                                          </p:spTgt>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6">
                                            <p:graphicEl>
                                              <a:dgm id="{A0445663-3033-1B4D-B1CE-820A7ABC6423}"/>
                                            </p:graphicEl>
                                          </p:spTgt>
                                        </p:tgtEl>
                                        <p:attrNameLst>
                                          <p:attrName>style.visibility</p:attrName>
                                        </p:attrNameLst>
                                      </p:cBhvr>
                                      <p:to>
                                        <p:strVal val="visible"/>
                                      </p:to>
                                    </p:set>
                                    <p:anim calcmode="lin" valueType="num">
                                      <p:cBhvr additive="base">
                                        <p:cTn id="25" dur="500"/>
                                        <p:tgtEl>
                                          <p:spTgt spid="6">
                                            <p:graphicEl>
                                              <a:dgm id="{A0445663-3033-1B4D-B1CE-820A7ABC6423}"/>
                                            </p:graphicEl>
                                          </p:spTgt>
                                        </p:tgtEl>
                                        <p:attrNameLst>
                                          <p:attrName>ppt_x</p:attrName>
                                        </p:attrNameLst>
                                      </p:cBhvr>
                                      <p:tavLst>
                                        <p:tav tm="0">
                                          <p:val>
                                            <p:strVal val="#ppt_x-#ppt_w*1.125000"/>
                                          </p:val>
                                        </p:tav>
                                        <p:tav tm="100000">
                                          <p:val>
                                            <p:strVal val="#ppt_x"/>
                                          </p:val>
                                        </p:tav>
                                      </p:tavLst>
                                    </p:anim>
                                    <p:animEffect transition="in" filter="wipe(right)">
                                      <p:cBhvr>
                                        <p:cTn id="26" dur="500"/>
                                        <p:tgtEl>
                                          <p:spTgt spid="6">
                                            <p:graphicEl>
                                              <a:dgm id="{A0445663-3033-1B4D-B1CE-820A7ABC642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6">
                                            <p:graphicEl>
                                              <a:dgm id="{66A569DB-D86D-4344-A10C-A416A9560A87}"/>
                                            </p:graphicEl>
                                          </p:spTgt>
                                        </p:tgtEl>
                                        <p:attrNameLst>
                                          <p:attrName>style.visibility</p:attrName>
                                        </p:attrNameLst>
                                      </p:cBhvr>
                                      <p:to>
                                        <p:strVal val="visible"/>
                                      </p:to>
                                    </p:set>
                                    <p:anim calcmode="lin" valueType="num">
                                      <p:cBhvr additive="base">
                                        <p:cTn id="31" dur="500"/>
                                        <p:tgtEl>
                                          <p:spTgt spid="6">
                                            <p:graphicEl>
                                              <a:dgm id="{66A569DB-D86D-4344-A10C-A416A9560A87}"/>
                                            </p:graphicEl>
                                          </p:spTgt>
                                        </p:tgtEl>
                                        <p:attrNameLst>
                                          <p:attrName>ppt_x</p:attrName>
                                        </p:attrNameLst>
                                      </p:cBhvr>
                                      <p:tavLst>
                                        <p:tav tm="0">
                                          <p:val>
                                            <p:strVal val="#ppt_x-#ppt_w*1.125000"/>
                                          </p:val>
                                        </p:tav>
                                        <p:tav tm="100000">
                                          <p:val>
                                            <p:strVal val="#ppt_x"/>
                                          </p:val>
                                        </p:tav>
                                      </p:tavLst>
                                    </p:anim>
                                    <p:animEffect transition="in" filter="wipe(right)">
                                      <p:cBhvr>
                                        <p:cTn id="32" dur="500"/>
                                        <p:tgtEl>
                                          <p:spTgt spid="6">
                                            <p:graphicEl>
                                              <a:dgm id="{66A569DB-D86D-4344-A10C-A416A9560A87}"/>
                                            </p:graphic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6">
                                            <p:graphicEl>
                                              <a:dgm id="{FF58034B-E74A-3F46-94B0-347ABD64D18A}"/>
                                            </p:graphicEl>
                                          </p:spTgt>
                                        </p:tgtEl>
                                        <p:attrNameLst>
                                          <p:attrName>style.visibility</p:attrName>
                                        </p:attrNameLst>
                                      </p:cBhvr>
                                      <p:to>
                                        <p:strVal val="visible"/>
                                      </p:to>
                                    </p:set>
                                    <p:anim calcmode="lin" valueType="num">
                                      <p:cBhvr additive="base">
                                        <p:cTn id="35" dur="500"/>
                                        <p:tgtEl>
                                          <p:spTgt spid="6">
                                            <p:graphicEl>
                                              <a:dgm id="{FF58034B-E74A-3F46-94B0-347ABD64D18A}"/>
                                            </p:graphicEl>
                                          </p:spTgt>
                                        </p:tgtEl>
                                        <p:attrNameLst>
                                          <p:attrName>ppt_x</p:attrName>
                                        </p:attrNameLst>
                                      </p:cBhvr>
                                      <p:tavLst>
                                        <p:tav tm="0">
                                          <p:val>
                                            <p:strVal val="#ppt_x-#ppt_w*1.125000"/>
                                          </p:val>
                                        </p:tav>
                                        <p:tav tm="100000">
                                          <p:val>
                                            <p:strVal val="#ppt_x"/>
                                          </p:val>
                                        </p:tav>
                                      </p:tavLst>
                                    </p:anim>
                                    <p:animEffect transition="in" filter="wipe(right)">
                                      <p:cBhvr>
                                        <p:cTn id="36" dur="500"/>
                                        <p:tgtEl>
                                          <p:spTgt spid="6">
                                            <p:graphicEl>
                                              <a:dgm id="{FF58034B-E74A-3F46-94B0-347ABD64D18A}"/>
                                            </p:graphicEl>
                                          </p:spTgt>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6">
                                            <p:graphicEl>
                                              <a:dgm id="{7BF7B46A-8CB5-6B44-9E06-7954ABCA0C7B}"/>
                                            </p:graphicEl>
                                          </p:spTgt>
                                        </p:tgtEl>
                                        <p:attrNameLst>
                                          <p:attrName>style.visibility</p:attrName>
                                        </p:attrNameLst>
                                      </p:cBhvr>
                                      <p:to>
                                        <p:strVal val="visible"/>
                                      </p:to>
                                    </p:set>
                                    <p:anim calcmode="lin" valueType="num">
                                      <p:cBhvr additive="base">
                                        <p:cTn id="39" dur="500"/>
                                        <p:tgtEl>
                                          <p:spTgt spid="6">
                                            <p:graphicEl>
                                              <a:dgm id="{7BF7B46A-8CB5-6B44-9E06-7954ABCA0C7B}"/>
                                            </p:graphicEl>
                                          </p:spTgt>
                                        </p:tgtEl>
                                        <p:attrNameLst>
                                          <p:attrName>ppt_x</p:attrName>
                                        </p:attrNameLst>
                                      </p:cBhvr>
                                      <p:tavLst>
                                        <p:tav tm="0">
                                          <p:val>
                                            <p:strVal val="#ppt_x-#ppt_w*1.125000"/>
                                          </p:val>
                                        </p:tav>
                                        <p:tav tm="100000">
                                          <p:val>
                                            <p:strVal val="#ppt_x"/>
                                          </p:val>
                                        </p:tav>
                                      </p:tavLst>
                                    </p:anim>
                                    <p:animEffect transition="in" filter="wipe(right)">
                                      <p:cBhvr>
                                        <p:cTn id="40" dur="500"/>
                                        <p:tgtEl>
                                          <p:spTgt spid="6">
                                            <p:graphicEl>
                                              <a:dgm id="{7BF7B46A-8CB5-6B44-9E06-7954ABCA0C7B}"/>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6">
                                            <p:graphicEl>
                                              <a:dgm id="{73BB58C2-1F26-5445-ADD6-4B0100F2A21C}"/>
                                            </p:graphicEl>
                                          </p:spTgt>
                                        </p:tgtEl>
                                        <p:attrNameLst>
                                          <p:attrName>style.visibility</p:attrName>
                                        </p:attrNameLst>
                                      </p:cBhvr>
                                      <p:to>
                                        <p:strVal val="visible"/>
                                      </p:to>
                                    </p:set>
                                    <p:anim calcmode="lin" valueType="num">
                                      <p:cBhvr additive="base">
                                        <p:cTn id="45" dur="500"/>
                                        <p:tgtEl>
                                          <p:spTgt spid="6">
                                            <p:graphicEl>
                                              <a:dgm id="{73BB58C2-1F26-5445-ADD6-4B0100F2A21C}"/>
                                            </p:graphicEl>
                                          </p:spTgt>
                                        </p:tgtEl>
                                        <p:attrNameLst>
                                          <p:attrName>ppt_x</p:attrName>
                                        </p:attrNameLst>
                                      </p:cBhvr>
                                      <p:tavLst>
                                        <p:tav tm="0">
                                          <p:val>
                                            <p:strVal val="#ppt_x-#ppt_w*1.125000"/>
                                          </p:val>
                                        </p:tav>
                                        <p:tav tm="100000">
                                          <p:val>
                                            <p:strVal val="#ppt_x"/>
                                          </p:val>
                                        </p:tav>
                                      </p:tavLst>
                                    </p:anim>
                                    <p:animEffect transition="in" filter="wipe(right)">
                                      <p:cBhvr>
                                        <p:cTn id="46" dur="500"/>
                                        <p:tgtEl>
                                          <p:spTgt spid="6">
                                            <p:graphicEl>
                                              <a:dgm id="{73BB58C2-1F26-5445-ADD6-4B0100F2A21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par>
                                <p:cTn id="52" presetID="12" presetClass="entr" presetSubtype="8" fill="hold" grpId="0" nodeType="withEffect">
                                  <p:stCondLst>
                                    <p:cond delay="0"/>
                                  </p:stCondLst>
                                  <p:childTnLst>
                                    <p:set>
                                      <p:cBhvr>
                                        <p:cTn id="53" dur="1" fill="hold">
                                          <p:stCondLst>
                                            <p:cond delay="0"/>
                                          </p:stCondLst>
                                        </p:cTn>
                                        <p:tgtEl>
                                          <p:spTgt spid="6">
                                            <p:graphicEl>
                                              <a:dgm id="{8415376C-53C5-4A4B-9F3B-2105B6E54A8F}"/>
                                            </p:graphicEl>
                                          </p:spTgt>
                                        </p:tgtEl>
                                        <p:attrNameLst>
                                          <p:attrName>style.visibility</p:attrName>
                                        </p:attrNameLst>
                                      </p:cBhvr>
                                      <p:to>
                                        <p:strVal val="visible"/>
                                      </p:to>
                                    </p:set>
                                    <p:anim calcmode="lin" valueType="num">
                                      <p:cBhvr additive="base">
                                        <p:cTn id="54" dur="500"/>
                                        <p:tgtEl>
                                          <p:spTgt spid="6">
                                            <p:graphicEl>
                                              <a:dgm id="{8415376C-53C5-4A4B-9F3B-2105B6E54A8F}"/>
                                            </p:graphicEl>
                                          </p:spTgt>
                                        </p:tgtEl>
                                        <p:attrNameLst>
                                          <p:attrName>ppt_x</p:attrName>
                                        </p:attrNameLst>
                                      </p:cBhvr>
                                      <p:tavLst>
                                        <p:tav tm="0">
                                          <p:val>
                                            <p:strVal val="#ppt_x-#ppt_w*1.125000"/>
                                          </p:val>
                                        </p:tav>
                                        <p:tav tm="100000">
                                          <p:val>
                                            <p:strVal val="#ppt_x"/>
                                          </p:val>
                                        </p:tav>
                                      </p:tavLst>
                                    </p:anim>
                                    <p:animEffect transition="in" filter="wipe(right)">
                                      <p:cBhvr>
                                        <p:cTn id="55" dur="500"/>
                                        <p:tgtEl>
                                          <p:spTgt spid="6">
                                            <p:graphicEl>
                                              <a:dgm id="{8415376C-53C5-4A4B-9F3B-2105B6E54A8F}"/>
                                            </p:graphicEl>
                                          </p:spTgt>
                                        </p:tgtEl>
                                      </p:cBhvr>
                                    </p:animEffect>
                                  </p:childTnLst>
                                </p:cTn>
                              </p:par>
                              <p:par>
                                <p:cTn id="56" presetID="12" presetClass="entr" presetSubtype="8" fill="hold" grpId="0" nodeType="withEffect">
                                  <p:stCondLst>
                                    <p:cond delay="0"/>
                                  </p:stCondLst>
                                  <p:childTnLst>
                                    <p:set>
                                      <p:cBhvr>
                                        <p:cTn id="57" dur="1" fill="hold">
                                          <p:stCondLst>
                                            <p:cond delay="0"/>
                                          </p:stCondLst>
                                        </p:cTn>
                                        <p:tgtEl>
                                          <p:spTgt spid="6">
                                            <p:graphicEl>
                                              <a:dgm id="{1186D8FD-8F01-1D44-9AF4-19A1D8BA04AA}"/>
                                            </p:graphicEl>
                                          </p:spTgt>
                                        </p:tgtEl>
                                        <p:attrNameLst>
                                          <p:attrName>style.visibility</p:attrName>
                                        </p:attrNameLst>
                                      </p:cBhvr>
                                      <p:to>
                                        <p:strVal val="visible"/>
                                      </p:to>
                                    </p:set>
                                    <p:anim calcmode="lin" valueType="num">
                                      <p:cBhvr additive="base">
                                        <p:cTn id="58" dur="500"/>
                                        <p:tgtEl>
                                          <p:spTgt spid="6">
                                            <p:graphicEl>
                                              <a:dgm id="{1186D8FD-8F01-1D44-9AF4-19A1D8BA04AA}"/>
                                            </p:graphicEl>
                                          </p:spTgt>
                                        </p:tgtEl>
                                        <p:attrNameLst>
                                          <p:attrName>ppt_x</p:attrName>
                                        </p:attrNameLst>
                                      </p:cBhvr>
                                      <p:tavLst>
                                        <p:tav tm="0">
                                          <p:val>
                                            <p:strVal val="#ppt_x-#ppt_w*1.125000"/>
                                          </p:val>
                                        </p:tav>
                                        <p:tav tm="100000">
                                          <p:val>
                                            <p:strVal val="#ppt_x"/>
                                          </p:val>
                                        </p:tav>
                                      </p:tavLst>
                                    </p:anim>
                                    <p:animEffect transition="in" filter="wipe(right)">
                                      <p:cBhvr>
                                        <p:cTn id="59" dur="500"/>
                                        <p:tgtEl>
                                          <p:spTgt spid="6">
                                            <p:graphicEl>
                                              <a:dgm id="{1186D8FD-8F01-1D44-9AF4-19A1D8BA04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vcuh_template_2015_08_31">
  <a:themeElements>
    <a:clrScheme name="vcu_ppt">
      <a:dk1>
        <a:sysClr val="windowText" lastClr="000000"/>
      </a:dk1>
      <a:lt1>
        <a:sysClr val="window" lastClr="FFFFFF"/>
      </a:lt1>
      <a:dk2>
        <a:srgbClr val="000000"/>
      </a:dk2>
      <a:lt2>
        <a:srgbClr val="7CA0C5"/>
      </a:lt2>
      <a:accent1>
        <a:srgbClr val="FFBA00"/>
      </a:accent1>
      <a:accent2>
        <a:srgbClr val="FFCE00"/>
      </a:accent2>
      <a:accent3>
        <a:srgbClr val="E57200"/>
      </a:accent3>
      <a:accent4>
        <a:srgbClr val="612751"/>
      </a:accent4>
      <a:accent5>
        <a:srgbClr val="006C68"/>
      </a:accent5>
      <a:accent6>
        <a:srgbClr val="003764"/>
      </a:accent6>
      <a:hlink>
        <a:srgbClr val="A5779B"/>
      </a:hlink>
      <a:folHlink>
        <a:srgbClr val="6CAF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cuh_vcumc_ppt_16x9_wht_220812" id="{EEA9EAF9-2D9A-AA40-BFE9-9EE649486218}" vid="{2F93999F-AE14-5340-9684-952A407415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57748F7B623445B3F59DE97D39AF9E" ma:contentTypeVersion="12" ma:contentTypeDescription="Create a new document." ma:contentTypeScope="" ma:versionID="80f0d20e496b0e70710b18b1b59039a2">
  <xsd:schema xmlns:xsd="http://www.w3.org/2001/XMLSchema" xmlns:xs="http://www.w3.org/2001/XMLSchema" xmlns:p="http://schemas.microsoft.com/office/2006/metadata/properties" xmlns:ns2="433301fd-6327-46b0-8f07-1dd56f79d9db" xmlns:ns3="686a8f2c-bfaf-4ad7-9398-9ae773d20429" targetNamespace="http://schemas.microsoft.com/office/2006/metadata/properties" ma:root="true" ma:fieldsID="6fa6d8986f8cd7dc7d2cb1ad3e33af82" ns2:_="" ns3:_="">
    <xsd:import namespace="433301fd-6327-46b0-8f07-1dd56f79d9db"/>
    <xsd:import namespace="686a8f2c-bfaf-4ad7-9398-9ae773d204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301fd-6327-46b0-8f07-1dd56f79d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a8f2c-bfaf-4ad7-9398-9ae773d2042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0D4F24-CB46-4382-A2D0-ADB061CE63E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866A7E6-F8AB-4326-9C31-944378EE076B}">
  <ds:schemaRefs>
    <ds:schemaRef ds:uri="http://schemas.microsoft.com/sharepoint/v3/contenttype/forms"/>
  </ds:schemaRefs>
</ds:datastoreItem>
</file>

<file path=customXml/itemProps3.xml><?xml version="1.0" encoding="utf-8"?>
<ds:datastoreItem xmlns:ds="http://schemas.openxmlformats.org/officeDocument/2006/customXml" ds:itemID="{00D821F4-C718-47B5-B133-6AB8A4D4F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3301fd-6327-46b0-8f07-1dd56f79d9db"/>
    <ds:schemaRef ds:uri="686a8f2c-bfaf-4ad7-9398-9ae773d20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vcuh_vcumc_ppt_16x9_wht_220812</Template>
  <TotalTime>290</TotalTime>
  <Words>4747</Words>
  <Application>Microsoft Macintosh PowerPoint</Application>
  <PresentationFormat>Widescreen</PresentationFormat>
  <Paragraphs>857</Paragraphs>
  <Slides>61</Slides>
  <Notes>23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8" baseType="lpstr">
      <vt:lpstr>-webkit-standard</vt:lpstr>
      <vt:lpstr>Apple Chancery</vt:lpstr>
      <vt:lpstr>Apple Chancery</vt:lpstr>
      <vt:lpstr>Aptos Narrow</vt:lpstr>
      <vt:lpstr>Arial</vt:lpstr>
      <vt:lpstr>Bangla MN</vt:lpstr>
      <vt:lpstr>Calibri</vt:lpstr>
      <vt:lpstr>Calibri Light</vt:lpstr>
      <vt:lpstr>Chalkboard</vt:lpstr>
      <vt:lpstr>Courier New</vt:lpstr>
      <vt:lpstr>Lucida Grande</vt:lpstr>
      <vt:lpstr>Poppins</vt:lpstr>
      <vt:lpstr>Times New Roman</vt:lpstr>
      <vt:lpstr>Vivaldi</vt:lpstr>
      <vt:lpstr>Wingdings</vt:lpstr>
      <vt:lpstr>vcuh_template_2015_08_31</vt:lpstr>
      <vt:lpstr>Prism 6</vt:lpstr>
      <vt:lpstr>Complementary and Integrative Health for Sickle Cell Pain: Mechanistic Approaches  </vt:lpstr>
      <vt:lpstr>COI Disclosures</vt:lpstr>
      <vt:lpstr>Unmet Need: Major Gaps In Pain Care</vt:lpstr>
      <vt:lpstr>Only a Small % SCD Pain Days Spent in Hospital</vt:lpstr>
      <vt:lpstr>Acute SCD Pain Definition</vt:lpstr>
      <vt:lpstr>Chronic SCD Pain Definition</vt:lpstr>
      <vt:lpstr>Pain Computer</vt:lpstr>
      <vt:lpstr>Nociplastic Pain</vt:lpstr>
      <vt:lpstr>Pain Transformation in SCD</vt:lpstr>
      <vt:lpstr>To Bridge The Gap In Quality And Guidelines… </vt:lpstr>
      <vt:lpstr>Implications</vt:lpstr>
      <vt:lpstr>Implications (Cont’d)</vt:lpstr>
      <vt:lpstr>PowerPoint Presentation</vt:lpstr>
      <vt:lpstr>Disclosures</vt:lpstr>
      <vt:lpstr>Pain: the most debilitating comorbidity of sickle cell disease</vt:lpstr>
      <vt:lpstr>Pain in Sickle Cell Disease: A model for life-long complex acute and chronic pain requiring a whole person approach</vt:lpstr>
      <vt:lpstr>PowerPoint Presentation</vt:lpstr>
      <vt:lpstr>INTEROCEPTION  Communication between the brain and body for the whole person approach</vt:lpstr>
      <vt:lpstr>How does sickle cell disease evoke pain? </vt:lpstr>
      <vt:lpstr>PowerPoint Presentation</vt:lpstr>
      <vt:lpstr>PowerPoint Presentation</vt:lpstr>
      <vt:lpstr>Improved Dietary Components in Sickle Diet </vt:lpstr>
      <vt:lpstr> Diet and Comfort modulate pain in sickle mice Tran H, Sagi V, Jarrett S, Palzer EF, Badgaiyan RD, Gupta K. Sci Rep. 2021 Feb 1;11(1):2330.  </vt:lpstr>
      <vt:lpstr>PowerPoint Presentation</vt:lpstr>
      <vt:lpstr>PowerPoint Presentation</vt:lpstr>
      <vt:lpstr>PowerPoint Presentation</vt:lpstr>
      <vt:lpstr>PowerPoint Presentation</vt:lpstr>
      <vt:lpstr>Unhappiness Leads to Cell-Specific Gene Signature Alterations in the Brain</vt:lpstr>
      <vt:lpstr>Unhappiness Induces CaMKIIα Expression in Cortical and Hippocampal Regions Involved in Pain and Cognition</vt:lpstr>
      <vt:lpstr>Unhappiness Exacerbates Neutrophil Activity in the Periphery and the Central Nervous System (Spinal) Simultaneously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Research Needs: Sickle Cell Disease Pain as a Whole Person Health Challenge </vt:lpstr>
      <vt:lpstr>Disclaimers</vt:lpstr>
      <vt:lpstr>What are complementary and integrative health approaches?</vt:lpstr>
      <vt:lpstr>SCD Pain</vt:lpstr>
      <vt:lpstr>PowerPoint Presentation</vt:lpstr>
      <vt:lpstr>A Multi-Organ Clinical Problem</vt:lpstr>
      <vt:lpstr>Most Animal Studies of SCD Pain Focus on Skin, Not an Organ Impacted in SCD Patients  </vt:lpstr>
      <vt:lpstr>PowerPoint Presentation</vt:lpstr>
      <vt:lpstr>PowerPoint Presentation</vt:lpstr>
      <vt:lpstr>Collaborators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Validity of the Functional Status and Pain Assessment Scale in Hospitalized Adult Sickle Cell Disease Patients </dc:title>
  <dc:creator>Daniel Sop</dc:creator>
  <cp:lastModifiedBy>Wally Smith</cp:lastModifiedBy>
  <cp:revision>25</cp:revision>
  <dcterms:created xsi:type="dcterms:W3CDTF">2024-05-02T18:20:41Z</dcterms:created>
  <dcterms:modified xsi:type="dcterms:W3CDTF">2025-02-28T05:18:24Z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0x010100DA57748F7B623445B3F59DE97D39AF9E</vt:lpwstr>
  </property>
</Properties>
</file>